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256" r:id="rId2"/>
    <p:sldId id="305" r:id="rId3"/>
    <p:sldId id="314" r:id="rId4"/>
    <p:sldId id="394" r:id="rId5"/>
    <p:sldId id="657" r:id="rId6"/>
    <p:sldId id="445" r:id="rId7"/>
    <p:sldId id="625" r:id="rId8"/>
    <p:sldId id="622" r:id="rId9"/>
    <p:sldId id="404" r:id="rId10"/>
    <p:sldId id="376" r:id="rId11"/>
    <p:sldId id="375" r:id="rId12"/>
    <p:sldId id="408" r:id="rId13"/>
    <p:sldId id="644" r:id="rId14"/>
    <p:sldId id="645" r:id="rId15"/>
    <p:sldId id="292" r:id="rId16"/>
    <p:sldId id="673" r:id="rId17"/>
    <p:sldId id="646" r:id="rId18"/>
    <p:sldId id="402" r:id="rId19"/>
    <p:sldId id="391" r:id="rId20"/>
    <p:sldId id="395" r:id="rId21"/>
    <p:sldId id="442" r:id="rId22"/>
    <p:sldId id="418" r:id="rId23"/>
    <p:sldId id="386" r:id="rId24"/>
    <p:sldId id="444" r:id="rId25"/>
    <p:sldId id="367" r:id="rId26"/>
    <p:sldId id="633" r:id="rId27"/>
    <p:sldId id="317" r:id="rId28"/>
    <p:sldId id="429" r:id="rId29"/>
    <p:sldId id="634" r:id="rId30"/>
    <p:sldId id="632" r:id="rId31"/>
    <p:sldId id="641" r:id="rId32"/>
    <p:sldId id="356" r:id="rId33"/>
    <p:sldId id="425" r:id="rId34"/>
    <p:sldId id="382" r:id="rId35"/>
    <p:sldId id="298" r:id="rId36"/>
    <p:sldId id="624" r:id="rId37"/>
    <p:sldId id="529" r:id="rId38"/>
    <p:sldId id="665" r:id="rId39"/>
    <p:sldId id="666" r:id="rId40"/>
    <p:sldId id="668" r:id="rId41"/>
    <p:sldId id="670" r:id="rId42"/>
    <p:sldId id="669" r:id="rId43"/>
    <p:sldId id="658" r:id="rId44"/>
    <p:sldId id="383" r:id="rId45"/>
    <p:sldId id="680" r:id="rId46"/>
    <p:sldId id="260" r:id="rId47"/>
    <p:sldId id="532" r:id="rId48"/>
    <p:sldId id="648" r:id="rId49"/>
    <p:sldId id="437" r:id="rId50"/>
    <p:sldId id="556" r:id="rId51"/>
    <p:sldId id="276" r:id="rId52"/>
    <p:sldId id="275" r:id="rId53"/>
    <p:sldId id="663" r:id="rId54"/>
    <p:sldId id="279" r:id="rId55"/>
    <p:sldId id="280" r:id="rId56"/>
    <p:sldId id="434" r:id="rId57"/>
    <p:sldId id="436" r:id="rId58"/>
    <p:sldId id="435" r:id="rId59"/>
    <p:sldId id="630" r:id="rId60"/>
    <p:sldId id="629" r:id="rId61"/>
    <p:sldId id="654" r:id="rId62"/>
    <p:sldId id="655" r:id="rId63"/>
    <p:sldId id="528" r:id="rId64"/>
    <p:sldId id="653" r:id="rId65"/>
    <p:sldId id="372" r:id="rId66"/>
    <p:sldId id="672" r:id="rId67"/>
    <p:sldId id="333" r:id="rId68"/>
    <p:sldId id="267" r:id="rId69"/>
    <p:sldId id="675" r:id="rId70"/>
    <p:sldId id="679" r:id="rId71"/>
    <p:sldId id="676" r:id="rId72"/>
    <p:sldId id="677" r:id="rId73"/>
    <p:sldId id="678" r:id="rId74"/>
    <p:sldId id="674" r:id="rId75"/>
    <p:sldId id="377" r:id="rId76"/>
    <p:sldId id="667" r:id="rId77"/>
    <p:sldId id="664" r:id="rId78"/>
    <p:sldId id="257" r:id="rId79"/>
    <p:sldId id="656" r:id="rId80"/>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840" y="48"/>
      </p:cViewPr>
      <p:guideLst/>
    </p:cSldViewPr>
  </p:slideViewPr>
  <p:notesTextViewPr>
    <p:cViewPr>
      <p:scale>
        <a:sx n="1" d="1"/>
        <a:sy n="1" d="1"/>
      </p:scale>
      <p:origin x="0" y="0"/>
    </p:cViewPr>
  </p:notesTextViewPr>
  <p:sorterViewPr>
    <p:cViewPr>
      <p:scale>
        <a:sx n="76" d="100"/>
        <a:sy n="76" d="100"/>
      </p:scale>
      <p:origin x="0" y="-4262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B319F3-4413-4195-8850-9BD65178E505}"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lang="en-US"/>
        </a:p>
      </dgm:t>
    </dgm:pt>
    <dgm:pt modelId="{8C9BDE2B-14BA-481F-B978-12F2E4BB0E9A}">
      <dgm:prSet/>
      <dgm:spPr/>
      <dgm:t>
        <a:bodyPr/>
        <a:lstStyle/>
        <a:p>
          <a:r>
            <a:rPr lang="el-GR" dirty="0"/>
            <a:t>Μνήμη: Συγκράτηση -αποθήκευση της πληροφορίας. </a:t>
          </a:r>
        </a:p>
        <a:p>
          <a:r>
            <a:rPr lang="el-GR" dirty="0"/>
            <a:t>Εμπέδωση δεξιοτήτων. Ανάκληση εμπειριών. </a:t>
          </a:r>
          <a:endParaRPr lang="en-US" dirty="0"/>
        </a:p>
      </dgm:t>
    </dgm:pt>
    <dgm:pt modelId="{02A96385-F1DA-425B-B2F8-385533931FBE}" type="parTrans" cxnId="{BBC254F5-956B-457F-9D87-8DB3781F8810}">
      <dgm:prSet/>
      <dgm:spPr/>
      <dgm:t>
        <a:bodyPr/>
        <a:lstStyle/>
        <a:p>
          <a:endParaRPr lang="en-US"/>
        </a:p>
      </dgm:t>
    </dgm:pt>
    <dgm:pt modelId="{840CBCEC-29A3-49A1-B43D-8D7BC829F00B}" type="sibTrans" cxnId="{BBC254F5-956B-457F-9D87-8DB3781F8810}">
      <dgm:prSet/>
      <dgm:spPr/>
      <dgm:t>
        <a:bodyPr/>
        <a:lstStyle/>
        <a:p>
          <a:endParaRPr lang="en-US"/>
        </a:p>
      </dgm:t>
    </dgm:pt>
    <dgm:pt modelId="{9F790214-E820-4017-9089-11D513125ADE}">
      <dgm:prSet/>
      <dgm:spPr/>
      <dgm:t>
        <a:bodyPr/>
        <a:lstStyle/>
        <a:p>
          <a:r>
            <a:rPr lang="el-GR" dirty="0"/>
            <a:t>Μάθηση: Χρησιμοποίηση της αποθηκευμένης πληροφορίας, τροποποίηση της συμπεριφοράς με στόχο την προσαρμογή. </a:t>
          </a:r>
        </a:p>
        <a:p>
          <a:r>
            <a:rPr lang="el-GR" dirty="0"/>
            <a:t>Κατάκτηση γνώσεων και ικανοτήτων. </a:t>
          </a:r>
          <a:endParaRPr lang="en-US" dirty="0"/>
        </a:p>
      </dgm:t>
    </dgm:pt>
    <dgm:pt modelId="{12E551C2-697E-4D39-B66D-CBE81D56B514}" type="parTrans" cxnId="{A9D09A2C-0A0F-487F-BB16-4397BDF57561}">
      <dgm:prSet/>
      <dgm:spPr/>
      <dgm:t>
        <a:bodyPr/>
        <a:lstStyle/>
        <a:p>
          <a:endParaRPr lang="en-US"/>
        </a:p>
      </dgm:t>
    </dgm:pt>
    <dgm:pt modelId="{B5125D5D-BC09-4253-B110-B0B47F8A94F2}" type="sibTrans" cxnId="{A9D09A2C-0A0F-487F-BB16-4397BDF57561}">
      <dgm:prSet/>
      <dgm:spPr/>
      <dgm:t>
        <a:bodyPr/>
        <a:lstStyle/>
        <a:p>
          <a:endParaRPr lang="en-US"/>
        </a:p>
      </dgm:t>
    </dgm:pt>
    <dgm:pt modelId="{1057C448-6EC5-4324-AD4D-4B65CA2F1229}" type="pres">
      <dgm:prSet presAssocID="{33B319F3-4413-4195-8850-9BD65178E505}" presName="hierChild1" presStyleCnt="0">
        <dgm:presLayoutVars>
          <dgm:chPref val="1"/>
          <dgm:dir/>
          <dgm:animOne val="branch"/>
          <dgm:animLvl val="lvl"/>
          <dgm:resizeHandles/>
        </dgm:presLayoutVars>
      </dgm:prSet>
      <dgm:spPr/>
    </dgm:pt>
    <dgm:pt modelId="{02317EDF-A174-4B66-9FB4-B890FF4ADB36}" type="pres">
      <dgm:prSet presAssocID="{8C9BDE2B-14BA-481F-B978-12F2E4BB0E9A}" presName="hierRoot1" presStyleCnt="0"/>
      <dgm:spPr/>
    </dgm:pt>
    <dgm:pt modelId="{EBFC8273-822C-41A0-A1E9-28A566E455C4}" type="pres">
      <dgm:prSet presAssocID="{8C9BDE2B-14BA-481F-B978-12F2E4BB0E9A}" presName="composite" presStyleCnt="0"/>
      <dgm:spPr/>
    </dgm:pt>
    <dgm:pt modelId="{A7CA6C34-3D38-4BFC-8FE9-A1FC55422346}" type="pres">
      <dgm:prSet presAssocID="{8C9BDE2B-14BA-481F-B978-12F2E4BB0E9A}" presName="background" presStyleLbl="node0" presStyleIdx="0" presStyleCnt="2"/>
      <dgm:spPr/>
    </dgm:pt>
    <dgm:pt modelId="{7F91ACEB-F8D2-4758-B82F-B61E6E3104B7}" type="pres">
      <dgm:prSet presAssocID="{8C9BDE2B-14BA-481F-B978-12F2E4BB0E9A}" presName="text" presStyleLbl="fgAcc0" presStyleIdx="0" presStyleCnt="2">
        <dgm:presLayoutVars>
          <dgm:chPref val="3"/>
        </dgm:presLayoutVars>
      </dgm:prSet>
      <dgm:spPr/>
    </dgm:pt>
    <dgm:pt modelId="{02CD4664-6347-4A6E-B792-0EBAC4CCC97F}" type="pres">
      <dgm:prSet presAssocID="{8C9BDE2B-14BA-481F-B978-12F2E4BB0E9A}" presName="hierChild2" presStyleCnt="0"/>
      <dgm:spPr/>
    </dgm:pt>
    <dgm:pt modelId="{1C5A2DA8-D4B9-4859-B433-27C41FF5135C}" type="pres">
      <dgm:prSet presAssocID="{9F790214-E820-4017-9089-11D513125ADE}" presName="hierRoot1" presStyleCnt="0"/>
      <dgm:spPr/>
    </dgm:pt>
    <dgm:pt modelId="{553ECBEB-FBDE-426C-AD91-8E2FCA15AE74}" type="pres">
      <dgm:prSet presAssocID="{9F790214-E820-4017-9089-11D513125ADE}" presName="composite" presStyleCnt="0"/>
      <dgm:spPr/>
    </dgm:pt>
    <dgm:pt modelId="{E82D669E-E0B4-4E5F-9E8A-66AB0BF36984}" type="pres">
      <dgm:prSet presAssocID="{9F790214-E820-4017-9089-11D513125ADE}" presName="background" presStyleLbl="node0" presStyleIdx="1" presStyleCnt="2"/>
      <dgm:spPr/>
    </dgm:pt>
    <dgm:pt modelId="{3D9BD47A-9D79-45C6-8BFE-96B8D1D30416}" type="pres">
      <dgm:prSet presAssocID="{9F790214-E820-4017-9089-11D513125ADE}" presName="text" presStyleLbl="fgAcc0" presStyleIdx="1" presStyleCnt="2">
        <dgm:presLayoutVars>
          <dgm:chPref val="3"/>
        </dgm:presLayoutVars>
      </dgm:prSet>
      <dgm:spPr/>
    </dgm:pt>
    <dgm:pt modelId="{6509D741-1261-46FB-9A99-E3A6B23C35C8}" type="pres">
      <dgm:prSet presAssocID="{9F790214-E820-4017-9089-11D513125ADE}" presName="hierChild2" presStyleCnt="0"/>
      <dgm:spPr/>
    </dgm:pt>
  </dgm:ptLst>
  <dgm:cxnLst>
    <dgm:cxn modelId="{A9D09A2C-0A0F-487F-BB16-4397BDF57561}" srcId="{33B319F3-4413-4195-8850-9BD65178E505}" destId="{9F790214-E820-4017-9089-11D513125ADE}" srcOrd="1" destOrd="0" parTransId="{12E551C2-697E-4D39-B66D-CBE81D56B514}" sibTransId="{B5125D5D-BC09-4253-B110-B0B47F8A94F2}"/>
    <dgm:cxn modelId="{95D7165D-9FDA-4487-8797-8794D53125FD}" type="presOf" srcId="{33B319F3-4413-4195-8850-9BD65178E505}" destId="{1057C448-6EC5-4324-AD4D-4B65CA2F1229}" srcOrd="0" destOrd="0" presId="urn:microsoft.com/office/officeart/2005/8/layout/hierarchy1"/>
    <dgm:cxn modelId="{7F0B54E8-5C64-4E92-828D-06A392FD21E5}" type="presOf" srcId="{9F790214-E820-4017-9089-11D513125ADE}" destId="{3D9BD47A-9D79-45C6-8BFE-96B8D1D30416}" srcOrd="0" destOrd="0" presId="urn:microsoft.com/office/officeart/2005/8/layout/hierarchy1"/>
    <dgm:cxn modelId="{BBC254F5-956B-457F-9D87-8DB3781F8810}" srcId="{33B319F3-4413-4195-8850-9BD65178E505}" destId="{8C9BDE2B-14BA-481F-B978-12F2E4BB0E9A}" srcOrd="0" destOrd="0" parTransId="{02A96385-F1DA-425B-B2F8-385533931FBE}" sibTransId="{840CBCEC-29A3-49A1-B43D-8D7BC829F00B}"/>
    <dgm:cxn modelId="{DE62D3FB-C40D-4263-BE1D-90382524EF99}" type="presOf" srcId="{8C9BDE2B-14BA-481F-B978-12F2E4BB0E9A}" destId="{7F91ACEB-F8D2-4758-B82F-B61E6E3104B7}" srcOrd="0" destOrd="0" presId="urn:microsoft.com/office/officeart/2005/8/layout/hierarchy1"/>
    <dgm:cxn modelId="{F3605D2B-4F2E-4785-B9F8-B644E5252801}" type="presParOf" srcId="{1057C448-6EC5-4324-AD4D-4B65CA2F1229}" destId="{02317EDF-A174-4B66-9FB4-B890FF4ADB36}" srcOrd="0" destOrd="0" presId="urn:microsoft.com/office/officeart/2005/8/layout/hierarchy1"/>
    <dgm:cxn modelId="{CF7AD1BC-B11F-4C9D-BC6D-98229E2FACF5}" type="presParOf" srcId="{02317EDF-A174-4B66-9FB4-B890FF4ADB36}" destId="{EBFC8273-822C-41A0-A1E9-28A566E455C4}" srcOrd="0" destOrd="0" presId="urn:microsoft.com/office/officeart/2005/8/layout/hierarchy1"/>
    <dgm:cxn modelId="{459FBBDA-C221-4FC1-8FBD-669668F34D4A}" type="presParOf" srcId="{EBFC8273-822C-41A0-A1E9-28A566E455C4}" destId="{A7CA6C34-3D38-4BFC-8FE9-A1FC55422346}" srcOrd="0" destOrd="0" presId="urn:microsoft.com/office/officeart/2005/8/layout/hierarchy1"/>
    <dgm:cxn modelId="{974EC972-C72D-4C05-9E1D-B3F75E1408FD}" type="presParOf" srcId="{EBFC8273-822C-41A0-A1E9-28A566E455C4}" destId="{7F91ACEB-F8D2-4758-B82F-B61E6E3104B7}" srcOrd="1" destOrd="0" presId="urn:microsoft.com/office/officeart/2005/8/layout/hierarchy1"/>
    <dgm:cxn modelId="{2DA6443D-7525-437D-8F0D-D32058156C9F}" type="presParOf" srcId="{02317EDF-A174-4B66-9FB4-B890FF4ADB36}" destId="{02CD4664-6347-4A6E-B792-0EBAC4CCC97F}" srcOrd="1" destOrd="0" presId="urn:microsoft.com/office/officeart/2005/8/layout/hierarchy1"/>
    <dgm:cxn modelId="{C34A64F2-3072-496B-B7A1-7FEAE715C9D8}" type="presParOf" srcId="{1057C448-6EC5-4324-AD4D-4B65CA2F1229}" destId="{1C5A2DA8-D4B9-4859-B433-27C41FF5135C}" srcOrd="1" destOrd="0" presId="urn:microsoft.com/office/officeart/2005/8/layout/hierarchy1"/>
    <dgm:cxn modelId="{5885BEB7-FF96-401E-9626-2BDAD2C83539}" type="presParOf" srcId="{1C5A2DA8-D4B9-4859-B433-27C41FF5135C}" destId="{553ECBEB-FBDE-426C-AD91-8E2FCA15AE74}" srcOrd="0" destOrd="0" presId="urn:microsoft.com/office/officeart/2005/8/layout/hierarchy1"/>
    <dgm:cxn modelId="{08B81A3A-04F4-4E0C-B056-A803165192E0}" type="presParOf" srcId="{553ECBEB-FBDE-426C-AD91-8E2FCA15AE74}" destId="{E82D669E-E0B4-4E5F-9E8A-66AB0BF36984}" srcOrd="0" destOrd="0" presId="urn:microsoft.com/office/officeart/2005/8/layout/hierarchy1"/>
    <dgm:cxn modelId="{C8D54D07-E127-4083-9208-34CF6CE6BB84}" type="presParOf" srcId="{553ECBEB-FBDE-426C-AD91-8E2FCA15AE74}" destId="{3D9BD47A-9D79-45C6-8BFE-96B8D1D30416}" srcOrd="1" destOrd="0" presId="urn:microsoft.com/office/officeart/2005/8/layout/hierarchy1"/>
    <dgm:cxn modelId="{27A13EA8-5991-4A01-83A9-33BFABA83F1F}" type="presParOf" srcId="{1C5A2DA8-D4B9-4859-B433-27C41FF5135C}" destId="{6509D741-1261-46FB-9A99-E3A6B23C35C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D33F84-3B9A-469F-A1F2-D549F84B7EA0}"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4802463E-48E9-4957-B050-EC2AD45FA3B9}">
      <dgm:prSet/>
      <dgm:spPr/>
      <dgm:t>
        <a:bodyPr/>
        <a:lstStyle/>
        <a:p>
          <a:r>
            <a:rPr lang="el-GR"/>
            <a:t>Βρεφική ηλικία</a:t>
          </a:r>
          <a:r>
            <a:rPr lang="en-US"/>
            <a:t>: </a:t>
          </a:r>
          <a:r>
            <a:rPr lang="el-GR"/>
            <a:t>αύξηση του αριθμού των συνάψεων</a:t>
          </a:r>
          <a:endParaRPr lang="en-US"/>
        </a:p>
      </dgm:t>
    </dgm:pt>
    <dgm:pt modelId="{6010FBD9-746B-4143-A1FF-844F4E50DB66}" type="parTrans" cxnId="{749BD8D5-BABB-4966-AAA5-7ED3737FA906}">
      <dgm:prSet/>
      <dgm:spPr/>
      <dgm:t>
        <a:bodyPr/>
        <a:lstStyle/>
        <a:p>
          <a:endParaRPr lang="en-US"/>
        </a:p>
      </dgm:t>
    </dgm:pt>
    <dgm:pt modelId="{3DEBC5B6-B7DF-4F97-9F1E-738120EEF4C9}" type="sibTrans" cxnId="{749BD8D5-BABB-4966-AAA5-7ED3737FA906}">
      <dgm:prSet/>
      <dgm:spPr/>
      <dgm:t>
        <a:bodyPr/>
        <a:lstStyle/>
        <a:p>
          <a:endParaRPr lang="en-US"/>
        </a:p>
      </dgm:t>
    </dgm:pt>
    <dgm:pt modelId="{108DD802-D86F-4AC0-A425-6F4EEDA1DBAE}">
      <dgm:prSet/>
      <dgm:spPr/>
      <dgm:t>
        <a:bodyPr/>
        <a:lstStyle/>
        <a:p>
          <a:r>
            <a:rPr lang="el-GR"/>
            <a:t>Νηπιακή ηλικία: εμπειρία- μάθηση</a:t>
          </a:r>
          <a:endParaRPr lang="en-US"/>
        </a:p>
      </dgm:t>
    </dgm:pt>
    <dgm:pt modelId="{DAF463CF-43D3-484F-A7C3-4E289F9397CB}" type="parTrans" cxnId="{F5DEDF4B-6CF8-4A17-8E9C-269F5B8456FD}">
      <dgm:prSet/>
      <dgm:spPr/>
      <dgm:t>
        <a:bodyPr/>
        <a:lstStyle/>
        <a:p>
          <a:endParaRPr lang="en-US"/>
        </a:p>
      </dgm:t>
    </dgm:pt>
    <dgm:pt modelId="{FC37F0A4-A693-429C-8A08-96C7CFA7E7D1}" type="sibTrans" cxnId="{F5DEDF4B-6CF8-4A17-8E9C-269F5B8456FD}">
      <dgm:prSet/>
      <dgm:spPr/>
      <dgm:t>
        <a:bodyPr/>
        <a:lstStyle/>
        <a:p>
          <a:endParaRPr lang="en-US"/>
        </a:p>
      </dgm:t>
    </dgm:pt>
    <dgm:pt modelId="{9E3C2D2E-F5D3-4986-A499-CF03F3ED4871}">
      <dgm:prSet/>
      <dgm:spPr/>
      <dgm:t>
        <a:bodyPr/>
        <a:lstStyle/>
        <a:p>
          <a:r>
            <a:rPr lang="el-GR"/>
            <a:t>Εφηβεία: μετάβαση και προσαρμογή στις απαιτήσεις της ενήλικης ζωής.</a:t>
          </a:r>
          <a:endParaRPr lang="en-US"/>
        </a:p>
      </dgm:t>
    </dgm:pt>
    <dgm:pt modelId="{10E6ECEE-DC3F-429F-B151-59E28F995CA1}" type="parTrans" cxnId="{695B8493-6FA4-42AE-AB16-4186EF87E805}">
      <dgm:prSet/>
      <dgm:spPr/>
      <dgm:t>
        <a:bodyPr/>
        <a:lstStyle/>
        <a:p>
          <a:endParaRPr lang="en-US"/>
        </a:p>
      </dgm:t>
    </dgm:pt>
    <dgm:pt modelId="{70A30DF7-E85A-4640-A814-6F4B3D4602E7}" type="sibTrans" cxnId="{695B8493-6FA4-42AE-AB16-4186EF87E805}">
      <dgm:prSet/>
      <dgm:spPr/>
      <dgm:t>
        <a:bodyPr/>
        <a:lstStyle/>
        <a:p>
          <a:endParaRPr lang="en-US"/>
        </a:p>
      </dgm:t>
    </dgm:pt>
    <dgm:pt modelId="{49808E7A-4744-425D-8CC1-834AE707084E}" type="pres">
      <dgm:prSet presAssocID="{57D33F84-3B9A-469F-A1F2-D549F84B7EA0}" presName="Name0" presStyleCnt="0">
        <dgm:presLayoutVars>
          <dgm:dir/>
          <dgm:animLvl val="lvl"/>
          <dgm:resizeHandles val="exact"/>
        </dgm:presLayoutVars>
      </dgm:prSet>
      <dgm:spPr/>
    </dgm:pt>
    <dgm:pt modelId="{35E92E0E-52D8-4D04-8288-370D4A32BF4F}" type="pres">
      <dgm:prSet presAssocID="{9E3C2D2E-F5D3-4986-A499-CF03F3ED4871}" presName="boxAndChildren" presStyleCnt="0"/>
      <dgm:spPr/>
    </dgm:pt>
    <dgm:pt modelId="{9B48F3A8-8FD2-4F63-BF28-0F0FDFD81D32}" type="pres">
      <dgm:prSet presAssocID="{9E3C2D2E-F5D3-4986-A499-CF03F3ED4871}" presName="parentTextBox" presStyleLbl="node1" presStyleIdx="0" presStyleCnt="3"/>
      <dgm:spPr/>
    </dgm:pt>
    <dgm:pt modelId="{B2EA1068-72C9-4DC4-8766-7494EEAA8DFE}" type="pres">
      <dgm:prSet presAssocID="{FC37F0A4-A693-429C-8A08-96C7CFA7E7D1}" presName="sp" presStyleCnt="0"/>
      <dgm:spPr/>
    </dgm:pt>
    <dgm:pt modelId="{C9528350-8973-4535-954D-1B3923ACDAFC}" type="pres">
      <dgm:prSet presAssocID="{108DD802-D86F-4AC0-A425-6F4EEDA1DBAE}" presName="arrowAndChildren" presStyleCnt="0"/>
      <dgm:spPr/>
    </dgm:pt>
    <dgm:pt modelId="{FC43A5B6-86B3-49BA-8B65-316003535F1C}" type="pres">
      <dgm:prSet presAssocID="{108DD802-D86F-4AC0-A425-6F4EEDA1DBAE}" presName="parentTextArrow" presStyleLbl="node1" presStyleIdx="1" presStyleCnt="3"/>
      <dgm:spPr/>
    </dgm:pt>
    <dgm:pt modelId="{2D80C2EE-E133-4D8A-A3A3-F432888D826F}" type="pres">
      <dgm:prSet presAssocID="{3DEBC5B6-B7DF-4F97-9F1E-738120EEF4C9}" presName="sp" presStyleCnt="0"/>
      <dgm:spPr/>
    </dgm:pt>
    <dgm:pt modelId="{5895846B-2C59-4238-BCB9-3FF7D352426B}" type="pres">
      <dgm:prSet presAssocID="{4802463E-48E9-4957-B050-EC2AD45FA3B9}" presName="arrowAndChildren" presStyleCnt="0"/>
      <dgm:spPr/>
    </dgm:pt>
    <dgm:pt modelId="{26ECB89D-A797-4B7B-BE6E-1DB951D721DB}" type="pres">
      <dgm:prSet presAssocID="{4802463E-48E9-4957-B050-EC2AD45FA3B9}" presName="parentTextArrow" presStyleLbl="node1" presStyleIdx="2" presStyleCnt="3"/>
      <dgm:spPr/>
    </dgm:pt>
  </dgm:ptLst>
  <dgm:cxnLst>
    <dgm:cxn modelId="{84EE3D19-55BD-4354-9D4F-E5AEFCFFE603}" type="presOf" srcId="{108DD802-D86F-4AC0-A425-6F4EEDA1DBAE}" destId="{FC43A5B6-86B3-49BA-8B65-316003535F1C}" srcOrd="0" destOrd="0" presId="urn:microsoft.com/office/officeart/2005/8/layout/process4"/>
    <dgm:cxn modelId="{42014835-B3D8-4256-B0AB-A2DABC9813B2}" type="presOf" srcId="{4802463E-48E9-4957-B050-EC2AD45FA3B9}" destId="{26ECB89D-A797-4B7B-BE6E-1DB951D721DB}" srcOrd="0" destOrd="0" presId="urn:microsoft.com/office/officeart/2005/8/layout/process4"/>
    <dgm:cxn modelId="{C9893E47-4EE8-4D5D-91AF-AF33B9613362}" type="presOf" srcId="{57D33F84-3B9A-469F-A1F2-D549F84B7EA0}" destId="{49808E7A-4744-425D-8CC1-834AE707084E}" srcOrd="0" destOrd="0" presId="urn:microsoft.com/office/officeart/2005/8/layout/process4"/>
    <dgm:cxn modelId="{F5DEDF4B-6CF8-4A17-8E9C-269F5B8456FD}" srcId="{57D33F84-3B9A-469F-A1F2-D549F84B7EA0}" destId="{108DD802-D86F-4AC0-A425-6F4EEDA1DBAE}" srcOrd="1" destOrd="0" parTransId="{DAF463CF-43D3-484F-A7C3-4E289F9397CB}" sibTransId="{FC37F0A4-A693-429C-8A08-96C7CFA7E7D1}"/>
    <dgm:cxn modelId="{BD044F54-E8C3-436A-B66B-7BC8758CEB1B}" type="presOf" srcId="{9E3C2D2E-F5D3-4986-A499-CF03F3ED4871}" destId="{9B48F3A8-8FD2-4F63-BF28-0F0FDFD81D32}" srcOrd="0" destOrd="0" presId="urn:microsoft.com/office/officeart/2005/8/layout/process4"/>
    <dgm:cxn modelId="{695B8493-6FA4-42AE-AB16-4186EF87E805}" srcId="{57D33F84-3B9A-469F-A1F2-D549F84B7EA0}" destId="{9E3C2D2E-F5D3-4986-A499-CF03F3ED4871}" srcOrd="2" destOrd="0" parTransId="{10E6ECEE-DC3F-429F-B151-59E28F995CA1}" sibTransId="{70A30DF7-E85A-4640-A814-6F4B3D4602E7}"/>
    <dgm:cxn modelId="{749BD8D5-BABB-4966-AAA5-7ED3737FA906}" srcId="{57D33F84-3B9A-469F-A1F2-D549F84B7EA0}" destId="{4802463E-48E9-4957-B050-EC2AD45FA3B9}" srcOrd="0" destOrd="0" parTransId="{6010FBD9-746B-4143-A1FF-844F4E50DB66}" sibTransId="{3DEBC5B6-B7DF-4F97-9F1E-738120EEF4C9}"/>
    <dgm:cxn modelId="{83226BE3-4B2F-4E8B-9182-746982308580}" type="presParOf" srcId="{49808E7A-4744-425D-8CC1-834AE707084E}" destId="{35E92E0E-52D8-4D04-8288-370D4A32BF4F}" srcOrd="0" destOrd="0" presId="urn:microsoft.com/office/officeart/2005/8/layout/process4"/>
    <dgm:cxn modelId="{BB4780E6-C22F-42AE-AFE5-D650391A8F2E}" type="presParOf" srcId="{35E92E0E-52D8-4D04-8288-370D4A32BF4F}" destId="{9B48F3A8-8FD2-4F63-BF28-0F0FDFD81D32}" srcOrd="0" destOrd="0" presId="urn:microsoft.com/office/officeart/2005/8/layout/process4"/>
    <dgm:cxn modelId="{B5F4CEDC-CC91-4169-A921-C9489CC975DA}" type="presParOf" srcId="{49808E7A-4744-425D-8CC1-834AE707084E}" destId="{B2EA1068-72C9-4DC4-8766-7494EEAA8DFE}" srcOrd="1" destOrd="0" presId="urn:microsoft.com/office/officeart/2005/8/layout/process4"/>
    <dgm:cxn modelId="{6EDCF113-0940-4068-8740-E2C07DFD7DBE}" type="presParOf" srcId="{49808E7A-4744-425D-8CC1-834AE707084E}" destId="{C9528350-8973-4535-954D-1B3923ACDAFC}" srcOrd="2" destOrd="0" presId="urn:microsoft.com/office/officeart/2005/8/layout/process4"/>
    <dgm:cxn modelId="{EFEAD4CC-5795-4544-A7DB-0E47ACBB8047}" type="presParOf" srcId="{C9528350-8973-4535-954D-1B3923ACDAFC}" destId="{FC43A5B6-86B3-49BA-8B65-316003535F1C}" srcOrd="0" destOrd="0" presId="urn:microsoft.com/office/officeart/2005/8/layout/process4"/>
    <dgm:cxn modelId="{0FB0F202-264D-40ED-AB17-266B2FEECF03}" type="presParOf" srcId="{49808E7A-4744-425D-8CC1-834AE707084E}" destId="{2D80C2EE-E133-4D8A-A3A3-F432888D826F}" srcOrd="3" destOrd="0" presId="urn:microsoft.com/office/officeart/2005/8/layout/process4"/>
    <dgm:cxn modelId="{1FD8DBB4-3EF3-4D3A-AEE4-FBE6F04CFC2C}" type="presParOf" srcId="{49808E7A-4744-425D-8CC1-834AE707084E}" destId="{5895846B-2C59-4238-BCB9-3FF7D352426B}" srcOrd="4" destOrd="0" presId="urn:microsoft.com/office/officeart/2005/8/layout/process4"/>
    <dgm:cxn modelId="{7F280BAF-9632-4757-9BB5-8B4722AA9354}" type="presParOf" srcId="{5895846B-2C59-4238-BCB9-3FF7D352426B}" destId="{26ECB89D-A797-4B7B-BE6E-1DB951D721DB}"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CA6C34-3D38-4BFC-8FE9-A1FC55422346}">
      <dsp:nvSpPr>
        <dsp:cNvPr id="0" name=""/>
        <dsp:cNvSpPr/>
      </dsp:nvSpPr>
      <dsp:spPr>
        <a:xfrm>
          <a:off x="1333" y="110983"/>
          <a:ext cx="4682211" cy="297320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91ACEB-F8D2-4758-B82F-B61E6E3104B7}">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l-GR" sz="2500" kern="1200" dirty="0"/>
            <a:t>Μνήμη: Συγκράτηση -αποθήκευση της πληροφορίας. </a:t>
          </a:r>
        </a:p>
        <a:p>
          <a:pPr marL="0" lvl="0" indent="0" algn="ctr" defTabSz="1111250">
            <a:lnSpc>
              <a:spcPct val="90000"/>
            </a:lnSpc>
            <a:spcBef>
              <a:spcPct val="0"/>
            </a:spcBef>
            <a:spcAft>
              <a:spcPct val="35000"/>
            </a:spcAft>
            <a:buNone/>
          </a:pPr>
          <a:r>
            <a:rPr lang="el-GR" sz="2500" kern="1200" dirty="0"/>
            <a:t>Εμπέδωση δεξιοτήτων. Ανάκληση εμπειριών. </a:t>
          </a:r>
          <a:endParaRPr lang="en-US" sz="2500" kern="1200" dirty="0"/>
        </a:p>
      </dsp:txBody>
      <dsp:txXfrm>
        <a:off x="608661" y="692298"/>
        <a:ext cx="4508047" cy="2799040"/>
      </dsp:txXfrm>
    </dsp:sp>
    <dsp:sp modelId="{E82D669E-E0B4-4E5F-9E8A-66AB0BF36984}">
      <dsp:nvSpPr>
        <dsp:cNvPr id="0" name=""/>
        <dsp:cNvSpPr/>
      </dsp:nvSpPr>
      <dsp:spPr>
        <a:xfrm>
          <a:off x="5724037" y="110983"/>
          <a:ext cx="4682211" cy="297320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9BD47A-9D79-45C6-8BFE-96B8D1D30416}">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l-GR" sz="2500" kern="1200" dirty="0"/>
            <a:t>Μάθηση: Χρησιμοποίηση της αποθηκευμένης πληροφορίας, τροποποίηση της συμπεριφοράς με στόχο την προσαρμογή. </a:t>
          </a:r>
        </a:p>
        <a:p>
          <a:pPr marL="0" lvl="0" indent="0" algn="ctr" defTabSz="1111250">
            <a:lnSpc>
              <a:spcPct val="90000"/>
            </a:lnSpc>
            <a:spcBef>
              <a:spcPct val="0"/>
            </a:spcBef>
            <a:spcAft>
              <a:spcPct val="35000"/>
            </a:spcAft>
            <a:buNone/>
          </a:pPr>
          <a:r>
            <a:rPr lang="el-GR" sz="2500" kern="1200" dirty="0"/>
            <a:t>Κατάκτηση γνώσεων και ικανοτήτων. </a:t>
          </a:r>
          <a:endParaRPr lang="en-US" sz="2500" kern="1200" dirty="0"/>
        </a:p>
      </dsp:txBody>
      <dsp:txXfrm>
        <a:off x="6331365" y="692298"/>
        <a:ext cx="4508047" cy="27990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48F3A8-8FD2-4F63-BF28-0F0FDFD81D32}">
      <dsp:nvSpPr>
        <dsp:cNvPr id="0" name=""/>
        <dsp:cNvSpPr/>
      </dsp:nvSpPr>
      <dsp:spPr>
        <a:xfrm>
          <a:off x="0" y="3276994"/>
          <a:ext cx="4038600" cy="10755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l-GR" sz="1900" kern="1200"/>
            <a:t>Εφηβεία: μετάβαση και προσαρμογή στις απαιτήσεις της ενήλικης ζωής.</a:t>
          </a:r>
          <a:endParaRPr lang="en-US" sz="1900" kern="1200"/>
        </a:p>
      </dsp:txBody>
      <dsp:txXfrm>
        <a:off x="0" y="3276994"/>
        <a:ext cx="4038600" cy="1075582"/>
      </dsp:txXfrm>
    </dsp:sp>
    <dsp:sp modelId="{FC43A5B6-86B3-49BA-8B65-316003535F1C}">
      <dsp:nvSpPr>
        <dsp:cNvPr id="0" name=""/>
        <dsp:cNvSpPr/>
      </dsp:nvSpPr>
      <dsp:spPr>
        <a:xfrm rot="10800000">
          <a:off x="0" y="1638882"/>
          <a:ext cx="4038600" cy="1654246"/>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l-GR" sz="1900" kern="1200"/>
            <a:t>Νηπιακή ηλικία: εμπειρία- μάθηση</a:t>
          </a:r>
          <a:endParaRPr lang="en-US" sz="1900" kern="1200"/>
        </a:p>
      </dsp:txBody>
      <dsp:txXfrm rot="10800000">
        <a:off x="0" y="1638882"/>
        <a:ext cx="4038600" cy="1074879"/>
      </dsp:txXfrm>
    </dsp:sp>
    <dsp:sp modelId="{26ECB89D-A797-4B7B-BE6E-1DB951D721DB}">
      <dsp:nvSpPr>
        <dsp:cNvPr id="0" name=""/>
        <dsp:cNvSpPr/>
      </dsp:nvSpPr>
      <dsp:spPr>
        <a:xfrm rot="10800000">
          <a:off x="0" y="769"/>
          <a:ext cx="4038600" cy="1654246"/>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l-GR" sz="1900" kern="1200"/>
            <a:t>Βρεφική ηλικία</a:t>
          </a:r>
          <a:r>
            <a:rPr lang="en-US" sz="1900" kern="1200"/>
            <a:t>: </a:t>
          </a:r>
          <a:r>
            <a:rPr lang="el-GR" sz="1900" kern="1200"/>
            <a:t>αύξηση του αριθμού των συνάψεων</a:t>
          </a:r>
          <a:endParaRPr lang="en-US" sz="1900" kern="1200"/>
        </a:p>
      </dsp:txBody>
      <dsp:txXfrm rot="10800000">
        <a:off x="0" y="769"/>
        <a:ext cx="4038600" cy="107487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A4B92E-1111-44A5-98EB-9010790A944B}" type="datetimeFigureOut">
              <a:rPr lang="el-GR" smtClean="0"/>
              <a:t>2/6/2023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353FDA-E277-4732-B012-36342CB9334C}" type="slidenum">
              <a:rPr lang="el-GR" smtClean="0"/>
              <a:t>‹#›</a:t>
            </a:fld>
            <a:endParaRPr lang="el-GR"/>
          </a:p>
        </p:txBody>
      </p:sp>
    </p:spTree>
    <p:extLst>
      <p:ext uri="{BB962C8B-B14F-4D97-AF65-F5344CB8AC3E}">
        <p14:creationId xmlns:p14="http://schemas.microsoft.com/office/powerpoint/2010/main" val="2461787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2D353FDA-E277-4732-B012-36342CB9334C}" type="slidenum">
              <a:rPr lang="el-GR" smtClean="0"/>
              <a:t>1</a:t>
            </a:fld>
            <a:endParaRPr lang="el-GR"/>
          </a:p>
        </p:txBody>
      </p:sp>
    </p:spTree>
    <p:extLst>
      <p:ext uri="{BB962C8B-B14F-4D97-AF65-F5344CB8AC3E}">
        <p14:creationId xmlns:p14="http://schemas.microsoft.com/office/powerpoint/2010/main" val="2544381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0E3D503C-33FD-4F75-B35C-DD64930993A2}" type="slidenum">
              <a:rPr lang="el-GR" smtClean="0"/>
              <a:t>28</a:t>
            </a:fld>
            <a:endParaRPr lang="el-GR"/>
          </a:p>
        </p:txBody>
      </p:sp>
    </p:spTree>
    <p:extLst>
      <p:ext uri="{BB962C8B-B14F-4D97-AF65-F5344CB8AC3E}">
        <p14:creationId xmlns:p14="http://schemas.microsoft.com/office/powerpoint/2010/main" val="4245115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2D353FDA-E277-4732-B012-36342CB9334C}" type="slidenum">
              <a:rPr lang="el-GR" smtClean="0"/>
              <a:t>29</a:t>
            </a:fld>
            <a:endParaRPr lang="el-GR"/>
          </a:p>
        </p:txBody>
      </p:sp>
    </p:spTree>
    <p:extLst>
      <p:ext uri="{BB962C8B-B14F-4D97-AF65-F5344CB8AC3E}">
        <p14:creationId xmlns:p14="http://schemas.microsoft.com/office/powerpoint/2010/main" val="4279320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2D353FDA-E277-4732-B012-36342CB9334C}" type="slidenum">
              <a:rPr lang="el-GR" smtClean="0"/>
              <a:t>32</a:t>
            </a:fld>
            <a:endParaRPr lang="el-GR"/>
          </a:p>
        </p:txBody>
      </p:sp>
    </p:spTree>
    <p:extLst>
      <p:ext uri="{BB962C8B-B14F-4D97-AF65-F5344CB8AC3E}">
        <p14:creationId xmlns:p14="http://schemas.microsoft.com/office/powerpoint/2010/main" val="825636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5534C2EF-8A97-4DAF-B099-E567883644D6}" type="slidenum">
              <a:rPr lang="el-GR" noProof="0" smtClean="0"/>
              <a:t>45</a:t>
            </a:fld>
            <a:endParaRPr lang="el-GR" noProof="0" dirty="0"/>
          </a:p>
        </p:txBody>
      </p:sp>
    </p:spTree>
    <p:extLst>
      <p:ext uri="{BB962C8B-B14F-4D97-AF65-F5344CB8AC3E}">
        <p14:creationId xmlns:p14="http://schemas.microsoft.com/office/powerpoint/2010/main" val="1736121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Θέση εικόνας διαφάνειας 1">
            <a:extLst>
              <a:ext uri="{FF2B5EF4-FFF2-40B4-BE49-F238E27FC236}">
                <a16:creationId xmlns:a16="http://schemas.microsoft.com/office/drawing/2014/main" id="{D2A0D65B-9F56-4DF1-BC4B-44875864E7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Θέση σημειώσεων 2">
            <a:extLst>
              <a:ext uri="{FF2B5EF4-FFF2-40B4-BE49-F238E27FC236}">
                <a16:creationId xmlns:a16="http://schemas.microsoft.com/office/drawing/2014/main" id="{00B657ED-4FDE-4AAA-BEF4-440E559503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17412" name="Θέση αριθμού διαφάνειας 3">
            <a:extLst>
              <a:ext uri="{FF2B5EF4-FFF2-40B4-BE49-F238E27FC236}">
                <a16:creationId xmlns:a16="http://schemas.microsoft.com/office/drawing/2014/main" id="{00D9FAC7-23C3-4760-B08A-D2A067F82B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E13D33A-A211-4F16-99E8-95E30261A25F}" type="slidenum">
              <a:rPr lang="el-GR" altLang="el-GR" smtClean="0">
                <a:latin typeface="Arial" panose="020B0604020202020204" pitchFamily="34" charset="0"/>
              </a:rPr>
              <a:pPr/>
              <a:t>52</a:t>
            </a:fld>
            <a:endParaRPr lang="el-GR" altLang="el-GR">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A8651E6-DAD8-43F5-B543-A410DBA61A70}" type="slidenum">
              <a:rPr lang="el-GR" smtClean="0"/>
              <a:t>65</a:t>
            </a:fld>
            <a:endParaRPr lang="el-GR"/>
          </a:p>
        </p:txBody>
      </p:sp>
    </p:spTree>
    <p:extLst>
      <p:ext uri="{BB962C8B-B14F-4D97-AF65-F5344CB8AC3E}">
        <p14:creationId xmlns:p14="http://schemas.microsoft.com/office/powerpoint/2010/main" val="3387622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79</a:t>
            </a:fld>
            <a:endParaRPr lang="el-GR"/>
          </a:p>
        </p:txBody>
      </p:sp>
    </p:spTree>
    <p:extLst>
      <p:ext uri="{BB962C8B-B14F-4D97-AF65-F5344CB8AC3E}">
        <p14:creationId xmlns:p14="http://schemas.microsoft.com/office/powerpoint/2010/main" val="1408885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2D353FDA-E277-4732-B012-36342CB9334C}" type="slidenum">
              <a:rPr lang="el-GR" smtClean="0"/>
              <a:t>2</a:t>
            </a:fld>
            <a:endParaRPr lang="el-GR"/>
          </a:p>
        </p:txBody>
      </p:sp>
    </p:spTree>
    <p:extLst>
      <p:ext uri="{BB962C8B-B14F-4D97-AF65-F5344CB8AC3E}">
        <p14:creationId xmlns:p14="http://schemas.microsoft.com/office/powerpoint/2010/main" val="3425545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el-GR" altLang="el-GR">
              <a:solidFill>
                <a:srgbClr val="FF0000"/>
              </a:solidFill>
            </a:endParaRPr>
          </a:p>
        </p:txBody>
      </p:sp>
      <p:sp>
        <p:nvSpPr>
          <p:cNvPr id="410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26663E3A-BAAF-447A-9850-E2099A0CB31E}" type="slidenum">
              <a:rPr lang="el-GR" altLang="el-GR" smtClean="0"/>
              <a:pPr/>
              <a:t>4</a:t>
            </a:fld>
            <a:endParaRPr lang="el-GR" altLang="el-GR"/>
          </a:p>
        </p:txBody>
      </p:sp>
    </p:spTree>
    <p:extLst>
      <p:ext uri="{BB962C8B-B14F-4D97-AF65-F5344CB8AC3E}">
        <p14:creationId xmlns:p14="http://schemas.microsoft.com/office/powerpoint/2010/main" val="3750008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0E3D503C-33FD-4F75-B35C-DD64930993A2}" type="slidenum">
              <a:rPr lang="el-GR" smtClean="0"/>
              <a:t>8</a:t>
            </a:fld>
            <a:endParaRPr lang="el-GR"/>
          </a:p>
        </p:txBody>
      </p:sp>
    </p:spTree>
    <p:extLst>
      <p:ext uri="{BB962C8B-B14F-4D97-AF65-F5344CB8AC3E}">
        <p14:creationId xmlns:p14="http://schemas.microsoft.com/office/powerpoint/2010/main" val="644928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0E3D503C-33FD-4F75-B35C-DD64930993A2}" type="slidenum">
              <a:rPr lang="el-GR" smtClean="0"/>
              <a:t>9</a:t>
            </a:fld>
            <a:endParaRPr lang="el-GR"/>
          </a:p>
        </p:txBody>
      </p:sp>
    </p:spTree>
    <p:extLst>
      <p:ext uri="{BB962C8B-B14F-4D97-AF65-F5344CB8AC3E}">
        <p14:creationId xmlns:p14="http://schemas.microsoft.com/office/powerpoint/2010/main" val="2452256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2D353FDA-E277-4732-B012-36342CB9334C}" type="slidenum">
              <a:rPr lang="el-GR" smtClean="0"/>
              <a:t>12</a:t>
            </a:fld>
            <a:endParaRPr lang="el-GR"/>
          </a:p>
        </p:txBody>
      </p:sp>
    </p:spTree>
    <p:extLst>
      <p:ext uri="{BB962C8B-B14F-4D97-AF65-F5344CB8AC3E}">
        <p14:creationId xmlns:p14="http://schemas.microsoft.com/office/powerpoint/2010/main" val="190773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2D353FDA-E277-4732-B012-36342CB9334C}" type="slidenum">
              <a:rPr lang="el-GR" smtClean="0"/>
              <a:t>15</a:t>
            </a:fld>
            <a:endParaRPr lang="el-GR"/>
          </a:p>
        </p:txBody>
      </p:sp>
    </p:spTree>
    <p:extLst>
      <p:ext uri="{BB962C8B-B14F-4D97-AF65-F5344CB8AC3E}">
        <p14:creationId xmlns:p14="http://schemas.microsoft.com/office/powerpoint/2010/main" val="3440888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0E3D503C-33FD-4F75-B35C-DD64930993A2}" type="slidenum">
              <a:rPr lang="el-GR" smtClean="0"/>
              <a:t>18</a:t>
            </a:fld>
            <a:endParaRPr lang="el-GR"/>
          </a:p>
        </p:txBody>
      </p:sp>
    </p:spTree>
    <p:extLst>
      <p:ext uri="{BB962C8B-B14F-4D97-AF65-F5344CB8AC3E}">
        <p14:creationId xmlns:p14="http://schemas.microsoft.com/office/powerpoint/2010/main" val="2332828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a:p>
        </p:txBody>
      </p:sp>
      <p:sp>
        <p:nvSpPr>
          <p:cNvPr id="40964" name="3 - Θέση αριθμού διαφάνειας"/>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4D8CCBC-BFF0-46CC-A5F1-C9D0E5DEE2BC}" type="slidenum">
              <a:rPr lang="el-GR" altLang="el-GR" smtClean="0">
                <a:latin typeface="Tahoma" panose="020B0604030504040204" pitchFamily="34" charset="0"/>
              </a:rPr>
              <a:pPr>
                <a:spcBef>
                  <a:spcPct val="0"/>
                </a:spcBef>
              </a:pPr>
              <a:t>25</a:t>
            </a:fld>
            <a:endParaRPr lang="el-GR" altLang="el-GR">
              <a:latin typeface="Tahoma" panose="020B0604030504040204" pitchFamily="34" charset="0"/>
            </a:endParaRPr>
          </a:p>
        </p:txBody>
      </p:sp>
    </p:spTree>
    <p:extLst>
      <p:ext uri="{BB962C8B-B14F-4D97-AF65-F5344CB8AC3E}">
        <p14:creationId xmlns:p14="http://schemas.microsoft.com/office/powerpoint/2010/main" val="905467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F9ECE06-37BF-AA43-8F16-B4DFC3C72BB8}"/>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2106A2EE-FAEF-3651-6AC9-136E3ED7D4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FEAA0D58-1760-48EE-6ECA-A633FBD4D10E}"/>
              </a:ext>
            </a:extLst>
          </p:cNvPr>
          <p:cNvSpPr>
            <a:spLocks noGrp="1"/>
          </p:cNvSpPr>
          <p:nvPr>
            <p:ph type="dt" sz="half" idx="10"/>
          </p:nvPr>
        </p:nvSpPr>
        <p:spPr/>
        <p:txBody>
          <a:bodyPr/>
          <a:lstStyle/>
          <a:p>
            <a:fld id="{D365DA8C-DEFA-4E76-8CA2-1E05981754CA}" type="datetimeFigureOut">
              <a:rPr lang="el-GR" smtClean="0"/>
              <a:t>2/6/2023</a:t>
            </a:fld>
            <a:endParaRPr lang="el-GR"/>
          </a:p>
        </p:txBody>
      </p:sp>
      <p:sp>
        <p:nvSpPr>
          <p:cNvPr id="5" name="Θέση υποσέλιδου 4">
            <a:extLst>
              <a:ext uri="{FF2B5EF4-FFF2-40B4-BE49-F238E27FC236}">
                <a16:creationId xmlns:a16="http://schemas.microsoft.com/office/drawing/2014/main" id="{BBCE64C1-1A09-7899-85DD-2E3108348C2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7829E19-2AC6-008B-7E02-610EE7A5B1EC}"/>
              </a:ext>
            </a:extLst>
          </p:cNvPr>
          <p:cNvSpPr>
            <a:spLocks noGrp="1"/>
          </p:cNvSpPr>
          <p:nvPr>
            <p:ph type="sldNum" sz="quarter" idx="12"/>
          </p:nvPr>
        </p:nvSpPr>
        <p:spPr/>
        <p:txBody>
          <a:bodyPr/>
          <a:lstStyle/>
          <a:p>
            <a:fld id="{F95EFBB7-188B-4F2E-A3B8-E12D2F93A7BB}" type="slidenum">
              <a:rPr lang="el-GR" smtClean="0"/>
              <a:t>‹#›</a:t>
            </a:fld>
            <a:endParaRPr lang="el-GR"/>
          </a:p>
        </p:txBody>
      </p:sp>
    </p:spTree>
    <p:extLst>
      <p:ext uri="{BB962C8B-B14F-4D97-AF65-F5344CB8AC3E}">
        <p14:creationId xmlns:p14="http://schemas.microsoft.com/office/powerpoint/2010/main" val="3199062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3752394-32E8-AA98-DFEE-E313D179509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E6A4E4FE-A291-7A50-747F-921D13F9CA9B}"/>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AEFBD4C-2EDD-272A-9EF4-77D998250933}"/>
              </a:ext>
            </a:extLst>
          </p:cNvPr>
          <p:cNvSpPr>
            <a:spLocks noGrp="1"/>
          </p:cNvSpPr>
          <p:nvPr>
            <p:ph type="dt" sz="half" idx="10"/>
          </p:nvPr>
        </p:nvSpPr>
        <p:spPr/>
        <p:txBody>
          <a:bodyPr/>
          <a:lstStyle/>
          <a:p>
            <a:fld id="{D365DA8C-DEFA-4E76-8CA2-1E05981754CA}" type="datetimeFigureOut">
              <a:rPr lang="el-GR" smtClean="0"/>
              <a:t>2/6/2023</a:t>
            </a:fld>
            <a:endParaRPr lang="el-GR"/>
          </a:p>
        </p:txBody>
      </p:sp>
      <p:sp>
        <p:nvSpPr>
          <p:cNvPr id="5" name="Θέση υποσέλιδου 4">
            <a:extLst>
              <a:ext uri="{FF2B5EF4-FFF2-40B4-BE49-F238E27FC236}">
                <a16:creationId xmlns:a16="http://schemas.microsoft.com/office/drawing/2014/main" id="{3CD706B1-4D7A-CF02-CA82-442FB70BDF7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0E408C2-C85B-8C14-E427-E22884A1E777}"/>
              </a:ext>
            </a:extLst>
          </p:cNvPr>
          <p:cNvSpPr>
            <a:spLocks noGrp="1"/>
          </p:cNvSpPr>
          <p:nvPr>
            <p:ph type="sldNum" sz="quarter" idx="12"/>
          </p:nvPr>
        </p:nvSpPr>
        <p:spPr/>
        <p:txBody>
          <a:bodyPr/>
          <a:lstStyle/>
          <a:p>
            <a:fld id="{F95EFBB7-188B-4F2E-A3B8-E12D2F93A7BB}" type="slidenum">
              <a:rPr lang="el-GR" smtClean="0"/>
              <a:t>‹#›</a:t>
            </a:fld>
            <a:endParaRPr lang="el-GR"/>
          </a:p>
        </p:txBody>
      </p:sp>
    </p:spTree>
    <p:extLst>
      <p:ext uri="{BB962C8B-B14F-4D97-AF65-F5344CB8AC3E}">
        <p14:creationId xmlns:p14="http://schemas.microsoft.com/office/powerpoint/2010/main" val="731772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C58AF2C0-A9CF-3E34-A3A6-F86AC56BA3E6}"/>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F8D6219-AD85-6D79-AE32-01872CC0594D}"/>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C47F8B09-E36C-2BDC-5ADD-CA96D72446FF}"/>
              </a:ext>
            </a:extLst>
          </p:cNvPr>
          <p:cNvSpPr>
            <a:spLocks noGrp="1"/>
          </p:cNvSpPr>
          <p:nvPr>
            <p:ph type="dt" sz="half" idx="10"/>
          </p:nvPr>
        </p:nvSpPr>
        <p:spPr/>
        <p:txBody>
          <a:bodyPr/>
          <a:lstStyle/>
          <a:p>
            <a:fld id="{D365DA8C-DEFA-4E76-8CA2-1E05981754CA}" type="datetimeFigureOut">
              <a:rPr lang="el-GR" smtClean="0"/>
              <a:t>2/6/2023</a:t>
            </a:fld>
            <a:endParaRPr lang="el-GR"/>
          </a:p>
        </p:txBody>
      </p:sp>
      <p:sp>
        <p:nvSpPr>
          <p:cNvPr id="5" name="Θέση υποσέλιδου 4">
            <a:extLst>
              <a:ext uri="{FF2B5EF4-FFF2-40B4-BE49-F238E27FC236}">
                <a16:creationId xmlns:a16="http://schemas.microsoft.com/office/drawing/2014/main" id="{1D42C44B-530B-8F4C-06A4-22BD5AD25DF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E49AD68-F31B-FAD0-60C9-CB390F77850F}"/>
              </a:ext>
            </a:extLst>
          </p:cNvPr>
          <p:cNvSpPr>
            <a:spLocks noGrp="1"/>
          </p:cNvSpPr>
          <p:nvPr>
            <p:ph type="sldNum" sz="quarter" idx="12"/>
          </p:nvPr>
        </p:nvSpPr>
        <p:spPr/>
        <p:txBody>
          <a:bodyPr/>
          <a:lstStyle/>
          <a:p>
            <a:fld id="{F95EFBB7-188B-4F2E-A3B8-E12D2F93A7BB}" type="slidenum">
              <a:rPr lang="el-GR" smtClean="0"/>
              <a:t>‹#›</a:t>
            </a:fld>
            <a:endParaRPr lang="el-GR"/>
          </a:p>
        </p:txBody>
      </p:sp>
    </p:spTree>
    <p:extLst>
      <p:ext uri="{BB962C8B-B14F-4D97-AF65-F5344CB8AC3E}">
        <p14:creationId xmlns:p14="http://schemas.microsoft.com/office/powerpoint/2010/main" val="4273463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3"/>
            <a:ext cx="5384800" cy="4525963"/>
          </a:xfrm>
        </p:spPr>
        <p:txBody>
          <a:bodyPr rtlCol="0">
            <a:normAutofit/>
          </a:bodyPr>
          <a:lstStyle/>
          <a:p>
            <a:pPr lvl="0"/>
            <a:endParaRPr lang="en-US" noProof="0"/>
          </a:p>
        </p:txBody>
      </p:sp>
      <p:sp>
        <p:nvSpPr>
          <p:cNvPr id="5" name="Θέση ημερομηνίας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Θέση υποσέλιδου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Θέση αριθμού διαφάνειας 5"/>
          <p:cNvSpPr>
            <a:spLocks noGrp="1"/>
          </p:cNvSpPr>
          <p:nvPr>
            <p:ph type="sldNum" sz="quarter" idx="12"/>
          </p:nvPr>
        </p:nvSpPr>
        <p:spPr/>
        <p:txBody>
          <a:bodyPr/>
          <a:lstStyle>
            <a:lvl1pPr>
              <a:defRPr/>
            </a:lvl1pPr>
          </a:lstStyle>
          <a:p>
            <a:pPr>
              <a:defRPr/>
            </a:pPr>
            <a:fld id="{634E6580-A3F9-4B9D-B11E-2C7406F7EBB0}" type="slidenum">
              <a:rPr lang="en-US" altLang="el-GR"/>
              <a:pPr>
                <a:defRPr/>
              </a:pPr>
              <a:t>‹#›</a:t>
            </a:fld>
            <a:endParaRPr lang="en-US" altLang="el-GR"/>
          </a:p>
        </p:txBody>
      </p:sp>
    </p:spTree>
    <p:extLst>
      <p:ext uri="{BB962C8B-B14F-4D97-AF65-F5344CB8AC3E}">
        <p14:creationId xmlns:p14="http://schemas.microsoft.com/office/powerpoint/2010/main" val="4095049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158750"/>
            <a:ext cx="10972800" cy="1258888"/>
          </a:xfrm>
        </p:spPr>
        <p:txBody>
          <a:bodyPr/>
          <a:lstStyle/>
          <a:p>
            <a:r>
              <a:rPr lang="el-GR"/>
              <a:t>Στυλ κύριου τίτλου</a:t>
            </a:r>
          </a:p>
        </p:txBody>
      </p:sp>
      <p:sp>
        <p:nvSpPr>
          <p:cNvPr id="3" name="2 - Θέση κειμένου"/>
          <p:cNvSpPr>
            <a:spLocks noGrp="1"/>
          </p:cNvSpPr>
          <p:nvPr>
            <p:ph type="body" sz="half" idx="1"/>
          </p:nvPr>
        </p:nvSpPr>
        <p:spPr>
          <a:xfrm>
            <a:off x="609600" y="1600201"/>
            <a:ext cx="5384800" cy="4530725"/>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6197600" y="1600201"/>
            <a:ext cx="5384800" cy="2189163"/>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6197600" y="3941763"/>
            <a:ext cx="5384800" cy="2189162"/>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ημερομηνίας"/>
          <p:cNvSpPr>
            <a:spLocks noGrp="1"/>
          </p:cNvSpPr>
          <p:nvPr>
            <p:ph type="dt" sz="half" idx="10"/>
          </p:nvPr>
        </p:nvSpPr>
        <p:spPr>
          <a:xfrm>
            <a:off x="609600" y="6243638"/>
            <a:ext cx="2844800" cy="457200"/>
          </a:xfrm>
        </p:spPr>
        <p:txBody>
          <a:bodyPr/>
          <a:lstStyle>
            <a:lvl1pPr>
              <a:defRPr/>
            </a:lvl1pPr>
          </a:lstStyle>
          <a:p>
            <a:pPr>
              <a:defRPr/>
            </a:pPr>
            <a:endParaRPr lang="el-GR"/>
          </a:p>
        </p:txBody>
      </p:sp>
      <p:sp>
        <p:nvSpPr>
          <p:cNvPr id="7" name="6 - Θέση υποσέλιδου"/>
          <p:cNvSpPr>
            <a:spLocks noGrp="1"/>
          </p:cNvSpPr>
          <p:nvPr>
            <p:ph type="ftr" sz="quarter" idx="11"/>
          </p:nvPr>
        </p:nvSpPr>
        <p:spPr>
          <a:xfrm>
            <a:off x="4165600" y="6248400"/>
            <a:ext cx="3860800" cy="457200"/>
          </a:xfrm>
        </p:spPr>
        <p:txBody>
          <a:bodyPr/>
          <a:lstStyle>
            <a:lvl1pPr>
              <a:defRPr smtClean="0"/>
            </a:lvl1pPr>
          </a:lstStyle>
          <a:p>
            <a:pPr>
              <a:defRPr/>
            </a:pPr>
            <a:endParaRPr lang="el-GR"/>
          </a:p>
        </p:txBody>
      </p:sp>
      <p:sp>
        <p:nvSpPr>
          <p:cNvPr id="8" name="7 - Θέση αριθμού διαφάνειας"/>
          <p:cNvSpPr>
            <a:spLocks noGrp="1"/>
          </p:cNvSpPr>
          <p:nvPr>
            <p:ph type="sldNum" sz="quarter" idx="12"/>
          </p:nvPr>
        </p:nvSpPr>
        <p:spPr>
          <a:xfrm>
            <a:off x="8737600" y="6243638"/>
            <a:ext cx="2844800" cy="457200"/>
          </a:xfrm>
        </p:spPr>
        <p:txBody>
          <a:bodyPr/>
          <a:lstStyle>
            <a:lvl1pPr>
              <a:defRPr/>
            </a:lvl1pPr>
          </a:lstStyle>
          <a:p>
            <a:fld id="{C1F4E7BE-F1FA-465A-B4BA-6F74A66CA6CB}" type="slidenum">
              <a:rPr lang="el-GR" altLang="el-GR" smtClean="0"/>
              <a:pPr/>
              <a:t>‹#›</a:t>
            </a:fld>
            <a:endParaRPr lang="el-GR" altLang="el-GR"/>
          </a:p>
        </p:txBody>
      </p:sp>
    </p:spTree>
    <p:extLst>
      <p:ext uri="{BB962C8B-B14F-4D97-AF65-F5344CB8AC3E}">
        <p14:creationId xmlns:p14="http://schemas.microsoft.com/office/powerpoint/2010/main" val="375529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Θέση ημερομηνίας 3"/>
          <p:cNvSpPr>
            <a:spLocks noGrp="1"/>
          </p:cNvSpPr>
          <p:nvPr>
            <p:ph type="dt" sz="half" idx="10"/>
          </p:nvPr>
        </p:nvSpPr>
        <p:spPr/>
        <p:txBody>
          <a:bodyPr/>
          <a:lstStyle>
            <a:lvl1pPr>
              <a:defRPr>
                <a:cs typeface="Arial" panose="020B0604020202020204" pitchFamily="34" charset="0"/>
              </a:defRPr>
            </a:lvl1pPr>
          </a:lstStyle>
          <a:p>
            <a:pPr>
              <a:defRPr/>
            </a:pPr>
            <a:endParaRPr lang="en-US"/>
          </a:p>
        </p:txBody>
      </p:sp>
      <p:sp>
        <p:nvSpPr>
          <p:cNvPr id="6" name="Θέση υποσέλιδου 4"/>
          <p:cNvSpPr>
            <a:spLocks noGrp="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7" name="Θέση αριθμού διαφάνειας 5"/>
          <p:cNvSpPr>
            <a:spLocks noGrp="1"/>
          </p:cNvSpPr>
          <p:nvPr>
            <p:ph type="sldNum" sz="quarter" idx="12"/>
          </p:nvPr>
        </p:nvSpPr>
        <p:spPr/>
        <p:txBody>
          <a:bodyPr/>
          <a:lstStyle>
            <a:lvl1pPr>
              <a:defRPr>
                <a:cs typeface="Arial" panose="020B0604020202020204" pitchFamily="34" charset="0"/>
              </a:defRPr>
            </a:lvl1pPr>
          </a:lstStyle>
          <a:p>
            <a:pPr>
              <a:defRPr/>
            </a:pPr>
            <a:fld id="{43AA871E-5DCB-4433-B41D-6BFA6BCA3F80}" type="slidenum">
              <a:rPr lang="en-US" altLang="el-GR"/>
              <a:pPr>
                <a:defRPr/>
              </a:pPr>
              <a:t>‹#›</a:t>
            </a:fld>
            <a:endParaRPr lang="en-US" altLang="el-GR"/>
          </a:p>
        </p:txBody>
      </p:sp>
    </p:spTree>
    <p:extLst>
      <p:ext uri="{BB962C8B-B14F-4D97-AF65-F5344CB8AC3E}">
        <p14:creationId xmlns:p14="http://schemas.microsoft.com/office/powerpoint/2010/main" val="1820111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D272469-E66C-B7C4-E2FC-28D89043607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A47546D-A246-B489-A516-7985D5512DD4}"/>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E023C39D-297B-082B-34FA-BE1AC57A2142}"/>
              </a:ext>
            </a:extLst>
          </p:cNvPr>
          <p:cNvSpPr>
            <a:spLocks noGrp="1"/>
          </p:cNvSpPr>
          <p:nvPr>
            <p:ph type="dt" sz="half" idx="10"/>
          </p:nvPr>
        </p:nvSpPr>
        <p:spPr/>
        <p:txBody>
          <a:bodyPr/>
          <a:lstStyle/>
          <a:p>
            <a:fld id="{D365DA8C-DEFA-4E76-8CA2-1E05981754CA}" type="datetimeFigureOut">
              <a:rPr lang="el-GR" smtClean="0"/>
              <a:t>2/6/2023</a:t>
            </a:fld>
            <a:endParaRPr lang="el-GR"/>
          </a:p>
        </p:txBody>
      </p:sp>
      <p:sp>
        <p:nvSpPr>
          <p:cNvPr id="5" name="Θέση υποσέλιδου 4">
            <a:extLst>
              <a:ext uri="{FF2B5EF4-FFF2-40B4-BE49-F238E27FC236}">
                <a16:creationId xmlns:a16="http://schemas.microsoft.com/office/drawing/2014/main" id="{7DC1D84B-36BE-A3A2-37FA-7B3B11146DA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A5F9A25-FC88-D35D-4544-10458605D811}"/>
              </a:ext>
            </a:extLst>
          </p:cNvPr>
          <p:cNvSpPr>
            <a:spLocks noGrp="1"/>
          </p:cNvSpPr>
          <p:nvPr>
            <p:ph type="sldNum" sz="quarter" idx="12"/>
          </p:nvPr>
        </p:nvSpPr>
        <p:spPr/>
        <p:txBody>
          <a:bodyPr/>
          <a:lstStyle/>
          <a:p>
            <a:fld id="{F95EFBB7-188B-4F2E-A3B8-E12D2F93A7BB}" type="slidenum">
              <a:rPr lang="el-GR" smtClean="0"/>
              <a:t>‹#›</a:t>
            </a:fld>
            <a:endParaRPr lang="el-GR"/>
          </a:p>
        </p:txBody>
      </p:sp>
    </p:spTree>
    <p:extLst>
      <p:ext uri="{BB962C8B-B14F-4D97-AF65-F5344CB8AC3E}">
        <p14:creationId xmlns:p14="http://schemas.microsoft.com/office/powerpoint/2010/main" val="2896989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EE73ED1-EADF-4405-E033-7EA5D5D8F80F}"/>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CD7FB4F-8E60-9B4A-921A-169900FDD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ACD49540-B0D8-A27D-51BC-20FC597CAA7C}"/>
              </a:ext>
            </a:extLst>
          </p:cNvPr>
          <p:cNvSpPr>
            <a:spLocks noGrp="1"/>
          </p:cNvSpPr>
          <p:nvPr>
            <p:ph type="dt" sz="half" idx="10"/>
          </p:nvPr>
        </p:nvSpPr>
        <p:spPr/>
        <p:txBody>
          <a:bodyPr/>
          <a:lstStyle/>
          <a:p>
            <a:fld id="{D365DA8C-DEFA-4E76-8CA2-1E05981754CA}" type="datetimeFigureOut">
              <a:rPr lang="el-GR" smtClean="0"/>
              <a:t>2/6/2023</a:t>
            </a:fld>
            <a:endParaRPr lang="el-GR"/>
          </a:p>
        </p:txBody>
      </p:sp>
      <p:sp>
        <p:nvSpPr>
          <p:cNvPr id="5" name="Θέση υποσέλιδου 4">
            <a:extLst>
              <a:ext uri="{FF2B5EF4-FFF2-40B4-BE49-F238E27FC236}">
                <a16:creationId xmlns:a16="http://schemas.microsoft.com/office/drawing/2014/main" id="{9F7B1836-9D33-E70C-D674-1828A3D7EE1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5B53175-BCB2-B1E6-0BD6-E21DA0D60D4C}"/>
              </a:ext>
            </a:extLst>
          </p:cNvPr>
          <p:cNvSpPr>
            <a:spLocks noGrp="1"/>
          </p:cNvSpPr>
          <p:nvPr>
            <p:ph type="sldNum" sz="quarter" idx="12"/>
          </p:nvPr>
        </p:nvSpPr>
        <p:spPr/>
        <p:txBody>
          <a:bodyPr/>
          <a:lstStyle/>
          <a:p>
            <a:fld id="{F95EFBB7-188B-4F2E-A3B8-E12D2F93A7BB}" type="slidenum">
              <a:rPr lang="el-GR" smtClean="0"/>
              <a:t>‹#›</a:t>
            </a:fld>
            <a:endParaRPr lang="el-GR"/>
          </a:p>
        </p:txBody>
      </p:sp>
    </p:spTree>
    <p:extLst>
      <p:ext uri="{BB962C8B-B14F-4D97-AF65-F5344CB8AC3E}">
        <p14:creationId xmlns:p14="http://schemas.microsoft.com/office/powerpoint/2010/main" val="408743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6921079-25C2-0AE5-E26C-BE85AB30842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3A750946-5D26-106A-DAF1-351FF809B5B2}"/>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5E9D8075-2ACD-54C0-352F-7D81F74B4AC6}"/>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0B7EF566-B405-8B26-F6AE-D5136CC931D2}"/>
              </a:ext>
            </a:extLst>
          </p:cNvPr>
          <p:cNvSpPr>
            <a:spLocks noGrp="1"/>
          </p:cNvSpPr>
          <p:nvPr>
            <p:ph type="dt" sz="half" idx="10"/>
          </p:nvPr>
        </p:nvSpPr>
        <p:spPr/>
        <p:txBody>
          <a:bodyPr/>
          <a:lstStyle/>
          <a:p>
            <a:fld id="{D365DA8C-DEFA-4E76-8CA2-1E05981754CA}" type="datetimeFigureOut">
              <a:rPr lang="el-GR" smtClean="0"/>
              <a:t>2/6/2023</a:t>
            </a:fld>
            <a:endParaRPr lang="el-GR"/>
          </a:p>
        </p:txBody>
      </p:sp>
      <p:sp>
        <p:nvSpPr>
          <p:cNvPr id="6" name="Θέση υποσέλιδου 5">
            <a:extLst>
              <a:ext uri="{FF2B5EF4-FFF2-40B4-BE49-F238E27FC236}">
                <a16:creationId xmlns:a16="http://schemas.microsoft.com/office/drawing/2014/main" id="{84A1177E-F2F5-4C56-CFB0-1EC7A8DF3362}"/>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8C40A8FC-E259-4FF7-E67F-FA8387CD2ED2}"/>
              </a:ext>
            </a:extLst>
          </p:cNvPr>
          <p:cNvSpPr>
            <a:spLocks noGrp="1"/>
          </p:cNvSpPr>
          <p:nvPr>
            <p:ph type="sldNum" sz="quarter" idx="12"/>
          </p:nvPr>
        </p:nvSpPr>
        <p:spPr/>
        <p:txBody>
          <a:bodyPr/>
          <a:lstStyle/>
          <a:p>
            <a:fld id="{F95EFBB7-188B-4F2E-A3B8-E12D2F93A7BB}" type="slidenum">
              <a:rPr lang="el-GR" smtClean="0"/>
              <a:t>‹#›</a:t>
            </a:fld>
            <a:endParaRPr lang="el-GR"/>
          </a:p>
        </p:txBody>
      </p:sp>
    </p:spTree>
    <p:extLst>
      <p:ext uri="{BB962C8B-B14F-4D97-AF65-F5344CB8AC3E}">
        <p14:creationId xmlns:p14="http://schemas.microsoft.com/office/powerpoint/2010/main" val="3917077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48B84F-B679-CC8A-EA3E-3536BA6AEB15}"/>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E0E25A4A-617B-DDF6-1568-7D7242E06E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1CCA6630-2AE3-C2BF-8C4A-F6BCD80EB443}"/>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A594E112-1A23-189A-F3C8-D5FB1C9CC6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918795A2-FE90-36E0-5EA9-49CBC1EDEC50}"/>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352D32F6-32FF-C46F-3ABA-7F89F58D9B48}"/>
              </a:ext>
            </a:extLst>
          </p:cNvPr>
          <p:cNvSpPr>
            <a:spLocks noGrp="1"/>
          </p:cNvSpPr>
          <p:nvPr>
            <p:ph type="dt" sz="half" idx="10"/>
          </p:nvPr>
        </p:nvSpPr>
        <p:spPr/>
        <p:txBody>
          <a:bodyPr/>
          <a:lstStyle/>
          <a:p>
            <a:fld id="{D365DA8C-DEFA-4E76-8CA2-1E05981754CA}" type="datetimeFigureOut">
              <a:rPr lang="el-GR" smtClean="0"/>
              <a:t>2/6/2023</a:t>
            </a:fld>
            <a:endParaRPr lang="el-GR"/>
          </a:p>
        </p:txBody>
      </p:sp>
      <p:sp>
        <p:nvSpPr>
          <p:cNvPr id="8" name="Θέση υποσέλιδου 7">
            <a:extLst>
              <a:ext uri="{FF2B5EF4-FFF2-40B4-BE49-F238E27FC236}">
                <a16:creationId xmlns:a16="http://schemas.microsoft.com/office/drawing/2014/main" id="{D24A738F-BB71-A22C-0810-19AB090A8E77}"/>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3CB7253E-8D04-B18A-61E4-B31AE267D718}"/>
              </a:ext>
            </a:extLst>
          </p:cNvPr>
          <p:cNvSpPr>
            <a:spLocks noGrp="1"/>
          </p:cNvSpPr>
          <p:nvPr>
            <p:ph type="sldNum" sz="quarter" idx="12"/>
          </p:nvPr>
        </p:nvSpPr>
        <p:spPr/>
        <p:txBody>
          <a:bodyPr/>
          <a:lstStyle/>
          <a:p>
            <a:fld id="{F95EFBB7-188B-4F2E-A3B8-E12D2F93A7BB}" type="slidenum">
              <a:rPr lang="el-GR" smtClean="0"/>
              <a:t>‹#›</a:t>
            </a:fld>
            <a:endParaRPr lang="el-GR"/>
          </a:p>
        </p:txBody>
      </p:sp>
    </p:spTree>
    <p:extLst>
      <p:ext uri="{BB962C8B-B14F-4D97-AF65-F5344CB8AC3E}">
        <p14:creationId xmlns:p14="http://schemas.microsoft.com/office/powerpoint/2010/main" val="1500009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EF812F3-9C98-3374-ACD0-7DAB168E828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5BAD3707-7866-E669-40CD-45AF4D2BB01F}"/>
              </a:ext>
            </a:extLst>
          </p:cNvPr>
          <p:cNvSpPr>
            <a:spLocks noGrp="1"/>
          </p:cNvSpPr>
          <p:nvPr>
            <p:ph type="dt" sz="half" idx="10"/>
          </p:nvPr>
        </p:nvSpPr>
        <p:spPr/>
        <p:txBody>
          <a:bodyPr/>
          <a:lstStyle/>
          <a:p>
            <a:fld id="{D365DA8C-DEFA-4E76-8CA2-1E05981754CA}" type="datetimeFigureOut">
              <a:rPr lang="el-GR" smtClean="0"/>
              <a:t>2/6/2023</a:t>
            </a:fld>
            <a:endParaRPr lang="el-GR"/>
          </a:p>
        </p:txBody>
      </p:sp>
      <p:sp>
        <p:nvSpPr>
          <p:cNvPr id="4" name="Θέση υποσέλιδου 3">
            <a:extLst>
              <a:ext uri="{FF2B5EF4-FFF2-40B4-BE49-F238E27FC236}">
                <a16:creationId xmlns:a16="http://schemas.microsoft.com/office/drawing/2014/main" id="{8B3AFC50-4205-B513-D9A5-3EB0D8D2A421}"/>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2A7356CB-EC47-5812-7B38-243B4DA2503C}"/>
              </a:ext>
            </a:extLst>
          </p:cNvPr>
          <p:cNvSpPr>
            <a:spLocks noGrp="1"/>
          </p:cNvSpPr>
          <p:nvPr>
            <p:ph type="sldNum" sz="quarter" idx="12"/>
          </p:nvPr>
        </p:nvSpPr>
        <p:spPr/>
        <p:txBody>
          <a:bodyPr/>
          <a:lstStyle/>
          <a:p>
            <a:fld id="{F95EFBB7-188B-4F2E-A3B8-E12D2F93A7BB}" type="slidenum">
              <a:rPr lang="el-GR" smtClean="0"/>
              <a:t>‹#›</a:t>
            </a:fld>
            <a:endParaRPr lang="el-GR"/>
          </a:p>
        </p:txBody>
      </p:sp>
    </p:spTree>
    <p:extLst>
      <p:ext uri="{BB962C8B-B14F-4D97-AF65-F5344CB8AC3E}">
        <p14:creationId xmlns:p14="http://schemas.microsoft.com/office/powerpoint/2010/main" val="1702157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14F45070-D476-065B-6579-4833C4EBC219}"/>
              </a:ext>
            </a:extLst>
          </p:cNvPr>
          <p:cNvSpPr>
            <a:spLocks noGrp="1"/>
          </p:cNvSpPr>
          <p:nvPr>
            <p:ph type="dt" sz="half" idx="10"/>
          </p:nvPr>
        </p:nvSpPr>
        <p:spPr/>
        <p:txBody>
          <a:bodyPr/>
          <a:lstStyle/>
          <a:p>
            <a:fld id="{D365DA8C-DEFA-4E76-8CA2-1E05981754CA}" type="datetimeFigureOut">
              <a:rPr lang="el-GR" smtClean="0"/>
              <a:t>2/6/2023</a:t>
            </a:fld>
            <a:endParaRPr lang="el-GR"/>
          </a:p>
        </p:txBody>
      </p:sp>
      <p:sp>
        <p:nvSpPr>
          <p:cNvPr id="3" name="Θέση υποσέλιδου 2">
            <a:extLst>
              <a:ext uri="{FF2B5EF4-FFF2-40B4-BE49-F238E27FC236}">
                <a16:creationId xmlns:a16="http://schemas.microsoft.com/office/drawing/2014/main" id="{4568C1EF-05C5-55EB-348E-6E45DB4CA86A}"/>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93E3D836-2023-93DD-634D-A0A09E396813}"/>
              </a:ext>
            </a:extLst>
          </p:cNvPr>
          <p:cNvSpPr>
            <a:spLocks noGrp="1"/>
          </p:cNvSpPr>
          <p:nvPr>
            <p:ph type="sldNum" sz="quarter" idx="12"/>
          </p:nvPr>
        </p:nvSpPr>
        <p:spPr/>
        <p:txBody>
          <a:bodyPr/>
          <a:lstStyle/>
          <a:p>
            <a:fld id="{F95EFBB7-188B-4F2E-A3B8-E12D2F93A7BB}" type="slidenum">
              <a:rPr lang="el-GR" smtClean="0"/>
              <a:t>‹#›</a:t>
            </a:fld>
            <a:endParaRPr lang="el-GR"/>
          </a:p>
        </p:txBody>
      </p:sp>
    </p:spTree>
    <p:extLst>
      <p:ext uri="{BB962C8B-B14F-4D97-AF65-F5344CB8AC3E}">
        <p14:creationId xmlns:p14="http://schemas.microsoft.com/office/powerpoint/2010/main" val="3586237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0AC0C13-42E3-5FFE-ECAE-B63C9D513B12}"/>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142A521-D245-4919-6C5E-5086B4B987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A0118804-F29A-5CB3-1D26-0680211C9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E7167001-373C-C305-AAC8-293FF4231BA6}"/>
              </a:ext>
            </a:extLst>
          </p:cNvPr>
          <p:cNvSpPr>
            <a:spLocks noGrp="1"/>
          </p:cNvSpPr>
          <p:nvPr>
            <p:ph type="dt" sz="half" idx="10"/>
          </p:nvPr>
        </p:nvSpPr>
        <p:spPr/>
        <p:txBody>
          <a:bodyPr/>
          <a:lstStyle/>
          <a:p>
            <a:fld id="{D365DA8C-DEFA-4E76-8CA2-1E05981754CA}" type="datetimeFigureOut">
              <a:rPr lang="el-GR" smtClean="0"/>
              <a:t>2/6/2023</a:t>
            </a:fld>
            <a:endParaRPr lang="el-GR"/>
          </a:p>
        </p:txBody>
      </p:sp>
      <p:sp>
        <p:nvSpPr>
          <p:cNvPr id="6" name="Θέση υποσέλιδου 5">
            <a:extLst>
              <a:ext uri="{FF2B5EF4-FFF2-40B4-BE49-F238E27FC236}">
                <a16:creationId xmlns:a16="http://schemas.microsoft.com/office/drawing/2014/main" id="{CD232369-46F0-B03F-E82C-75B57281CBC0}"/>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3260040-B561-49DF-9E92-4D535BC40222}"/>
              </a:ext>
            </a:extLst>
          </p:cNvPr>
          <p:cNvSpPr>
            <a:spLocks noGrp="1"/>
          </p:cNvSpPr>
          <p:nvPr>
            <p:ph type="sldNum" sz="quarter" idx="12"/>
          </p:nvPr>
        </p:nvSpPr>
        <p:spPr/>
        <p:txBody>
          <a:bodyPr/>
          <a:lstStyle/>
          <a:p>
            <a:fld id="{F95EFBB7-188B-4F2E-A3B8-E12D2F93A7BB}" type="slidenum">
              <a:rPr lang="el-GR" smtClean="0"/>
              <a:t>‹#›</a:t>
            </a:fld>
            <a:endParaRPr lang="el-GR"/>
          </a:p>
        </p:txBody>
      </p:sp>
    </p:spTree>
    <p:extLst>
      <p:ext uri="{BB962C8B-B14F-4D97-AF65-F5344CB8AC3E}">
        <p14:creationId xmlns:p14="http://schemas.microsoft.com/office/powerpoint/2010/main" val="2608395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2629F1D-D5CE-8C3B-B9C7-18B9B24C0701}"/>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A83E86A0-25F2-BEE7-910A-E5CA119524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9D7D061E-B497-05AC-BE6E-C870B3E380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E9EEF90-2D60-293B-81DF-3A725841ADBD}"/>
              </a:ext>
            </a:extLst>
          </p:cNvPr>
          <p:cNvSpPr>
            <a:spLocks noGrp="1"/>
          </p:cNvSpPr>
          <p:nvPr>
            <p:ph type="dt" sz="half" idx="10"/>
          </p:nvPr>
        </p:nvSpPr>
        <p:spPr/>
        <p:txBody>
          <a:bodyPr/>
          <a:lstStyle/>
          <a:p>
            <a:fld id="{D365DA8C-DEFA-4E76-8CA2-1E05981754CA}" type="datetimeFigureOut">
              <a:rPr lang="el-GR" smtClean="0"/>
              <a:t>2/6/2023</a:t>
            </a:fld>
            <a:endParaRPr lang="el-GR"/>
          </a:p>
        </p:txBody>
      </p:sp>
      <p:sp>
        <p:nvSpPr>
          <p:cNvPr id="6" name="Θέση υποσέλιδου 5">
            <a:extLst>
              <a:ext uri="{FF2B5EF4-FFF2-40B4-BE49-F238E27FC236}">
                <a16:creationId xmlns:a16="http://schemas.microsoft.com/office/drawing/2014/main" id="{D33A9462-8F83-C562-F571-F2E87687221D}"/>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976C214-6EF5-631B-4519-6AB4B97626EC}"/>
              </a:ext>
            </a:extLst>
          </p:cNvPr>
          <p:cNvSpPr>
            <a:spLocks noGrp="1"/>
          </p:cNvSpPr>
          <p:nvPr>
            <p:ph type="sldNum" sz="quarter" idx="12"/>
          </p:nvPr>
        </p:nvSpPr>
        <p:spPr/>
        <p:txBody>
          <a:bodyPr/>
          <a:lstStyle/>
          <a:p>
            <a:fld id="{F95EFBB7-188B-4F2E-A3B8-E12D2F93A7BB}" type="slidenum">
              <a:rPr lang="el-GR" smtClean="0"/>
              <a:t>‹#›</a:t>
            </a:fld>
            <a:endParaRPr lang="el-GR"/>
          </a:p>
        </p:txBody>
      </p:sp>
    </p:spTree>
    <p:extLst>
      <p:ext uri="{BB962C8B-B14F-4D97-AF65-F5344CB8AC3E}">
        <p14:creationId xmlns:p14="http://schemas.microsoft.com/office/powerpoint/2010/main" val="889399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45A37A1F-2B63-F907-0C45-61FC8C9010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069DBFB-400B-2F73-7DB4-B4D902E4F5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21D9069-C786-4027-6FDE-8DCA3E2394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65DA8C-DEFA-4E76-8CA2-1E05981754CA}" type="datetimeFigureOut">
              <a:rPr lang="el-GR" smtClean="0"/>
              <a:t>2/6/2023</a:t>
            </a:fld>
            <a:endParaRPr lang="el-GR"/>
          </a:p>
        </p:txBody>
      </p:sp>
      <p:sp>
        <p:nvSpPr>
          <p:cNvPr id="5" name="Θέση υποσέλιδου 4">
            <a:extLst>
              <a:ext uri="{FF2B5EF4-FFF2-40B4-BE49-F238E27FC236}">
                <a16:creationId xmlns:a16="http://schemas.microsoft.com/office/drawing/2014/main" id="{C04A5CD9-063F-33EF-C0F5-45CD9014A8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21E17630-17D3-AB7A-DAA8-E8A1D3216B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EFBB7-188B-4F2E-A3B8-E12D2F93A7BB}" type="slidenum">
              <a:rPr lang="el-GR" smtClean="0"/>
              <a:t>‹#›</a:t>
            </a:fld>
            <a:endParaRPr lang="el-GR"/>
          </a:p>
        </p:txBody>
      </p:sp>
    </p:spTree>
    <p:extLst>
      <p:ext uri="{BB962C8B-B14F-4D97-AF65-F5344CB8AC3E}">
        <p14:creationId xmlns:p14="http://schemas.microsoft.com/office/powerpoint/2010/main" val="466064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egno.gr/wp-content/uploads/2015/04/20150426_FilopodiaSpinesweb560.jpg" TargetMode="Externa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1.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C97B0E67-5640-63A9-4A0E-C2BB9626CB42}"/>
              </a:ext>
            </a:extLst>
          </p:cNvPr>
          <p:cNvPicPr>
            <a:picLocks noChangeAspect="1"/>
          </p:cNvPicPr>
          <p:nvPr/>
        </p:nvPicPr>
        <p:blipFill rotWithShape="1">
          <a:blip r:embed="rId3">
            <a:alphaModFix amt="50000"/>
          </a:blip>
          <a:srcRect r="25"/>
          <a:stretch/>
        </p:blipFill>
        <p:spPr>
          <a:xfrm>
            <a:off x="20" y="10"/>
            <a:ext cx="12188930" cy="6857990"/>
          </a:xfrm>
          <a:prstGeom prst="rect">
            <a:avLst/>
          </a:prstGeom>
          <a:noFill/>
        </p:spPr>
      </p:pic>
      <p:sp>
        <p:nvSpPr>
          <p:cNvPr id="2" name="Τίτλος 1">
            <a:extLst>
              <a:ext uri="{FF2B5EF4-FFF2-40B4-BE49-F238E27FC236}">
                <a16:creationId xmlns:a16="http://schemas.microsoft.com/office/drawing/2014/main" id="{B2F1C4DA-331D-1DFB-1866-1E502689C352}"/>
              </a:ext>
            </a:extLst>
          </p:cNvPr>
          <p:cNvSpPr>
            <a:spLocks noGrp="1"/>
          </p:cNvSpPr>
          <p:nvPr>
            <p:ph type="ctrTitle"/>
          </p:nvPr>
        </p:nvSpPr>
        <p:spPr>
          <a:xfrm>
            <a:off x="1524000" y="1122363"/>
            <a:ext cx="9144000" cy="3063240"/>
          </a:xfrm>
        </p:spPr>
        <p:txBody>
          <a:bodyPr>
            <a:normAutofit/>
          </a:bodyPr>
          <a:lstStyle/>
          <a:p>
            <a:r>
              <a:rPr lang="el-GR" sz="5100" kern="1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Τι προσδοκούμε από την πλαστικότητα του εγκεφάλου στην παιδική και εφηβική ηλικία</a:t>
            </a:r>
            <a:r>
              <a:rPr lang="el-GR" sz="5100" kern="100" dirty="0">
                <a:solidFill>
                  <a:srgbClr val="FFFFFF"/>
                </a:solidFill>
                <a:latin typeface="Calibri" panose="020F0502020204030204" pitchFamily="34" charset="0"/>
                <a:ea typeface="Calibri" panose="020F0502020204030204" pitchFamily="34" charset="0"/>
                <a:cs typeface="Calibri" panose="020F0502020204030204" pitchFamily="34" charset="0"/>
              </a:rPr>
              <a:t>;</a:t>
            </a:r>
            <a:br>
              <a:rPr lang="el-GR" sz="51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endParaRPr lang="el-GR" sz="5100" dirty="0">
              <a:solidFill>
                <a:srgbClr val="FFFFFF"/>
              </a:solidFill>
            </a:endParaRPr>
          </a:p>
        </p:txBody>
      </p:sp>
      <p:sp>
        <p:nvSpPr>
          <p:cNvPr id="3" name="Υπότιτλος 2">
            <a:extLst>
              <a:ext uri="{FF2B5EF4-FFF2-40B4-BE49-F238E27FC236}">
                <a16:creationId xmlns:a16="http://schemas.microsoft.com/office/drawing/2014/main" id="{3D65C3AD-1475-E59E-B5B9-A5F8F6A7A222}"/>
              </a:ext>
            </a:extLst>
          </p:cNvPr>
          <p:cNvSpPr>
            <a:spLocks noGrp="1"/>
          </p:cNvSpPr>
          <p:nvPr>
            <p:ph type="subTitle" idx="1"/>
          </p:nvPr>
        </p:nvSpPr>
        <p:spPr>
          <a:xfrm>
            <a:off x="1527048" y="4599432"/>
            <a:ext cx="9144000" cy="1536192"/>
          </a:xfrm>
        </p:spPr>
        <p:txBody>
          <a:bodyPr>
            <a:normAutofit/>
          </a:bodyPr>
          <a:lstStyle/>
          <a:p>
            <a:r>
              <a:rPr lang="el-GR" dirty="0">
                <a:solidFill>
                  <a:srgbClr val="FFFFFF"/>
                </a:solidFill>
              </a:rPr>
              <a:t>Ιουλία Νησιώτου-Μαντέλου</a:t>
            </a:r>
          </a:p>
          <a:p>
            <a:r>
              <a:rPr lang="el-GR" dirty="0">
                <a:solidFill>
                  <a:srgbClr val="FFFFFF"/>
                </a:solidFill>
              </a:rPr>
              <a:t>Παιδαγωγικό Τμήμα Ειδικής Αγωγής</a:t>
            </a:r>
            <a:r>
              <a:rPr lang="en-US" dirty="0">
                <a:solidFill>
                  <a:srgbClr val="FFFFFF"/>
                </a:solidFill>
              </a:rPr>
              <a:t> </a:t>
            </a:r>
          </a:p>
          <a:p>
            <a:r>
              <a:rPr lang="el-GR" dirty="0">
                <a:solidFill>
                  <a:srgbClr val="FFFFFF"/>
                </a:solidFill>
              </a:rPr>
              <a:t>Πανεπιστημίου Θεσσαλίας</a:t>
            </a:r>
          </a:p>
          <a:p>
            <a:endParaRPr lang="el-GR" dirty="0">
              <a:solidFill>
                <a:srgbClr val="FFFFFF"/>
              </a:solidFill>
            </a:endParaRPr>
          </a:p>
        </p:txBody>
      </p:sp>
      <p:sp>
        <p:nvSpPr>
          <p:cNvPr id="11"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075350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327" name="Rectangle 56326">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6329" name="Arc 56328">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651" name="5 - Τίτλος">
            <a:extLst>
              <a:ext uri="{FF2B5EF4-FFF2-40B4-BE49-F238E27FC236}">
                <a16:creationId xmlns:a16="http://schemas.microsoft.com/office/drawing/2014/main" id="{580F37D1-9F07-D3FA-DB42-B9150A250332}"/>
              </a:ext>
            </a:extLst>
          </p:cNvPr>
          <p:cNvSpPr>
            <a:spLocks noGrp="1"/>
          </p:cNvSpPr>
          <p:nvPr>
            <p:ph type="title"/>
          </p:nvPr>
        </p:nvSpPr>
        <p:spPr>
          <a:xfrm>
            <a:off x="6288066" y="479493"/>
            <a:ext cx="5065734" cy="1325563"/>
          </a:xfrm>
        </p:spPr>
        <p:txBody>
          <a:bodyPr>
            <a:normAutofit/>
          </a:bodyPr>
          <a:lstStyle/>
          <a:p>
            <a:pPr eaLnBrk="1" hangingPunct="1">
              <a:defRPr/>
            </a:pPr>
            <a:r>
              <a:rPr lang="el-GR" altLang="el-GR" sz="3600" dirty="0">
                <a:latin typeface="+mn-lt"/>
              </a:rPr>
              <a:t>Νευράξονας</a:t>
            </a:r>
          </a:p>
        </p:txBody>
      </p:sp>
      <p:sp>
        <p:nvSpPr>
          <p:cNvPr id="56331" name="Freeform: Shape 56330">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6322" name="Picture 4" descr="http://upload.wikimedia.org/wikipedia/commons/thumb/9/95/Action_Potential.gif/300px-Action_Potential.gif">
            <a:extLst>
              <a:ext uri="{FF2B5EF4-FFF2-40B4-BE49-F238E27FC236}">
                <a16:creationId xmlns:a16="http://schemas.microsoft.com/office/drawing/2014/main" id="{0D59A0D8-58E6-B250-79FD-9F40861902F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1088522" y="1686120"/>
            <a:ext cx="5071105" cy="370007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6 - Θέση περιεχομένου">
            <a:extLst>
              <a:ext uri="{FF2B5EF4-FFF2-40B4-BE49-F238E27FC236}">
                <a16:creationId xmlns:a16="http://schemas.microsoft.com/office/drawing/2014/main" id="{2FD9B44C-D27B-12D2-A212-F08B679B6D0A}"/>
              </a:ext>
            </a:extLst>
          </p:cNvPr>
          <p:cNvSpPr>
            <a:spLocks noGrp="1"/>
          </p:cNvSpPr>
          <p:nvPr>
            <p:ph idx="1"/>
          </p:nvPr>
        </p:nvSpPr>
        <p:spPr>
          <a:xfrm>
            <a:off x="6159626" y="1984443"/>
            <a:ext cx="5194173" cy="4192520"/>
          </a:xfrm>
        </p:spPr>
        <p:txBody>
          <a:bodyPr>
            <a:normAutofit/>
          </a:bodyPr>
          <a:lstStyle/>
          <a:p>
            <a:pPr eaLnBrk="1" hangingPunct="1">
              <a:buFont typeface="Arial" panose="020B0604020202020204" pitchFamily="34" charset="0"/>
              <a:buNone/>
              <a:defRPr/>
            </a:pPr>
            <a:r>
              <a:rPr lang="en-US" altLang="el-GR" dirty="0"/>
              <a:t> </a:t>
            </a:r>
            <a:r>
              <a:rPr lang="el-GR" altLang="el-GR" dirty="0"/>
              <a:t>   Κάθε νευρώνας καταλήγει σε έναν νευράξονα. Οι νευρώνες επικοινωνούν μεταξύ τους  με ηλεκτρικά σήματα. Τα σήματα ταξιδεύουν κατά μήκος του νευράξονα</a:t>
            </a:r>
            <a:r>
              <a:rPr lang="en-US" altLang="el-GR" dirty="0"/>
              <a:t>.</a:t>
            </a:r>
            <a:r>
              <a:rPr lang="el-GR" altLang="el-GR" dirty="0"/>
              <a:t> </a:t>
            </a:r>
          </a:p>
          <a:p>
            <a:pPr eaLnBrk="1" hangingPunct="1">
              <a:buFont typeface="Arial" panose="020B0604020202020204" pitchFamily="34" charset="0"/>
              <a:buNone/>
              <a:defRPr/>
            </a:pPr>
            <a:endParaRPr lang="el-GR" altLang="el-GR" dirty="0"/>
          </a:p>
          <a:p>
            <a:pPr eaLnBrk="1" hangingPunct="1">
              <a:buFont typeface="Arial" panose="020B0604020202020204" pitchFamily="34" charset="0"/>
              <a:buNone/>
              <a:defRPr/>
            </a:pPr>
            <a:endParaRPr lang="el-GR" altLang="el-GR" dirty="0"/>
          </a:p>
          <a:p>
            <a:pPr eaLnBrk="1" hangingPunct="1">
              <a:buFont typeface="Arial" panose="020B0604020202020204" pitchFamily="34" charset="0"/>
              <a:buNone/>
              <a:defRPr/>
            </a:pPr>
            <a:endParaRPr lang="el-GR" altLang="el-G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255" name="Rectangle 53254">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27" name="2 - Τίτλος">
            <a:extLst>
              <a:ext uri="{FF2B5EF4-FFF2-40B4-BE49-F238E27FC236}">
                <a16:creationId xmlns:a16="http://schemas.microsoft.com/office/drawing/2014/main" id="{A0DFF89C-C754-86EB-7C11-66EBB1F2D125}"/>
              </a:ext>
            </a:extLst>
          </p:cNvPr>
          <p:cNvSpPr>
            <a:spLocks noGrp="1"/>
          </p:cNvSpPr>
          <p:nvPr>
            <p:ph type="title"/>
          </p:nvPr>
        </p:nvSpPr>
        <p:spPr>
          <a:xfrm>
            <a:off x="638882" y="639193"/>
            <a:ext cx="3571810" cy="3573516"/>
          </a:xfrm>
        </p:spPr>
        <p:txBody>
          <a:bodyPr vert="horz" lIns="91440" tIns="45720" rIns="91440" bIns="45720" rtlCol="0" anchor="b">
            <a:normAutofit/>
          </a:bodyPr>
          <a:lstStyle/>
          <a:p>
            <a:pPr>
              <a:defRPr/>
            </a:pPr>
            <a:r>
              <a:rPr lang="en-US" altLang="el-GR" sz="3100" kern="1200">
                <a:solidFill>
                  <a:schemeClr val="tx1"/>
                </a:solidFill>
                <a:latin typeface="+mj-lt"/>
                <a:ea typeface="+mj-ea"/>
                <a:cs typeface="+mj-cs"/>
              </a:rPr>
              <a:t>Οι δενδρίτες αυξάνουν την επιφάνεια επαφής του νευρώνα, για την πρόσληψη πληροφοριών από πολλούς νευρώνες</a:t>
            </a:r>
          </a:p>
        </p:txBody>
      </p:sp>
      <p:sp>
        <p:nvSpPr>
          <p:cNvPr id="5325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250" name="Picture 2" descr="http://pixabay.com/static/uploads/photo/2013/07/12/12/33/nerve-cell-145909_640.png">
            <a:extLst>
              <a:ext uri="{FF2B5EF4-FFF2-40B4-BE49-F238E27FC236}">
                <a16:creationId xmlns:a16="http://schemas.microsoft.com/office/drawing/2014/main" id="{7A728A14-AE17-2A35-9B12-E07A3F95496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03406" y="640080"/>
            <a:ext cx="6916396" cy="555040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901" name="Rectangle 80905">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Τίτλος 5"/>
          <p:cNvSpPr>
            <a:spLocks noGrp="1"/>
          </p:cNvSpPr>
          <p:nvPr>
            <p:ph type="title"/>
          </p:nvPr>
        </p:nvSpPr>
        <p:spPr>
          <a:xfrm>
            <a:off x="630936" y="640823"/>
            <a:ext cx="3419856" cy="5583148"/>
          </a:xfrm>
        </p:spPr>
        <p:txBody>
          <a:bodyPr anchor="ctr">
            <a:normAutofit/>
          </a:bodyPr>
          <a:lstStyle/>
          <a:p>
            <a:pPr>
              <a:defRPr/>
            </a:pPr>
            <a:r>
              <a:rPr lang="el-GR" sz="3600" dirty="0">
                <a:latin typeface="+mn-lt"/>
              </a:rPr>
              <a:t>Φλοιός= Φαιά ουσία= τα σώματα των νευρώνων</a:t>
            </a:r>
            <a:br>
              <a:rPr lang="el-GR" sz="3600" dirty="0">
                <a:latin typeface="+mn-lt"/>
              </a:rPr>
            </a:br>
            <a:r>
              <a:rPr lang="el-GR" sz="3600" dirty="0">
                <a:latin typeface="+mn-lt"/>
              </a:rPr>
              <a:t>Λευκή ουσία= νευράξονες τυλιγμένοι με μυελίνη </a:t>
            </a:r>
          </a:p>
        </p:txBody>
      </p:sp>
      <p:sp>
        <p:nvSpPr>
          <p:cNvPr id="80902"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899" name="Θέση περιεχομένου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4918" y="1469310"/>
            <a:ext cx="6732956" cy="3913632"/>
          </a:xfrm>
          <a:prstGeom prst="rect">
            <a:avLst/>
          </a:prstGeom>
        </p:spPr>
      </p:pic>
    </p:spTree>
    <p:extLst>
      <p:ext uri="{BB962C8B-B14F-4D97-AF65-F5344CB8AC3E}">
        <p14:creationId xmlns:p14="http://schemas.microsoft.com/office/powerpoint/2010/main" val="199430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854EA4-A50B-458F-B77A-C7ECEBD233F4}"/>
              </a:ext>
            </a:extLst>
          </p:cNvPr>
          <p:cNvSpPr>
            <a:spLocks noGrp="1"/>
          </p:cNvSpPr>
          <p:nvPr>
            <p:ph type="title"/>
          </p:nvPr>
        </p:nvSpPr>
        <p:spPr>
          <a:xfrm>
            <a:off x="2956142" y="-100208"/>
            <a:ext cx="8626257" cy="1517846"/>
          </a:xfrm>
        </p:spPr>
        <p:txBody>
          <a:bodyPr>
            <a:normAutofit fontScale="90000"/>
          </a:bodyPr>
          <a:lstStyle/>
          <a:p>
            <a:br>
              <a:rPr lang="el-GR" sz="3600" dirty="0">
                <a:latin typeface="+mn-lt"/>
              </a:rPr>
            </a:br>
            <a:br>
              <a:rPr lang="el-GR" sz="3600" dirty="0">
                <a:latin typeface="+mn-lt"/>
              </a:rPr>
            </a:br>
            <a:br>
              <a:rPr lang="el-GR" sz="3600" dirty="0">
                <a:latin typeface="+mn-lt"/>
              </a:rPr>
            </a:br>
            <a:br>
              <a:rPr lang="el-GR" sz="3600" dirty="0">
                <a:latin typeface="+mn-lt"/>
              </a:rPr>
            </a:br>
            <a:br>
              <a:rPr lang="el-GR" sz="3600" dirty="0">
                <a:latin typeface="+mn-lt"/>
              </a:rPr>
            </a:br>
            <a:br>
              <a:rPr lang="el-GR" sz="3600" dirty="0">
                <a:latin typeface="+mn-lt"/>
              </a:rPr>
            </a:br>
            <a:br>
              <a:rPr lang="el-GR" sz="3600" dirty="0">
                <a:latin typeface="+mn-lt"/>
              </a:rPr>
            </a:br>
            <a:br>
              <a:rPr lang="el-GR" sz="3600" dirty="0">
                <a:latin typeface="+mn-lt"/>
              </a:rPr>
            </a:br>
            <a:br>
              <a:rPr lang="el-GR" sz="3600" dirty="0">
                <a:latin typeface="+mn-lt"/>
              </a:rPr>
            </a:br>
            <a:br>
              <a:rPr lang="el-GR" sz="3600" dirty="0">
                <a:latin typeface="+mn-lt"/>
              </a:rPr>
            </a:br>
            <a:r>
              <a:rPr lang="el-GR" sz="3600" dirty="0">
                <a:latin typeface="+mn-lt"/>
              </a:rPr>
              <a:t>Καθοδήγηση των νευραξόνων</a:t>
            </a:r>
            <a:br>
              <a:rPr lang="el-GR" sz="3600" dirty="0">
                <a:latin typeface="+mn-lt"/>
              </a:rPr>
            </a:br>
            <a:br>
              <a:rPr lang="el-GR" sz="3600" dirty="0">
                <a:latin typeface="+mn-lt"/>
              </a:rPr>
            </a:br>
            <a:br>
              <a:rPr lang="el-GR" sz="3600" dirty="0">
                <a:latin typeface="+mn-lt"/>
              </a:rPr>
            </a:br>
            <a:br>
              <a:rPr lang="el-GR" sz="3600" dirty="0">
                <a:latin typeface="+mn-lt"/>
              </a:rPr>
            </a:br>
            <a:br>
              <a:rPr lang="el-GR" sz="3600" dirty="0">
                <a:latin typeface="+mn-lt"/>
              </a:rPr>
            </a:br>
            <a:r>
              <a:rPr lang="el-GR" sz="3600" dirty="0">
                <a:latin typeface="+mn-lt"/>
              </a:rPr>
              <a:t>                               </a:t>
            </a:r>
            <a:br>
              <a:rPr lang="el-GR" sz="3600" dirty="0">
                <a:latin typeface="+mn-lt"/>
              </a:rPr>
            </a:br>
            <a:r>
              <a:rPr lang="el-GR" sz="3600" dirty="0">
                <a:latin typeface="+mn-lt"/>
              </a:rPr>
              <a:t> </a:t>
            </a:r>
            <a:br>
              <a:rPr lang="el-GR" sz="3600" dirty="0">
                <a:latin typeface="+mn-lt"/>
              </a:rPr>
            </a:br>
            <a:r>
              <a:rPr lang="el-GR" sz="3600" dirty="0">
                <a:latin typeface="+mn-lt"/>
              </a:rPr>
              <a:t>                        </a:t>
            </a:r>
            <a:r>
              <a:rPr lang="el-GR" sz="2000" dirty="0" err="1">
                <a:latin typeface="+mn-lt"/>
              </a:rPr>
              <a:t>Δενδρίτης</a:t>
            </a:r>
            <a:endParaRPr lang="el-GR" sz="2000" dirty="0">
              <a:latin typeface="+mn-lt"/>
            </a:endParaRPr>
          </a:p>
        </p:txBody>
      </p:sp>
      <p:pic>
        <p:nvPicPr>
          <p:cNvPr id="5" name="Θέση πολυμέσων 4" descr="Φθορίζουσα μικροφωτογραφία νευρώνα όπου φαίνονται νηματοπόδια που προεκτείνονται από δενδρίτη (Η εικόνα από Webb Lab/Vanderbilt)">
            <a:hlinkClick r:id="rId2"/>
            <a:extLst>
              <a:ext uri="{FF2B5EF4-FFF2-40B4-BE49-F238E27FC236}">
                <a16:creationId xmlns:a16="http://schemas.microsoft.com/office/drawing/2014/main" id="{6D9072EA-C634-16A7-DDB3-9CC8D58DE061}"/>
              </a:ext>
            </a:extLst>
          </p:cNvPr>
          <p:cNvPicPr>
            <a:picLocks noGrp="1" noChangeAspect="1"/>
          </p:cNvPicPr>
          <p:nvPr>
            <p:ph type="media" sz="half" idx="2"/>
          </p:nvPr>
        </p:nvPicPr>
        <p:blipFill>
          <a:blip r:embed="rId3">
            <a:extLst>
              <a:ext uri="{28A0092B-C50C-407E-A947-70E740481C1C}">
                <a14:useLocalDpi xmlns:a14="http://schemas.microsoft.com/office/drawing/2010/main" val="0"/>
              </a:ext>
            </a:extLst>
          </a:blip>
          <a:srcRect/>
          <a:stretch>
            <a:fillRect/>
          </a:stretch>
        </p:blipFill>
        <p:spPr bwMode="auto">
          <a:xfrm>
            <a:off x="6440499" y="2492897"/>
            <a:ext cx="3884240" cy="2502489"/>
          </a:xfrm>
          <a:prstGeom prst="rect">
            <a:avLst/>
          </a:prstGeom>
          <a:noFill/>
          <a:ln>
            <a:noFill/>
          </a:ln>
        </p:spPr>
      </p:pic>
      <p:pic>
        <p:nvPicPr>
          <p:cNvPr id="3" name="Εικόνα 2">
            <a:extLst>
              <a:ext uri="{FF2B5EF4-FFF2-40B4-BE49-F238E27FC236}">
                <a16:creationId xmlns:a16="http://schemas.microsoft.com/office/drawing/2014/main" id="{8A951B07-19E0-FB61-2065-ED673445862C}"/>
              </a:ext>
            </a:extLst>
          </p:cNvPr>
          <p:cNvPicPr>
            <a:picLocks noChangeAspect="1"/>
          </p:cNvPicPr>
          <p:nvPr/>
        </p:nvPicPr>
        <p:blipFill rotWithShape="1">
          <a:blip r:embed="rId4"/>
          <a:srcRect l="1959" t="6976" r="2053" b="2325"/>
          <a:stretch/>
        </p:blipFill>
        <p:spPr>
          <a:xfrm>
            <a:off x="1742001" y="2492897"/>
            <a:ext cx="3380184" cy="3168352"/>
          </a:xfrm>
          <a:prstGeom prst="rect">
            <a:avLst/>
          </a:prstGeom>
        </p:spPr>
      </p:pic>
    </p:spTree>
    <p:extLst>
      <p:ext uri="{BB962C8B-B14F-4D97-AF65-F5344CB8AC3E}">
        <p14:creationId xmlns:p14="http://schemas.microsoft.com/office/powerpoint/2010/main" val="2726393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61439CFC-2D7A-4CA0-B1AE-02053FEBA24C}"/>
              </a:ext>
            </a:extLst>
          </p:cNvPr>
          <p:cNvSpPr>
            <a:spLocks noGrp="1"/>
          </p:cNvSpPr>
          <p:nvPr>
            <p:ph type="title"/>
          </p:nvPr>
        </p:nvSpPr>
        <p:spPr>
          <a:xfrm>
            <a:off x="2492679" y="476672"/>
            <a:ext cx="7532928" cy="713314"/>
          </a:xfrm>
        </p:spPr>
        <p:txBody>
          <a:bodyPr>
            <a:normAutofit fontScale="90000"/>
          </a:bodyPr>
          <a:lstStyle/>
          <a:p>
            <a:br>
              <a:rPr lang="el-GR" altLang="el-GR" sz="3600" dirty="0">
                <a:latin typeface="Calibri" panose="020F0502020204030204" pitchFamily="34" charset="0"/>
              </a:rPr>
            </a:br>
            <a:r>
              <a:rPr lang="el-GR" altLang="el-GR" sz="4000" dirty="0">
                <a:latin typeface="Calibri" panose="020F0502020204030204" pitchFamily="34" charset="0"/>
              </a:rPr>
              <a:t>Το σημείο επικοινωνίας μεταξύ δύο νευρώνων ονομάζεται </a:t>
            </a:r>
            <a:r>
              <a:rPr lang="el-GR" altLang="el-GR" sz="4000" b="1" dirty="0">
                <a:solidFill>
                  <a:srgbClr val="FF0000"/>
                </a:solidFill>
                <a:latin typeface="Calibri" panose="020F0502020204030204" pitchFamily="34" charset="0"/>
              </a:rPr>
              <a:t>σύναψη</a:t>
            </a:r>
            <a:r>
              <a:rPr lang="el-GR" altLang="el-GR" sz="4000" dirty="0">
                <a:latin typeface="Calibri" panose="020F0502020204030204" pitchFamily="34" charset="0"/>
              </a:rPr>
              <a:t>.</a:t>
            </a:r>
            <a:br>
              <a:rPr lang="en-US" altLang="el-GR" sz="4000" dirty="0">
                <a:latin typeface="Calibri" panose="020F0502020204030204" pitchFamily="34" charset="0"/>
              </a:rPr>
            </a:br>
            <a:endParaRPr lang="el-GR" sz="4000" dirty="0">
              <a:latin typeface="+mn-lt"/>
            </a:endParaRPr>
          </a:p>
        </p:txBody>
      </p:sp>
      <p:pic>
        <p:nvPicPr>
          <p:cNvPr id="6" name="Θέση πολυμέσων 5">
            <a:extLst>
              <a:ext uri="{FF2B5EF4-FFF2-40B4-BE49-F238E27FC236}">
                <a16:creationId xmlns:a16="http://schemas.microsoft.com/office/drawing/2014/main" id="{2DD8024B-8D66-6FC7-3E11-C04E4956D99F}"/>
              </a:ext>
            </a:extLst>
          </p:cNvPr>
          <p:cNvPicPr>
            <a:picLocks noGrp="1" noChangeAspect="1"/>
          </p:cNvPicPr>
          <p:nvPr>
            <p:ph idx="1"/>
          </p:nvPr>
        </p:nvPicPr>
        <p:blipFill>
          <a:blip r:embed="rId2"/>
          <a:stretch>
            <a:fillRect/>
          </a:stretch>
        </p:blipFill>
        <p:spPr>
          <a:xfrm>
            <a:off x="3682652" y="1556184"/>
            <a:ext cx="4501580" cy="4031913"/>
          </a:xfrm>
          <a:prstGeom prst="rect">
            <a:avLst/>
          </a:prstGeom>
        </p:spPr>
      </p:pic>
    </p:spTree>
    <p:extLst>
      <p:ext uri="{BB962C8B-B14F-4D97-AF65-F5344CB8AC3E}">
        <p14:creationId xmlns:p14="http://schemas.microsoft.com/office/powerpoint/2010/main" val="335247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E43DCDE-F16D-4589-BA7A-D0257A85DDCB}"/>
              </a:ext>
            </a:extLst>
          </p:cNvPr>
          <p:cNvSpPr>
            <a:spLocks noGrp="1"/>
          </p:cNvSpPr>
          <p:nvPr>
            <p:ph type="title"/>
          </p:nvPr>
        </p:nvSpPr>
        <p:spPr>
          <a:xfrm>
            <a:off x="640080" y="325369"/>
            <a:ext cx="4368602" cy="1956841"/>
          </a:xfrm>
        </p:spPr>
        <p:txBody>
          <a:bodyPr anchor="b">
            <a:normAutofit/>
          </a:bodyPr>
          <a:lstStyle/>
          <a:p>
            <a:r>
              <a:rPr lang="en-US" sz="3600" dirty="0">
                <a:latin typeface="+mn-lt"/>
                <a:ea typeface="Times New Roman" panose="02020603050405020304" pitchFamily="18" charset="0"/>
                <a:cs typeface="Times New Roman" panose="02020603050405020304" pitchFamily="18" charset="0"/>
              </a:rPr>
              <a:t>d</a:t>
            </a:r>
            <a:r>
              <a:rPr lang="el-GR" sz="3600" dirty="0">
                <a:latin typeface="+mn-lt"/>
                <a:ea typeface="Times New Roman" panose="02020603050405020304" pitchFamily="18" charset="0"/>
                <a:cs typeface="Times New Roman" panose="02020603050405020304" pitchFamily="18" charset="0"/>
              </a:rPr>
              <a:t>TI (</a:t>
            </a:r>
            <a:r>
              <a:rPr lang="en-US" sz="3600" dirty="0">
                <a:latin typeface="+mn-lt"/>
                <a:ea typeface="Times New Roman" panose="02020603050405020304" pitchFamily="18" charset="0"/>
                <a:cs typeface="Times New Roman" panose="02020603050405020304" pitchFamily="18" charset="0"/>
              </a:rPr>
              <a:t>diffusion tensor imaging) </a:t>
            </a:r>
            <a:endParaRPr lang="el-GR" sz="3600" dirty="0">
              <a:latin typeface="+mn-lt"/>
            </a:endParaRPr>
          </a:p>
        </p:txBody>
      </p:sp>
      <p:sp>
        <p:nvSpPr>
          <p:cNvPr id="8" name="Content Placeholder 7">
            <a:extLst>
              <a:ext uri="{FF2B5EF4-FFF2-40B4-BE49-F238E27FC236}">
                <a16:creationId xmlns:a16="http://schemas.microsoft.com/office/drawing/2014/main" id="{1C0A9E87-F923-A7B2-E5E8-DC26BD68C96F}"/>
              </a:ext>
            </a:extLst>
          </p:cNvPr>
          <p:cNvSpPr>
            <a:spLocks noGrp="1"/>
          </p:cNvSpPr>
          <p:nvPr>
            <p:ph idx="1"/>
          </p:nvPr>
        </p:nvSpPr>
        <p:spPr>
          <a:xfrm>
            <a:off x="776614" y="2282210"/>
            <a:ext cx="4107055" cy="3911357"/>
          </a:xfrm>
        </p:spPr>
        <p:txBody>
          <a:bodyPr>
            <a:noAutofit/>
          </a:bodyPr>
          <a:lstStyle/>
          <a:p>
            <a:r>
              <a:rPr lang="el-GR" dirty="0">
                <a:ea typeface="Times New Roman" panose="02020603050405020304" pitchFamily="18" charset="0"/>
                <a:cs typeface="Times New Roman" panose="02020603050405020304" pitchFamily="18" charset="0"/>
              </a:rPr>
              <a:t>Ποιες περιοχές του εγκεφάλου είναι συνδεδεμένες μεταξύ τους και με ποιο τρόπο</a:t>
            </a:r>
          </a:p>
          <a:p>
            <a:r>
              <a:rPr lang="el-GR" dirty="0">
                <a:ea typeface="Times New Roman" panose="02020603050405020304" pitchFamily="18" charset="0"/>
                <a:cs typeface="Times New Roman" panose="02020603050405020304" pitchFamily="18" charset="0"/>
              </a:rPr>
              <a:t>Μεταβολές στις συνδέσεις μεταξύ περιοχών </a:t>
            </a:r>
            <a:r>
              <a:rPr lang="en-US" dirty="0">
                <a:ea typeface="Times New Roman" panose="02020603050405020304" pitchFamily="18" charset="0"/>
                <a:cs typeface="Times New Roman" panose="02020603050405020304" pitchFamily="18" charset="0"/>
              </a:rPr>
              <a:t>(</a:t>
            </a:r>
            <a:r>
              <a:rPr lang="el-GR" dirty="0">
                <a:ea typeface="Times New Roman" panose="02020603050405020304" pitchFamily="18" charset="0"/>
                <a:cs typeface="Times New Roman" panose="02020603050405020304" pitchFamily="18" charset="0"/>
              </a:rPr>
              <a:t>στα πολύπλοκα δίκτυα διαφόρων περιοχών του εγκεφάλου</a:t>
            </a:r>
            <a:r>
              <a:rPr lang="en-US" dirty="0">
                <a:ea typeface="Times New Roman" panose="02020603050405020304" pitchFamily="18" charset="0"/>
                <a:cs typeface="Times New Roman" panose="02020603050405020304" pitchFamily="18" charset="0"/>
              </a:rPr>
              <a:t>)</a:t>
            </a:r>
            <a:r>
              <a:rPr lang="el-GR" dirty="0">
                <a:ea typeface="Times New Roman" panose="02020603050405020304" pitchFamily="18" charset="0"/>
                <a:cs typeface="Times New Roman" panose="02020603050405020304" pitchFamily="18" charset="0"/>
              </a:rPr>
              <a:t>  </a:t>
            </a:r>
            <a:endParaRPr lang="el-GR" dirty="0">
              <a:ea typeface="Calibri" panose="020F0502020204030204" pitchFamily="34" charset="0"/>
              <a:cs typeface="Times New Roman" panose="02020603050405020304" pitchFamily="18" charset="0"/>
            </a:endParaRPr>
          </a:p>
        </p:txBody>
      </p:sp>
      <p:pic>
        <p:nvPicPr>
          <p:cNvPr id="4" name="Θέση περιεχομένου 3" descr="Εικόνα που περιέχει ασπόνδυλο, πολύχρωμος&#10;&#10;Περιγραφή που δημιουργήθηκε αυτόματα">
            <a:extLst>
              <a:ext uri="{FF2B5EF4-FFF2-40B4-BE49-F238E27FC236}">
                <a16:creationId xmlns:a16="http://schemas.microsoft.com/office/drawing/2014/main" id="{B2CEAB72-6943-C702-94FC-67EE91C802D0}"/>
              </a:ext>
            </a:extLst>
          </p:cNvPr>
          <p:cNvPicPr>
            <a:picLocks noChangeAspect="1"/>
          </p:cNvPicPr>
          <p:nvPr/>
        </p:nvPicPr>
        <p:blipFill rotWithShape="1">
          <a:blip r:embed="rId3">
            <a:extLst>
              <a:ext uri="{28A0092B-C50C-407E-A947-70E740481C1C}">
                <a14:useLocalDpi xmlns:a14="http://schemas.microsoft.com/office/drawing/2010/main" val="0"/>
              </a:ext>
            </a:extLst>
          </a:blip>
          <a:srcRect r="699" b="-1"/>
          <a:stretch/>
        </p:blipFill>
        <p:spPr bwMode="auto">
          <a:xfrm>
            <a:off x="5145216"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extLst>
      <p:ext uri="{BB962C8B-B14F-4D97-AF65-F5344CB8AC3E}">
        <p14:creationId xmlns:p14="http://schemas.microsoft.com/office/powerpoint/2010/main" val="2836759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74B7D84-59BB-AA95-8D9D-0A0E7C556CC0}"/>
              </a:ext>
            </a:extLst>
          </p:cNvPr>
          <p:cNvSpPr>
            <a:spLocks noGrp="1"/>
          </p:cNvSpPr>
          <p:nvPr>
            <p:ph type="title"/>
          </p:nvPr>
        </p:nvSpPr>
        <p:spPr/>
        <p:txBody>
          <a:bodyPr>
            <a:noAutofit/>
          </a:bodyPr>
          <a:lstStyle/>
          <a:p>
            <a:r>
              <a:rPr lang="el-GR" sz="3600" dirty="0">
                <a:latin typeface="+mn-lt"/>
              </a:rPr>
              <a:t>η </a:t>
            </a:r>
            <a:r>
              <a:rPr lang="el-GR" sz="3600" dirty="0" err="1">
                <a:latin typeface="+mn-lt"/>
              </a:rPr>
              <a:t>dTI</a:t>
            </a:r>
            <a:r>
              <a:rPr lang="el-GR" sz="3600" dirty="0">
                <a:latin typeface="+mn-lt"/>
              </a:rPr>
              <a:t> (diffusion </a:t>
            </a:r>
            <a:r>
              <a:rPr lang="el-GR" sz="3600" dirty="0" err="1">
                <a:latin typeface="+mn-lt"/>
              </a:rPr>
              <a:t>tensor</a:t>
            </a:r>
            <a:r>
              <a:rPr lang="el-GR" sz="3600" dirty="0">
                <a:latin typeface="+mn-lt"/>
              </a:rPr>
              <a:t> </a:t>
            </a:r>
            <a:r>
              <a:rPr lang="el-GR" sz="3600" dirty="0" err="1">
                <a:latin typeface="+mn-lt"/>
              </a:rPr>
              <a:t>imaging</a:t>
            </a:r>
            <a:r>
              <a:rPr lang="el-GR" sz="3600" dirty="0">
                <a:latin typeface="+mn-lt"/>
              </a:rPr>
              <a:t>, απεικόνιση με </a:t>
            </a:r>
            <a:r>
              <a:rPr lang="el-GR" sz="3600" dirty="0" err="1">
                <a:latin typeface="+mn-lt"/>
              </a:rPr>
              <a:t>τανυστή</a:t>
            </a:r>
            <a:r>
              <a:rPr lang="el-GR" sz="3600" dirty="0">
                <a:latin typeface="+mn-lt"/>
              </a:rPr>
              <a:t> διάχυσης,</a:t>
            </a:r>
            <a:r>
              <a:rPr lang="en-US" sz="3600" dirty="0">
                <a:latin typeface="+mn-lt"/>
              </a:rPr>
              <a:t>tractography</a:t>
            </a:r>
            <a:r>
              <a:rPr lang="el-GR" sz="3600" dirty="0">
                <a:latin typeface="+mn-lt"/>
              </a:rPr>
              <a:t> ), χρησιμοποιείται ειδικά για τη μελέτη της αρχιτεκτονικής της λευκής ουσίας. </a:t>
            </a:r>
          </a:p>
        </p:txBody>
      </p:sp>
      <p:sp>
        <p:nvSpPr>
          <p:cNvPr id="3" name="Θέση περιεχομένου 2">
            <a:extLst>
              <a:ext uri="{FF2B5EF4-FFF2-40B4-BE49-F238E27FC236}">
                <a16:creationId xmlns:a16="http://schemas.microsoft.com/office/drawing/2014/main" id="{857AF2CD-5EE8-C1DF-206A-5A3F93A66D94}"/>
              </a:ext>
            </a:extLst>
          </p:cNvPr>
          <p:cNvSpPr>
            <a:spLocks noGrp="1"/>
          </p:cNvSpPr>
          <p:nvPr>
            <p:ph idx="1"/>
          </p:nvPr>
        </p:nvSpPr>
        <p:spPr/>
        <p:txBody>
          <a:bodyPr>
            <a:normAutofit/>
          </a:bodyPr>
          <a:lstStyle/>
          <a:p>
            <a:pPr marL="0" indent="0">
              <a:buNone/>
            </a:pPr>
            <a:r>
              <a:rPr lang="el-GR" dirty="0"/>
              <a:t>Οι δέσμες νευραξόνων τυλιγμένων από μυελίνη, συνδέουν γειτονικές ή απομακρυσμένες περιοχές ενός ημισφαιρίου, επιτρέποντας τις συνάψεις μεταξύ των νευρώνων. Οι νευράξονες εκφύονται από τους νευρώνες που βρίσκονται στο φλοιό (φαιά ουσία) και καταλήγουν πάλι μέσα στη φαιά ουσία, σε άλλους νευρώνες με τους οποίους δημιουργούν συνάψεις. Κατά τη διαδρομή τους, όμως, περνούν μέσα από τη λευκή ουσία. Η </a:t>
            </a:r>
            <a:r>
              <a:rPr lang="el-GR" dirty="0" err="1"/>
              <a:t>dTI</a:t>
            </a:r>
            <a:r>
              <a:rPr lang="el-GR" dirty="0"/>
              <a:t> επιτρέπει την παρακολούθηση της πορείας τους, επομένως απεικονίζει το δίκτυο συνάψεων του εγκεφάλου, τη συνολική του συνδεσιμότητα</a:t>
            </a:r>
          </a:p>
        </p:txBody>
      </p:sp>
    </p:spTree>
    <p:extLst>
      <p:ext uri="{BB962C8B-B14F-4D97-AF65-F5344CB8AC3E}">
        <p14:creationId xmlns:p14="http://schemas.microsoft.com/office/powerpoint/2010/main" val="2508660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980" name="Rectangle 83979">
            <a:extLst>
              <a:ext uri="{FF2B5EF4-FFF2-40B4-BE49-F238E27FC236}">
                <a16:creationId xmlns:a16="http://schemas.microsoft.com/office/drawing/2014/main" id="{A51A0227-072A-4F5F-928C-E2C3E5CCD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970" name="Τίτλος 7"/>
          <p:cNvSpPr>
            <a:spLocks noGrp="1"/>
          </p:cNvSpPr>
          <p:nvPr>
            <p:ph type="title"/>
          </p:nvPr>
        </p:nvSpPr>
        <p:spPr>
          <a:xfrm>
            <a:off x="1202499" y="4809995"/>
            <a:ext cx="9883035" cy="1353061"/>
          </a:xfrm>
        </p:spPr>
        <p:txBody>
          <a:bodyPr vert="horz" lIns="91440" tIns="45720" rIns="91440" bIns="45720" rtlCol="0" anchor="ctr">
            <a:normAutofit fontScale="90000"/>
          </a:bodyPr>
          <a:lstStyle/>
          <a:p>
            <a:r>
              <a:rPr lang="en-US" altLang="el-GR" sz="2800" dirty="0" err="1">
                <a:latin typeface="+mn-lt"/>
              </a:rPr>
              <a:t>Οι</a:t>
            </a:r>
            <a:r>
              <a:rPr lang="en-US" altLang="el-GR" sz="2800" dirty="0">
                <a:latin typeface="+mn-lt"/>
              </a:rPr>
              <a:t> </a:t>
            </a:r>
            <a:r>
              <a:rPr lang="en-US" altLang="el-GR" sz="2800" dirty="0" err="1">
                <a:latin typeface="+mn-lt"/>
              </a:rPr>
              <a:t>συνάψεις</a:t>
            </a:r>
            <a:r>
              <a:rPr lang="en-US" altLang="el-GR" sz="2800" dirty="0">
                <a:latin typeface="+mn-lt"/>
              </a:rPr>
              <a:t> </a:t>
            </a:r>
            <a:r>
              <a:rPr lang="en-US" altLang="el-GR" sz="2800" dirty="0" err="1">
                <a:latin typeface="+mn-lt"/>
              </a:rPr>
              <a:t>είν</a:t>
            </a:r>
            <a:r>
              <a:rPr lang="en-US" altLang="el-GR" sz="2800" dirty="0">
                <a:latin typeface="+mn-lt"/>
              </a:rPr>
              <a:t>αι διαστήματα μεταξύ των νευρώνων, όπου μεταδίδονται ουσίες-χημικά μηνύματα, οι Νευροδιαβιβαστές. </a:t>
            </a:r>
            <a:r>
              <a:rPr lang="en-US" altLang="el-GR" sz="2800" dirty="0" err="1">
                <a:latin typeface="+mn-lt"/>
              </a:rPr>
              <a:t>Συγκεντρώνοντ</a:t>
            </a:r>
            <a:r>
              <a:rPr lang="en-US" altLang="el-GR" sz="2800" dirty="0">
                <a:latin typeface="+mn-lt"/>
              </a:rPr>
              <a:t>αι σε κυστίδια στην απόληξη του νευράξονα και προσλαμβάνονται από το</a:t>
            </a:r>
            <a:r>
              <a:rPr lang="el-GR" altLang="el-GR" sz="2800" dirty="0">
                <a:latin typeface="+mn-lt"/>
              </a:rPr>
              <a:t>ν</a:t>
            </a:r>
            <a:r>
              <a:rPr lang="en-US" altLang="el-GR" sz="2800" dirty="0">
                <a:latin typeface="+mn-lt"/>
              </a:rPr>
              <a:t> </a:t>
            </a:r>
            <a:r>
              <a:rPr lang="en-US" altLang="el-GR" sz="2800" dirty="0" err="1">
                <a:latin typeface="+mn-lt"/>
              </a:rPr>
              <a:t>μετ</a:t>
            </a:r>
            <a:r>
              <a:rPr lang="en-US" altLang="el-GR" sz="2800" dirty="0">
                <a:latin typeface="+mn-lt"/>
              </a:rPr>
              <a:t>ασυναπτικό νευρώνα.  </a:t>
            </a:r>
          </a:p>
        </p:txBody>
      </p:sp>
      <p:pic>
        <p:nvPicPr>
          <p:cNvPr id="83975"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570240" y="694944"/>
            <a:ext cx="3936872" cy="39270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Θέση περιεχομένου 6"/>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6869679" y="694944"/>
            <a:ext cx="3956705" cy="3927031"/>
          </a:xfrm>
          <a:prstGeom prst="rect">
            <a:avLst/>
          </a:prstGeom>
        </p:spPr>
      </p:pic>
      <p:sp>
        <p:nvSpPr>
          <p:cNvPr id="83982" name="sketchy line">
            <a:extLst>
              <a:ext uri="{FF2B5EF4-FFF2-40B4-BE49-F238E27FC236}">
                <a16:creationId xmlns:a16="http://schemas.microsoft.com/office/drawing/2014/main" id="{35D99776-4B38-47DF-A302-11AD9AF87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7304" y="529256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974" name="Θέση αριθμού διαφάνειας 5"/>
          <p:cNvSpPr>
            <a:spLocks noGrp="1"/>
          </p:cNvSpPr>
          <p:nvPr>
            <p:ph type="sldNum" sz="quarter" idx="12"/>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Arial" panose="020B0604020202020204" pitchFamily="34" charset="0"/>
                <a:cs typeface="Arial" panose="020B0604020202020204" pitchFamily="34" charset="0"/>
              </a:defRPr>
            </a:lvl1pPr>
            <a:lvl2pPr marL="557213" indent="-214313">
              <a:defRPr>
                <a:solidFill>
                  <a:schemeClr val="tx1"/>
                </a:solidFill>
                <a:latin typeface="Arial" panose="020B0604020202020204" pitchFamily="34" charset="0"/>
                <a:cs typeface="Arial" panose="020B0604020202020204" pitchFamily="34" charset="0"/>
              </a:defRPr>
            </a:lvl2pPr>
            <a:lvl3pPr marL="857250" indent="-171450">
              <a:defRPr>
                <a:solidFill>
                  <a:schemeClr val="tx1"/>
                </a:solidFill>
                <a:latin typeface="Arial" panose="020B0604020202020204" pitchFamily="34" charset="0"/>
                <a:cs typeface="Arial" panose="020B0604020202020204" pitchFamily="34" charset="0"/>
              </a:defRPr>
            </a:lvl3pPr>
            <a:lvl4pPr marL="1200150" indent="-171450">
              <a:defRPr>
                <a:solidFill>
                  <a:schemeClr val="tx1"/>
                </a:solidFill>
                <a:latin typeface="Arial" panose="020B0604020202020204" pitchFamily="34" charset="0"/>
                <a:cs typeface="Arial" panose="020B0604020202020204" pitchFamily="34" charset="0"/>
              </a:defRPr>
            </a:lvl4pPr>
            <a:lvl5pPr marL="1543050" indent="-17145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fld id="{7061C596-F1C6-4513-B138-A5B13268E7FD}" type="slidenum">
              <a:rPr lang="en-US" altLang="el-GR" smtClean="0">
                <a:solidFill>
                  <a:schemeClr val="tx1">
                    <a:tint val="75000"/>
                  </a:schemeClr>
                </a:solidFill>
                <a:latin typeface="+mn-lt"/>
                <a:cs typeface="+mn-cs"/>
              </a:rPr>
              <a:pPr>
                <a:spcAft>
                  <a:spcPts val="600"/>
                </a:spcAft>
              </a:pPr>
              <a:t>17</a:t>
            </a:fld>
            <a:endParaRPr lang="en-US" altLang="el-GR">
              <a:solidFill>
                <a:schemeClr val="tx1">
                  <a:tint val="75000"/>
                </a:schemeClr>
              </a:solidFill>
              <a:latin typeface="+mn-lt"/>
              <a:cs typeface="+mn-cs"/>
            </a:endParaRPr>
          </a:p>
        </p:txBody>
      </p:sp>
    </p:spTree>
    <p:extLst>
      <p:ext uri="{BB962C8B-B14F-4D97-AF65-F5344CB8AC3E}">
        <p14:creationId xmlns:p14="http://schemas.microsoft.com/office/powerpoint/2010/main" val="1384074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668044" y="274638"/>
            <a:ext cx="7542756" cy="1143000"/>
          </a:xfrm>
        </p:spPr>
        <p:txBody>
          <a:bodyPr wrap="square" anchor="ctr">
            <a:normAutofit/>
          </a:bodyPr>
          <a:lstStyle/>
          <a:p>
            <a:pPr>
              <a:defRPr/>
            </a:pPr>
            <a:r>
              <a:rPr lang="el-GR" sz="3600" dirty="0">
                <a:latin typeface="+mn-lt"/>
              </a:rPr>
              <a:t>Νευρωνικά δίκτυα</a:t>
            </a:r>
          </a:p>
        </p:txBody>
      </p:sp>
      <p:sp>
        <p:nvSpPr>
          <p:cNvPr id="74756" name="Θέση περιεχομένου 2"/>
          <p:cNvSpPr>
            <a:spLocks noGrp="1"/>
          </p:cNvSpPr>
          <p:nvPr>
            <p:ph sz="half" idx="1"/>
          </p:nvPr>
        </p:nvSpPr>
        <p:spPr>
          <a:xfrm>
            <a:off x="1656356" y="1844824"/>
            <a:ext cx="3754888" cy="4425355"/>
          </a:xfrm>
        </p:spPr>
        <p:txBody>
          <a:bodyPr wrap="square" anchor="t">
            <a:normAutofit/>
          </a:bodyPr>
          <a:lstStyle/>
          <a:p>
            <a:pPr marL="0" indent="0">
              <a:buNone/>
            </a:pPr>
            <a:r>
              <a:rPr lang="el-GR" altLang="el-GR" dirty="0"/>
              <a:t>Ο εγκέφαλος αποτελεί ένα εκτεταμένο, περίπλοκο δίκτυο</a:t>
            </a:r>
            <a:r>
              <a:rPr lang="en-US" altLang="el-GR" dirty="0"/>
              <a:t>:</a:t>
            </a:r>
            <a:r>
              <a:rPr lang="el-GR" altLang="el-GR" dirty="0"/>
              <a:t> οι νευρώνες  αντιστοιχούν στους κόμβους και οι νευράξονες σε «ζεύξεις», που επιτρέπουν στους νευρώνες να κάνουν </a:t>
            </a:r>
            <a:r>
              <a:rPr lang="el-GR" altLang="el-GR" b="1" dirty="0">
                <a:solidFill>
                  <a:srgbClr val="FF0000"/>
                </a:solidFill>
              </a:rPr>
              <a:t>συνάψεις </a:t>
            </a:r>
            <a:r>
              <a:rPr lang="el-GR" altLang="el-GR" dirty="0"/>
              <a:t>μεταξύ τους. </a:t>
            </a:r>
          </a:p>
        </p:txBody>
      </p:sp>
      <p:pic>
        <p:nvPicPr>
          <p:cNvPr id="74757" name="Εικόνα 1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579129" y="2057767"/>
            <a:ext cx="3338970" cy="30243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9661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857" name="Rectangle 35856">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59" name="Oval 35858">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43" name="3 - Τίτλος"/>
          <p:cNvSpPr>
            <a:spLocks noGrp="1"/>
          </p:cNvSpPr>
          <p:nvPr>
            <p:ph type="title"/>
          </p:nvPr>
        </p:nvSpPr>
        <p:spPr>
          <a:xfrm>
            <a:off x="1245072" y="1289765"/>
            <a:ext cx="3651101" cy="4270963"/>
          </a:xfrm>
        </p:spPr>
        <p:txBody>
          <a:bodyPr vert="horz" lIns="91440" tIns="45720" rIns="91440" bIns="45720" rtlCol="0" anchor="ctr">
            <a:normAutofit/>
          </a:bodyPr>
          <a:lstStyle/>
          <a:p>
            <a:pPr algn="ctr"/>
            <a:r>
              <a:rPr lang="en-US" altLang="el-GR" sz="4300" kern="1200">
                <a:solidFill>
                  <a:srgbClr val="FFFFFF"/>
                </a:solidFill>
                <a:latin typeface="+mj-lt"/>
                <a:ea typeface="+mj-ea"/>
                <a:cs typeface="+mj-cs"/>
              </a:rPr>
              <a:t>Εκφάνσεις της πλαστικότητας</a:t>
            </a:r>
          </a:p>
        </p:txBody>
      </p:sp>
      <p:sp>
        <p:nvSpPr>
          <p:cNvPr id="35861"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35863"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2 - Ορθογώνιο"/>
          <p:cNvSpPr/>
          <p:nvPr/>
        </p:nvSpPr>
        <p:spPr>
          <a:xfrm>
            <a:off x="6297233" y="518400"/>
            <a:ext cx="4771607" cy="5837949"/>
          </a:xfrm>
          <a:prstGeom prst="rect">
            <a:avLst/>
          </a:prstGeom>
        </p:spPr>
        <p:txBody>
          <a:bodyPr vert="horz" lIns="91440" tIns="45720" rIns="91440" bIns="45720" rtlCol="0" anchor="ctr">
            <a:normAutofit/>
          </a:bodyPr>
          <a:lstStyle/>
          <a:p>
            <a:pPr>
              <a:lnSpc>
                <a:spcPct val="90000"/>
              </a:lnSpc>
              <a:spcAft>
                <a:spcPts val="600"/>
              </a:spcAft>
              <a:defRPr/>
            </a:pPr>
            <a:r>
              <a:rPr lang="en-US" sz="2800" b="1" dirty="0" err="1">
                <a:solidFill>
                  <a:schemeClr val="tx1">
                    <a:alpha val="80000"/>
                  </a:schemeClr>
                </a:solidFill>
              </a:rPr>
              <a:t>Μορφογένεση</a:t>
            </a:r>
            <a:r>
              <a:rPr lang="en-US" sz="2800" b="1" dirty="0">
                <a:solidFill>
                  <a:schemeClr val="tx1">
                    <a:alpha val="80000"/>
                  </a:schemeClr>
                </a:solidFill>
              </a:rPr>
              <a:t> του </a:t>
            </a:r>
            <a:r>
              <a:rPr lang="en-US" sz="2800" b="1" dirty="0" err="1">
                <a:solidFill>
                  <a:schemeClr val="tx1">
                    <a:alpha val="80000"/>
                  </a:schemeClr>
                </a:solidFill>
              </a:rPr>
              <a:t>έγκεφάλου</a:t>
            </a:r>
            <a:endParaRPr lang="el-GR" sz="2800" b="1" dirty="0">
              <a:solidFill>
                <a:schemeClr val="tx1">
                  <a:alpha val="80000"/>
                </a:schemeClr>
              </a:solidFill>
            </a:endParaRPr>
          </a:p>
          <a:p>
            <a:pPr>
              <a:lnSpc>
                <a:spcPct val="90000"/>
              </a:lnSpc>
              <a:spcAft>
                <a:spcPts val="600"/>
              </a:spcAft>
              <a:defRPr/>
            </a:pPr>
            <a:endParaRPr lang="el-GR" sz="2800" b="1" dirty="0">
              <a:solidFill>
                <a:schemeClr val="tx1">
                  <a:alpha val="80000"/>
                </a:schemeClr>
              </a:solidFill>
            </a:endParaRPr>
          </a:p>
          <a:p>
            <a:pPr>
              <a:lnSpc>
                <a:spcPct val="90000"/>
              </a:lnSpc>
              <a:spcAft>
                <a:spcPts val="600"/>
              </a:spcAft>
              <a:defRPr/>
            </a:pPr>
            <a:r>
              <a:rPr lang="el-GR" sz="2800" b="1" dirty="0">
                <a:solidFill>
                  <a:schemeClr val="tx1">
                    <a:alpha val="80000"/>
                  </a:schemeClr>
                </a:solidFill>
              </a:rPr>
              <a:t>Ωρίμανση των αισθητηρίων (όραση, ακοή κλπ)</a:t>
            </a:r>
          </a:p>
          <a:p>
            <a:pPr>
              <a:lnSpc>
                <a:spcPct val="90000"/>
              </a:lnSpc>
              <a:spcAft>
                <a:spcPts val="600"/>
              </a:spcAft>
              <a:defRPr/>
            </a:pPr>
            <a:endParaRPr lang="el-GR" sz="2800" b="1" dirty="0">
              <a:solidFill>
                <a:schemeClr val="tx1">
                  <a:alpha val="80000"/>
                </a:schemeClr>
              </a:solidFill>
            </a:endParaRPr>
          </a:p>
          <a:p>
            <a:pPr>
              <a:lnSpc>
                <a:spcPct val="90000"/>
              </a:lnSpc>
              <a:spcAft>
                <a:spcPts val="600"/>
              </a:spcAft>
              <a:defRPr/>
            </a:pPr>
            <a:r>
              <a:rPr lang="el-GR" sz="2800" b="1" dirty="0">
                <a:solidFill>
                  <a:schemeClr val="tx1">
                    <a:alpha val="80000"/>
                  </a:schemeClr>
                </a:solidFill>
              </a:rPr>
              <a:t>Ομοιόσταση </a:t>
            </a:r>
            <a:endParaRPr lang="en-US" sz="2800" b="1" dirty="0">
              <a:solidFill>
                <a:schemeClr val="tx1">
                  <a:alpha val="80000"/>
                </a:schemeClr>
              </a:solidFill>
            </a:endParaRPr>
          </a:p>
          <a:p>
            <a:pPr>
              <a:lnSpc>
                <a:spcPct val="90000"/>
              </a:lnSpc>
              <a:spcAft>
                <a:spcPts val="600"/>
              </a:spcAft>
              <a:defRPr/>
            </a:pPr>
            <a:endParaRPr lang="el-GR" sz="2800" b="1" dirty="0">
              <a:solidFill>
                <a:schemeClr val="tx1">
                  <a:alpha val="80000"/>
                </a:schemeClr>
              </a:solidFill>
            </a:endParaRPr>
          </a:p>
          <a:p>
            <a:pPr>
              <a:lnSpc>
                <a:spcPct val="90000"/>
              </a:lnSpc>
              <a:spcAft>
                <a:spcPts val="600"/>
              </a:spcAft>
              <a:defRPr/>
            </a:pPr>
            <a:r>
              <a:rPr lang="el-GR" sz="2800" b="1" dirty="0">
                <a:solidFill>
                  <a:schemeClr val="tx1">
                    <a:alpha val="80000"/>
                  </a:schemeClr>
                </a:solidFill>
              </a:rPr>
              <a:t>Καταγραφή της εμπειρίας-&gt;</a:t>
            </a:r>
            <a:r>
              <a:rPr lang="en-US" sz="2800" b="1" dirty="0" err="1">
                <a:solidFill>
                  <a:schemeClr val="tx1">
                    <a:alpha val="80000"/>
                  </a:schemeClr>
                </a:solidFill>
              </a:rPr>
              <a:t>Μνήμη</a:t>
            </a:r>
            <a:r>
              <a:rPr lang="en-US" sz="2800" b="1" dirty="0">
                <a:solidFill>
                  <a:schemeClr val="tx1">
                    <a:alpha val="80000"/>
                  </a:schemeClr>
                </a:solidFill>
              </a:rPr>
              <a:t> και </a:t>
            </a:r>
            <a:r>
              <a:rPr lang="en-US" sz="2800" b="1" dirty="0" err="1">
                <a:solidFill>
                  <a:schemeClr val="tx1">
                    <a:alpha val="80000"/>
                  </a:schemeClr>
                </a:solidFill>
              </a:rPr>
              <a:t>μάθηση</a:t>
            </a:r>
            <a:r>
              <a:rPr lang="en-US" sz="2800" b="1" dirty="0">
                <a:solidFill>
                  <a:schemeClr val="tx1">
                    <a:alpha val="80000"/>
                  </a:schemeClr>
                </a:solidFill>
              </a:rPr>
              <a:t>,</a:t>
            </a:r>
          </a:p>
          <a:p>
            <a:pPr>
              <a:lnSpc>
                <a:spcPct val="90000"/>
              </a:lnSpc>
              <a:spcAft>
                <a:spcPts val="600"/>
              </a:spcAft>
              <a:defRPr/>
            </a:pPr>
            <a:endParaRPr lang="el-GR" sz="2800" b="1" dirty="0">
              <a:solidFill>
                <a:schemeClr val="tx1">
                  <a:alpha val="80000"/>
                </a:schemeClr>
              </a:solidFill>
            </a:endParaRPr>
          </a:p>
          <a:p>
            <a:pPr>
              <a:lnSpc>
                <a:spcPct val="90000"/>
              </a:lnSpc>
              <a:spcAft>
                <a:spcPts val="600"/>
              </a:spcAft>
              <a:defRPr/>
            </a:pPr>
            <a:r>
              <a:rPr lang="en-US" sz="2800" b="1" dirty="0">
                <a:solidFill>
                  <a:schemeClr val="tx1">
                    <a:alpha val="80000"/>
                  </a:schemeClr>
                </a:solidFill>
              </a:rPr>
              <a:t>Επ</a:t>
            </a:r>
            <a:r>
              <a:rPr lang="en-US" sz="2800" b="1" dirty="0" err="1">
                <a:solidFill>
                  <a:schemeClr val="tx1">
                    <a:alpha val="80000"/>
                  </a:schemeClr>
                </a:solidFill>
              </a:rPr>
              <a:t>ιδιόρθωση</a:t>
            </a:r>
            <a:r>
              <a:rPr lang="en-US" sz="2800" b="1" dirty="0">
                <a:solidFill>
                  <a:schemeClr val="tx1">
                    <a:alpha val="80000"/>
                  </a:schemeClr>
                </a:solidFill>
              </a:rPr>
              <a:t> και π</a:t>
            </a:r>
            <a:r>
              <a:rPr lang="en-US" sz="2800" b="1" dirty="0" err="1">
                <a:solidFill>
                  <a:schemeClr val="tx1">
                    <a:alpha val="80000"/>
                  </a:schemeClr>
                </a:solidFill>
              </a:rPr>
              <a:t>ροσ</a:t>
            </a:r>
            <a:r>
              <a:rPr lang="en-US" sz="2800" b="1" dirty="0">
                <a:solidFill>
                  <a:schemeClr val="tx1">
                    <a:alpha val="80000"/>
                  </a:schemeClr>
                </a:solidFill>
              </a:rPr>
              <a:t>αρμογή του εγκεφάλου μετά από βλάβη. </a:t>
            </a:r>
          </a:p>
        </p:txBody>
      </p:sp>
      <p:sp>
        <p:nvSpPr>
          <p:cNvPr id="3586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35867" name="Straight Connector 3586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095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3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www.gkoltsiou.gr/system/assets/000/000/045/article_slider_proorotita.jpg"/>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t="7234" r="-1" b="4820"/>
          <a:stretch/>
        </p:blipFill>
        <p:spPr bwMode="auto">
          <a:xfrm>
            <a:off x="40624" y="10"/>
            <a:ext cx="1218895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43" name="Rectangle 103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p:cNvSpPr>
            <a:spLocks noGrp="1"/>
          </p:cNvSpPr>
          <p:nvPr>
            <p:ph type="title"/>
          </p:nvPr>
        </p:nvSpPr>
        <p:spPr>
          <a:xfrm>
            <a:off x="838200" y="365125"/>
            <a:ext cx="3822189" cy="1899912"/>
          </a:xfrm>
        </p:spPr>
        <p:txBody>
          <a:bodyPr vert="horz" lIns="91440" tIns="45720" rIns="91440" bIns="45720" rtlCol="0" anchor="ctr">
            <a:normAutofit/>
          </a:bodyPr>
          <a:lstStyle/>
          <a:p>
            <a:r>
              <a:rPr lang="en-US" sz="3700" dirty="0"/>
              <a:t>17 </a:t>
            </a:r>
            <a:r>
              <a:rPr lang="en-US" sz="3700" dirty="0" err="1"/>
              <a:t>Νοεμ</a:t>
            </a:r>
            <a:r>
              <a:rPr lang="en-US" sz="3700" dirty="0"/>
              <a:t>βρίου: Παγκόσμια ημέρα Προωρότητας</a:t>
            </a:r>
          </a:p>
        </p:txBody>
      </p:sp>
      <p:sp>
        <p:nvSpPr>
          <p:cNvPr id="3" name="Θέση περιεχομένου 2">
            <a:extLst>
              <a:ext uri="{FF2B5EF4-FFF2-40B4-BE49-F238E27FC236}">
                <a16:creationId xmlns:a16="http://schemas.microsoft.com/office/drawing/2014/main" id="{7E5766EF-DDFB-7D0A-3381-C2B062879180}"/>
              </a:ext>
            </a:extLst>
          </p:cNvPr>
          <p:cNvSpPr>
            <a:spLocks noGrp="1"/>
          </p:cNvSpPr>
          <p:nvPr>
            <p:ph sz="half" idx="2"/>
          </p:nvPr>
        </p:nvSpPr>
        <p:spPr>
          <a:xfrm>
            <a:off x="939452" y="3757807"/>
            <a:ext cx="3720937" cy="2419155"/>
          </a:xfrm>
        </p:spPr>
        <p:txBody>
          <a:bodyPr vert="horz" lIns="91440" tIns="45720" rIns="91440" bIns="45720" rtlCol="0">
            <a:normAutofit/>
          </a:bodyPr>
          <a:lstStyle/>
          <a:p>
            <a:pPr marL="0" indent="0">
              <a:buNone/>
            </a:pPr>
            <a:r>
              <a:rPr lang="en-US" sz="2000" dirty="0" err="1"/>
              <a:t>Μι</a:t>
            </a:r>
            <a:r>
              <a:rPr lang="en-US" sz="2000" dirty="0"/>
              <a:t>α καλή ανασκόπηση:</a:t>
            </a:r>
          </a:p>
          <a:p>
            <a:pPr marL="0" indent="0">
              <a:buNone/>
            </a:pPr>
            <a:r>
              <a:rPr lang="en-US" sz="2000" dirty="0" err="1"/>
              <a:t>Νευρο</a:t>
            </a:r>
            <a:r>
              <a:rPr lang="en-US" sz="2000" dirty="0"/>
              <a:t>αναπτυξιακή έκβαση πρόωρων νεογνών.</a:t>
            </a:r>
          </a:p>
          <a:p>
            <a:pPr marL="0" indent="0">
              <a:buNone/>
            </a:pPr>
            <a:r>
              <a:rPr lang="en-US" sz="2000" dirty="0"/>
              <a:t>Τ. </a:t>
            </a:r>
            <a:r>
              <a:rPr lang="en-US" sz="2000" dirty="0" err="1"/>
              <a:t>Σι</a:t>
            </a:r>
            <a:r>
              <a:rPr lang="en-US" sz="2000" dirty="0"/>
              <a:t>αχανίδου, </a:t>
            </a:r>
            <a:r>
              <a:rPr lang="en-US" sz="2000" i="1" dirty="0"/>
              <a:t>Αρχεία Ελληνικής Ιατρικής </a:t>
            </a:r>
            <a:r>
              <a:rPr lang="en-US" sz="2000" dirty="0"/>
              <a:t>2014, 31(3):272–277</a:t>
            </a:r>
          </a:p>
          <a:p>
            <a:endParaRPr lang="en-US" sz="2000" dirty="0"/>
          </a:p>
        </p:txBody>
      </p:sp>
    </p:spTree>
    <p:extLst>
      <p:ext uri="{BB962C8B-B14F-4D97-AF65-F5344CB8AC3E}">
        <p14:creationId xmlns:p14="http://schemas.microsoft.com/office/powerpoint/2010/main" val="3852720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7" name="Rectangle 9223">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6" name="Rectangle 9225">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8" name="Rectangle 9227">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0" name="Rectangle 9229">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8" name="Rectangle 2"/>
          <p:cNvSpPr>
            <a:spLocks noGrp="1" noRot="1" noChangeArrowheads="1"/>
          </p:cNvSpPr>
          <p:nvPr>
            <p:ph type="title"/>
          </p:nvPr>
        </p:nvSpPr>
        <p:spPr>
          <a:xfrm>
            <a:off x="699714" y="5490971"/>
            <a:ext cx="6962072" cy="1159200"/>
          </a:xfrm>
        </p:spPr>
        <p:txBody>
          <a:bodyPr vert="horz" lIns="91440" tIns="45720" rIns="91440" bIns="45720" rtlCol="0" anchor="ctr">
            <a:normAutofit/>
          </a:bodyPr>
          <a:lstStyle/>
          <a:p>
            <a:r>
              <a:rPr lang="en-US" altLang="el-GR" sz="3700" b="1" kern="1200">
                <a:solidFill>
                  <a:srgbClr val="FFFFFF"/>
                </a:solidFill>
                <a:latin typeface="+mj-lt"/>
                <a:ea typeface="+mj-ea"/>
                <a:cs typeface="+mj-cs"/>
              </a:rPr>
              <a:t>Μορφογένεση- Ενδομήτρια ανάπτυξη του εγκεφάλου</a:t>
            </a:r>
          </a:p>
        </p:txBody>
      </p:sp>
      <p:pic>
        <p:nvPicPr>
          <p:cNvPr id="9219"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8535" y="705109"/>
            <a:ext cx="11327549" cy="38905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4" name="Rectangle 14343">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6" name="Oval 14345">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Rectangle 2"/>
          <p:cNvSpPr>
            <a:spLocks noGrp="1" noChangeArrowheads="1"/>
          </p:cNvSpPr>
          <p:nvPr>
            <p:ph type="title"/>
          </p:nvPr>
        </p:nvSpPr>
        <p:spPr>
          <a:xfrm>
            <a:off x="1171074" y="1396686"/>
            <a:ext cx="3240506" cy="4064628"/>
          </a:xfrm>
        </p:spPr>
        <p:txBody>
          <a:bodyPr>
            <a:normAutofit/>
          </a:bodyPr>
          <a:lstStyle/>
          <a:p>
            <a:pPr eaLnBrk="1" hangingPunct="1"/>
            <a:r>
              <a:rPr lang="el-GR" altLang="el-GR" sz="4100">
                <a:solidFill>
                  <a:srgbClr val="FFFFFF"/>
                </a:solidFill>
              </a:rPr>
              <a:t>Εγκεφαλική ανάπτυξη </a:t>
            </a:r>
            <a:br>
              <a:rPr lang="el-GR" altLang="el-GR" sz="4100">
                <a:solidFill>
                  <a:srgbClr val="FFFFFF"/>
                </a:solidFill>
              </a:rPr>
            </a:br>
            <a:r>
              <a:rPr lang="el-GR" altLang="el-GR" sz="4100">
                <a:solidFill>
                  <a:srgbClr val="FFFFFF"/>
                </a:solidFill>
              </a:rPr>
              <a:t>στην προγεννητική περίοδο</a:t>
            </a:r>
          </a:p>
        </p:txBody>
      </p:sp>
      <p:sp>
        <p:nvSpPr>
          <p:cNvPr id="14348" name="Arc 14347">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350" name="Oval 14349">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339" name="Rectangle 3"/>
          <p:cNvSpPr>
            <a:spLocks noGrp="1" noChangeArrowheads="1"/>
          </p:cNvSpPr>
          <p:nvPr>
            <p:ph idx="1"/>
          </p:nvPr>
        </p:nvSpPr>
        <p:spPr>
          <a:xfrm>
            <a:off x="5370153" y="1526033"/>
            <a:ext cx="5536397" cy="3935281"/>
          </a:xfrm>
        </p:spPr>
        <p:txBody>
          <a:bodyPr>
            <a:normAutofit/>
          </a:bodyPr>
          <a:lstStyle/>
          <a:p>
            <a:pPr marL="0" indent="0" eaLnBrk="1" hangingPunct="1">
              <a:buNone/>
            </a:pPr>
            <a:r>
              <a:rPr lang="el-GR" altLang="el-GR" dirty="0"/>
              <a:t>Α΄ φάση: 1η-20η εβδομάδα κύησης</a:t>
            </a:r>
          </a:p>
          <a:p>
            <a:pPr eaLnBrk="1" hangingPunct="1">
              <a:buFont typeface="Arial" panose="020B0604020202020204" pitchFamily="34" charset="0"/>
              <a:buChar char="•"/>
            </a:pPr>
            <a:r>
              <a:rPr lang="el-GR" altLang="el-GR" dirty="0" err="1"/>
              <a:t>Νευρωνογένεση</a:t>
            </a:r>
            <a:endParaRPr lang="el-GR" altLang="el-GR" dirty="0"/>
          </a:p>
          <a:p>
            <a:pPr eaLnBrk="1" hangingPunct="1">
              <a:buFont typeface="Arial" panose="020B0604020202020204" pitchFamily="34" charset="0"/>
              <a:buChar char="•"/>
            </a:pPr>
            <a:r>
              <a:rPr lang="el-GR" altLang="el-GR" dirty="0">
                <a:ea typeface="Arial Unicode MS" panose="020B0604020202020204" pitchFamily="34" charset="-128"/>
                <a:cs typeface="Arial Unicode MS" panose="020B0604020202020204" pitchFamily="34" charset="-128"/>
              </a:rPr>
              <a:t>Μετανάστευση Νευρώνων</a:t>
            </a:r>
          </a:p>
          <a:p>
            <a:pPr eaLnBrk="1" hangingPunct="1"/>
            <a:endParaRPr lang="el-GR" altLang="el-GR" dirty="0">
              <a:ea typeface="Arial Unicode MS" panose="020B0604020202020204" pitchFamily="34" charset="-128"/>
              <a:cs typeface="Arial Unicode MS" panose="020B0604020202020204" pitchFamily="34" charset="-128"/>
            </a:endParaRPr>
          </a:p>
          <a:p>
            <a:pPr marL="0" indent="0" eaLnBrk="1" hangingPunct="1">
              <a:buNone/>
            </a:pPr>
            <a:r>
              <a:rPr lang="el-GR" altLang="el-GR" dirty="0">
                <a:ea typeface="Arial Unicode MS" panose="020B0604020202020204" pitchFamily="34" charset="-128"/>
                <a:cs typeface="Arial Unicode MS" panose="020B0604020202020204" pitchFamily="34" charset="-128"/>
              </a:rPr>
              <a:t>Β΄ φάση: 20η-40η </a:t>
            </a:r>
            <a:r>
              <a:rPr lang="el-GR" altLang="el-GR" dirty="0" err="1">
                <a:ea typeface="Arial Unicode MS" panose="020B0604020202020204" pitchFamily="34" charset="-128"/>
                <a:cs typeface="Arial Unicode MS" panose="020B0604020202020204" pitchFamily="34" charset="-128"/>
              </a:rPr>
              <a:t>εβδ</a:t>
            </a:r>
            <a:r>
              <a:rPr lang="el-GR" altLang="el-GR" dirty="0">
                <a:ea typeface="Arial Unicode MS" panose="020B0604020202020204" pitchFamily="34" charset="-128"/>
                <a:cs typeface="Arial Unicode MS" panose="020B0604020202020204" pitchFamily="34" charset="-128"/>
              </a:rPr>
              <a:t>. κύησης</a:t>
            </a:r>
          </a:p>
          <a:p>
            <a:pPr eaLnBrk="1" hangingPunct="1">
              <a:buFont typeface="Arial" panose="020B0604020202020204" pitchFamily="34" charset="0"/>
              <a:buChar char="•"/>
            </a:pPr>
            <a:r>
              <a:rPr lang="el-GR" altLang="el-GR" dirty="0">
                <a:ea typeface="Arial Unicode MS" panose="020B0604020202020204" pitchFamily="34" charset="-128"/>
                <a:cs typeface="Arial Unicode MS" panose="020B0604020202020204" pitchFamily="34" charset="-128"/>
              </a:rPr>
              <a:t>Ωρίμανση των νευρώνων</a:t>
            </a:r>
          </a:p>
          <a:p>
            <a:pPr eaLnBrk="1" hangingPunct="1">
              <a:buFont typeface="Arial" panose="020B0604020202020204" pitchFamily="34" charset="0"/>
              <a:buChar char="•"/>
            </a:pPr>
            <a:r>
              <a:rPr lang="el-GR" altLang="el-GR" dirty="0">
                <a:ea typeface="Arial Unicode MS" panose="020B0604020202020204" pitchFamily="34" charset="-128"/>
                <a:cs typeface="Arial Unicode MS" panose="020B0604020202020204" pitchFamily="34" charset="-128"/>
              </a:rPr>
              <a:t>Έναρξη </a:t>
            </a:r>
            <a:r>
              <a:rPr lang="el-GR" altLang="el-GR" dirty="0" err="1">
                <a:ea typeface="Arial Unicode MS" panose="020B0604020202020204" pitchFamily="34" charset="-128"/>
                <a:cs typeface="Arial Unicode MS" panose="020B0604020202020204" pitchFamily="34" charset="-128"/>
              </a:rPr>
              <a:t>μυελίνωσης</a:t>
            </a:r>
            <a:endParaRPr lang="el-GR" altLang="el-GR" dirty="0">
              <a:ea typeface="Arial Unicode MS" panose="020B0604020202020204" pitchFamily="34" charset="-128"/>
              <a:cs typeface="Arial Unicode MS" panose="020B0604020202020204" pitchFamily="34" charset="-12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Ορθογώνιο 9"/>
          <p:cNvSpPr/>
          <p:nvPr/>
        </p:nvSpPr>
        <p:spPr>
          <a:xfrm>
            <a:off x="2395781" y="2159795"/>
            <a:ext cx="7494345" cy="3539430"/>
          </a:xfrm>
          <a:prstGeom prst="rect">
            <a:avLst/>
          </a:prstGeom>
        </p:spPr>
        <p:txBody>
          <a:bodyPr wrap="square">
            <a:spAutoFit/>
          </a:bodyPr>
          <a:lstStyle/>
          <a:p>
            <a:pPr algn="just"/>
            <a:r>
              <a:rPr lang="el-GR" sz="2800" dirty="0">
                <a:solidFill>
                  <a:srgbClr val="000000"/>
                </a:solidFill>
              </a:rPr>
              <a:t>αποτελεί μια ακολουθία φαινομένων</a:t>
            </a:r>
            <a:r>
              <a:rPr lang="en-US" sz="2800" dirty="0">
                <a:solidFill>
                  <a:srgbClr val="000000"/>
                </a:solidFill>
              </a:rPr>
              <a:t>:</a:t>
            </a:r>
            <a:r>
              <a:rPr lang="el-GR" sz="2800" dirty="0">
                <a:solidFill>
                  <a:srgbClr val="000000"/>
                </a:solidFill>
              </a:rPr>
              <a:t> από έναν πληθυσμό ανώριμων και αδιαφοροποίητων κυττάρων προκύπτει ένα εξαιρετικά πολύπλοκο όργανο, ο φλοιός του ανθρώπινου εγκεφάλου. </a:t>
            </a:r>
          </a:p>
          <a:p>
            <a:pPr algn="just"/>
            <a:endParaRPr lang="el-GR" sz="2800" dirty="0">
              <a:solidFill>
                <a:srgbClr val="000000"/>
              </a:solidFill>
            </a:endParaRPr>
          </a:p>
          <a:p>
            <a:pPr algn="just"/>
            <a:r>
              <a:rPr lang="el-GR" sz="2800" dirty="0">
                <a:solidFill>
                  <a:srgbClr val="000000"/>
                </a:solidFill>
              </a:rPr>
              <a:t>Η λειτουργία του στηρίζεται στην επικοινωνία ανάμεσα στους νευρώνες με τη μεσολάβηση των </a:t>
            </a:r>
            <a:r>
              <a:rPr lang="el-GR" sz="2800" dirty="0">
                <a:solidFill>
                  <a:srgbClr val="FF0000"/>
                </a:solidFill>
              </a:rPr>
              <a:t>συνάψεων</a:t>
            </a:r>
            <a:r>
              <a:rPr lang="el-GR" sz="2800" dirty="0">
                <a:solidFill>
                  <a:srgbClr val="000000"/>
                </a:solidFill>
              </a:rPr>
              <a:t>. </a:t>
            </a:r>
          </a:p>
        </p:txBody>
      </p:sp>
      <p:sp>
        <p:nvSpPr>
          <p:cNvPr id="2" name="Τίτλος 1"/>
          <p:cNvSpPr>
            <a:spLocks noGrp="1"/>
          </p:cNvSpPr>
          <p:nvPr>
            <p:ph type="title"/>
          </p:nvPr>
        </p:nvSpPr>
        <p:spPr>
          <a:xfrm>
            <a:off x="1802969" y="1072755"/>
            <a:ext cx="8087156" cy="1087040"/>
          </a:xfrm>
        </p:spPr>
        <p:txBody>
          <a:bodyPr>
            <a:normAutofit/>
          </a:bodyPr>
          <a:lstStyle/>
          <a:p>
            <a:r>
              <a:rPr lang="el-GR" sz="2700" dirty="0"/>
              <a:t>        </a:t>
            </a:r>
            <a:r>
              <a:rPr lang="el-GR" sz="3600" dirty="0">
                <a:latin typeface="+mn-lt"/>
              </a:rPr>
              <a:t>Η Μορφογένεση του εγκεφάλου….</a:t>
            </a:r>
          </a:p>
        </p:txBody>
      </p:sp>
    </p:spTree>
    <p:extLst>
      <p:ext uri="{BB962C8B-B14F-4D97-AF65-F5344CB8AC3E}">
        <p14:creationId xmlns:p14="http://schemas.microsoft.com/office/powerpoint/2010/main" val="2807761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60" name="Rectangle 23559">
            <a:extLst>
              <a:ext uri="{FF2B5EF4-FFF2-40B4-BE49-F238E27FC236}">
                <a16:creationId xmlns:a16="http://schemas.microsoft.com/office/drawing/2014/main" id="{347D6575-0B06-40B2-9D0F-298202F6B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562" name="Arc 23561">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555" name="2 - Τίτλος"/>
          <p:cNvSpPr>
            <a:spLocks noGrp="1"/>
          </p:cNvSpPr>
          <p:nvPr>
            <p:ph type="title"/>
          </p:nvPr>
        </p:nvSpPr>
        <p:spPr>
          <a:xfrm>
            <a:off x="892818" y="1370171"/>
            <a:ext cx="5085580" cy="2387600"/>
          </a:xfrm>
        </p:spPr>
        <p:txBody>
          <a:bodyPr vert="horz" lIns="91440" tIns="45720" rIns="91440" bIns="45720" rtlCol="0" anchor="b">
            <a:normAutofit/>
          </a:bodyPr>
          <a:lstStyle/>
          <a:p>
            <a:r>
              <a:rPr lang="en-US" altLang="el-GR" sz="5600">
                <a:solidFill>
                  <a:schemeClr val="bg1"/>
                </a:solidFill>
              </a:rPr>
              <a:t>Μυελινοποίηση των νευραξόνων</a:t>
            </a:r>
          </a:p>
        </p:txBody>
      </p:sp>
      <p:sp>
        <p:nvSpPr>
          <p:cNvPr id="23564" name="Oval 23563">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9802" y="832686"/>
            <a:ext cx="1104943" cy="107496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3554" name="Picture 2" descr="300px-My_0"/>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520859" y="795510"/>
            <a:ext cx="5137520" cy="5137520"/>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Rectangle 23565">
            <a:extLst>
              <a:ext uri="{FF2B5EF4-FFF2-40B4-BE49-F238E27FC236}">
                <a16:creationId xmlns:a16="http://schemas.microsoft.com/office/drawing/2014/main" id="{0DA5DB8B-7E5C-4ABC-8069-A9A8806F3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2154" y="4925384"/>
            <a:ext cx="876704" cy="876704"/>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3555"/>
                                        </p:tgtEl>
                                        <p:attrNameLst>
                                          <p:attrName>style.visibility</p:attrName>
                                        </p:attrNameLst>
                                      </p:cBhvr>
                                      <p:to>
                                        <p:strVal val="visible"/>
                                      </p:to>
                                    </p:set>
                                    <p:animEffect transition="in" filter="fade">
                                      <p:cBhvr>
                                        <p:cTn id="7" dur="4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61439CFC-2D7A-4CA0-B1AE-02053FEBA24C}"/>
              </a:ext>
            </a:extLst>
          </p:cNvPr>
          <p:cNvSpPr>
            <a:spLocks noGrp="1"/>
          </p:cNvSpPr>
          <p:nvPr>
            <p:ph type="title"/>
          </p:nvPr>
        </p:nvSpPr>
        <p:spPr/>
        <p:txBody>
          <a:bodyPr>
            <a:normAutofit/>
          </a:bodyPr>
          <a:lstStyle/>
          <a:p>
            <a:r>
              <a:rPr lang="el-GR" sz="3600" dirty="0">
                <a:solidFill>
                  <a:srgbClr val="FF0000"/>
                </a:solidFill>
                <a:latin typeface="+mn-lt"/>
              </a:rPr>
              <a:t>Συναπτογένεση</a:t>
            </a:r>
          </a:p>
        </p:txBody>
      </p:sp>
      <p:sp>
        <p:nvSpPr>
          <p:cNvPr id="4" name="Θέση κειμένου 3">
            <a:extLst>
              <a:ext uri="{FF2B5EF4-FFF2-40B4-BE49-F238E27FC236}">
                <a16:creationId xmlns:a16="http://schemas.microsoft.com/office/drawing/2014/main" id="{DEBD9382-C594-A605-3ECD-3E9D4139E789}"/>
              </a:ext>
            </a:extLst>
          </p:cNvPr>
          <p:cNvSpPr>
            <a:spLocks noGrp="1"/>
          </p:cNvSpPr>
          <p:nvPr>
            <p:ph type="body" sz="half" idx="1"/>
          </p:nvPr>
        </p:nvSpPr>
        <p:spPr/>
        <p:txBody>
          <a:bodyPr/>
          <a:lstStyle/>
          <a:p>
            <a:pPr marL="0" indent="0">
              <a:buNone/>
            </a:pPr>
            <a:r>
              <a:rPr lang="el-GR" altLang="el-GR" dirty="0">
                <a:latin typeface="Calibri" panose="020F0502020204030204" pitchFamily="34" charset="0"/>
              </a:rPr>
              <a:t>‘Όπως προανέφερα, τα σημεία επικοινωνίας-επαφής  των νευρώνων ονομάζονται </a:t>
            </a:r>
            <a:r>
              <a:rPr lang="el-GR" altLang="el-GR" b="1" dirty="0">
                <a:latin typeface="Calibri" panose="020F0502020204030204" pitchFamily="34" charset="0"/>
              </a:rPr>
              <a:t>συνάψεις, </a:t>
            </a:r>
            <a:r>
              <a:rPr lang="el-GR" altLang="el-GR" dirty="0">
                <a:latin typeface="Calibri" panose="020F0502020204030204" pitchFamily="34" charset="0"/>
              </a:rPr>
              <a:t>σχηματίζονται κατά την ανάπτυξη και διατηρούν την ικανότητα να ανακατατάσσονται κατά την διάρκεια της ζωής, ανάλογα με τις εμπειρίες.</a:t>
            </a:r>
          </a:p>
          <a:p>
            <a:pPr marL="0" indent="0">
              <a:buNone/>
            </a:pPr>
            <a:r>
              <a:rPr lang="el-GR" altLang="el-GR" dirty="0">
                <a:latin typeface="Calibri" panose="020F0502020204030204" pitchFamily="34" charset="0"/>
              </a:rPr>
              <a:t>Η εγκεφαλική πλαστικότητα βασίζεται στην συναπτική πλαστικότητα.</a:t>
            </a:r>
            <a:endParaRPr lang="en-US" altLang="el-GR" dirty="0">
              <a:latin typeface="Calibri" panose="020F0502020204030204" pitchFamily="34" charset="0"/>
            </a:endParaRPr>
          </a:p>
          <a:p>
            <a:endParaRPr lang="el-GR" dirty="0"/>
          </a:p>
        </p:txBody>
      </p:sp>
      <p:pic>
        <p:nvPicPr>
          <p:cNvPr id="6" name="Θέση πολυμέσων 5">
            <a:extLst>
              <a:ext uri="{FF2B5EF4-FFF2-40B4-BE49-F238E27FC236}">
                <a16:creationId xmlns:a16="http://schemas.microsoft.com/office/drawing/2014/main" id="{2DD8024B-8D66-6FC7-3E11-C04E4956D99F}"/>
              </a:ext>
            </a:extLst>
          </p:cNvPr>
          <p:cNvPicPr>
            <a:picLocks noGrp="1" noChangeAspect="1"/>
          </p:cNvPicPr>
          <p:nvPr>
            <p:ph type="media" sz="half" idx="2"/>
          </p:nvPr>
        </p:nvPicPr>
        <p:blipFill>
          <a:blip r:embed="rId2"/>
          <a:stretch>
            <a:fillRect/>
          </a:stretch>
        </p:blipFill>
        <p:spPr>
          <a:xfrm>
            <a:off x="6096000" y="1844824"/>
            <a:ext cx="3594188" cy="3599256"/>
          </a:xfrm>
          <a:prstGeom prst="rect">
            <a:avLst/>
          </a:prstGeom>
        </p:spPr>
      </p:pic>
    </p:spTree>
    <p:extLst>
      <p:ext uri="{BB962C8B-B14F-4D97-AF65-F5344CB8AC3E}">
        <p14:creationId xmlns:p14="http://schemas.microsoft.com/office/powerpoint/2010/main" val="1106595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File:Neurons-axons-dendrites-synaps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044" y="2034778"/>
            <a:ext cx="5298872" cy="393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4 - Τίτλος"/>
          <p:cNvSpPr>
            <a:spLocks noGrp="1"/>
          </p:cNvSpPr>
          <p:nvPr>
            <p:ph type="title"/>
          </p:nvPr>
        </p:nvSpPr>
        <p:spPr/>
        <p:txBody>
          <a:bodyPr>
            <a:noAutofit/>
          </a:bodyPr>
          <a:lstStyle/>
          <a:p>
            <a:r>
              <a:rPr lang="el-GR" altLang="el-GR" sz="2000" dirty="0"/>
              <a:t> </a:t>
            </a:r>
            <a:r>
              <a:rPr lang="el-GR" altLang="el-GR" sz="3600" dirty="0">
                <a:latin typeface="+mn-lt"/>
              </a:rPr>
              <a:t>Η λειτουργία του εγκεφάλου στηρίζεται στην επικοινωνία (συνάψεις)  ανάμεσα στους νευρώνες</a:t>
            </a:r>
          </a:p>
        </p:txBody>
      </p:sp>
      <p:sp>
        <p:nvSpPr>
          <p:cNvPr id="3" name="Θέση περιεχομένου 2">
            <a:extLst>
              <a:ext uri="{FF2B5EF4-FFF2-40B4-BE49-F238E27FC236}">
                <a16:creationId xmlns:a16="http://schemas.microsoft.com/office/drawing/2014/main" id="{48484B70-A480-8286-A03C-5AB59E06AB7B}"/>
              </a:ext>
            </a:extLst>
          </p:cNvPr>
          <p:cNvSpPr>
            <a:spLocks noGrp="1"/>
          </p:cNvSpPr>
          <p:nvPr>
            <p:ph sz="half" idx="2"/>
          </p:nvPr>
        </p:nvSpPr>
        <p:spPr/>
        <p:txBody>
          <a:bodyPr/>
          <a:lstStyle/>
          <a:p>
            <a:pPr marL="0" indent="0">
              <a:buNone/>
            </a:pPr>
            <a:r>
              <a:rPr lang="el-GR" altLang="el-GR" dirty="0"/>
              <a:t>Κάθε νευρώνας μπορεί να δέχεται μηνύματα από πολλούς νευράξονες, ώστε ο τελικός αριθμός των συνάψεών του  να  φθάνει τις 10.000-200.000. Επομένως, o συνολικός αριθμός συνάψεων του ανθρώπινου εγκεφάλου αγγίζει τα 1.000 τρισεκατομμύρια.</a:t>
            </a:r>
          </a:p>
          <a:p>
            <a:endParaRPr lang="el-GR" dirty="0"/>
          </a:p>
        </p:txBody>
      </p:sp>
    </p:spTree>
    <p:extLst>
      <p:ext uri="{BB962C8B-B14F-4D97-AF65-F5344CB8AC3E}">
        <p14:creationId xmlns:p14="http://schemas.microsoft.com/office/powerpoint/2010/main" val="1781889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9106" name="Rectangle 89105">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101" name="Title 1">
            <a:extLst>
              <a:ext uri="{FF2B5EF4-FFF2-40B4-BE49-F238E27FC236}">
                <a16:creationId xmlns:a16="http://schemas.microsoft.com/office/drawing/2014/main" id="{9C2E3BBE-5C62-CE8C-6103-D5208F5A83A5}"/>
              </a:ext>
            </a:extLst>
          </p:cNvPr>
          <p:cNvSpPr>
            <a:spLocks noGrp="1"/>
          </p:cNvSpPr>
          <p:nvPr>
            <p:ph type="title"/>
          </p:nvPr>
        </p:nvSpPr>
        <p:spPr>
          <a:xfrm>
            <a:off x="6065154" y="868397"/>
            <a:ext cx="5742189" cy="1703688"/>
          </a:xfrm>
        </p:spPr>
        <p:txBody>
          <a:bodyPr vert="horz" lIns="91440" tIns="45720" rIns="91440" bIns="45720" rtlCol="0" anchor="b">
            <a:noAutofit/>
          </a:bodyPr>
          <a:lstStyle/>
          <a:p>
            <a:br>
              <a:rPr lang="el-GR" altLang="el-GR" sz="3600" dirty="0">
                <a:latin typeface="+mn-lt"/>
              </a:rPr>
            </a:br>
            <a:br>
              <a:rPr lang="el-GR" altLang="el-GR" sz="3600" dirty="0">
                <a:latin typeface="+mn-lt"/>
              </a:rPr>
            </a:br>
            <a:br>
              <a:rPr lang="el-GR" altLang="el-GR" sz="3600" dirty="0">
                <a:latin typeface="+mn-lt"/>
              </a:rPr>
            </a:br>
            <a:br>
              <a:rPr lang="el-GR" altLang="el-GR" sz="3600" dirty="0">
                <a:latin typeface="+mn-lt"/>
              </a:rPr>
            </a:br>
            <a:br>
              <a:rPr lang="el-GR" altLang="el-GR" sz="3600" dirty="0">
                <a:latin typeface="+mn-lt"/>
              </a:rPr>
            </a:br>
            <a:br>
              <a:rPr lang="el-GR" altLang="el-GR" sz="3600" dirty="0">
                <a:latin typeface="+mn-lt"/>
              </a:rPr>
            </a:br>
            <a:br>
              <a:rPr lang="el-GR" altLang="el-GR" sz="3600" dirty="0">
                <a:latin typeface="+mn-lt"/>
              </a:rPr>
            </a:br>
            <a:br>
              <a:rPr lang="el-GR" altLang="el-GR" sz="3600" dirty="0">
                <a:latin typeface="+mn-lt"/>
              </a:rPr>
            </a:br>
            <a:br>
              <a:rPr lang="el-GR" altLang="el-GR" sz="3600" dirty="0">
                <a:latin typeface="+mn-lt"/>
              </a:rPr>
            </a:br>
            <a:br>
              <a:rPr lang="el-GR" altLang="el-GR" sz="3600" dirty="0">
                <a:latin typeface="+mn-lt"/>
              </a:rPr>
            </a:br>
            <a:br>
              <a:rPr lang="el-GR" altLang="el-GR" sz="3600" dirty="0">
                <a:latin typeface="+mn-lt"/>
              </a:rPr>
            </a:br>
            <a:br>
              <a:rPr lang="el-GR" altLang="el-GR" sz="3600" dirty="0">
                <a:latin typeface="+mn-lt"/>
              </a:rPr>
            </a:br>
            <a:br>
              <a:rPr lang="el-GR" altLang="el-GR" sz="3600" dirty="0">
                <a:latin typeface="+mn-lt"/>
              </a:rPr>
            </a:br>
            <a:br>
              <a:rPr lang="el-GR" altLang="el-GR" sz="3600" dirty="0">
                <a:latin typeface="+mn-lt"/>
              </a:rPr>
            </a:br>
            <a:br>
              <a:rPr lang="el-GR" altLang="el-GR" sz="3600" dirty="0">
                <a:latin typeface="+mn-lt"/>
              </a:rPr>
            </a:br>
            <a:br>
              <a:rPr lang="el-GR" altLang="el-GR" sz="3600" dirty="0">
                <a:latin typeface="+mn-lt"/>
              </a:rPr>
            </a:br>
            <a:r>
              <a:rPr lang="en-US" altLang="el-GR" sz="3600" dirty="0" err="1">
                <a:latin typeface="+mn-lt"/>
              </a:rPr>
              <a:t>Προετοιμ</a:t>
            </a:r>
            <a:r>
              <a:rPr lang="en-US" altLang="el-GR" sz="3600" dirty="0">
                <a:latin typeface="+mn-lt"/>
              </a:rPr>
              <a:t>ασία για την καταγραφή των εμπειριών: ενδομήτρια ανάπτυξη του εγκεφάλου</a:t>
            </a:r>
            <a:endParaRPr lang="en-US" sz="3600" dirty="0">
              <a:latin typeface="+mn-lt"/>
            </a:endParaRPr>
          </a:p>
        </p:txBody>
      </p:sp>
      <p:sp>
        <p:nvSpPr>
          <p:cNvPr id="89108" name="Oval 89107">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090" name="Picture 2"/>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3500" r="-1" b="-1"/>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p:spPr>
      </p:pic>
      <p:sp>
        <p:nvSpPr>
          <p:cNvPr id="89110"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89112"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4" name="TextBox 3">
            <a:extLst>
              <a:ext uri="{FF2B5EF4-FFF2-40B4-BE49-F238E27FC236}">
                <a16:creationId xmlns:a16="http://schemas.microsoft.com/office/drawing/2014/main" id="{9889D8AD-DF9A-2459-44F2-C75EDC9DD766}"/>
              </a:ext>
            </a:extLst>
          </p:cNvPr>
          <p:cNvSpPr txBox="1"/>
          <p:nvPr/>
        </p:nvSpPr>
        <p:spPr>
          <a:xfrm>
            <a:off x="6388119" y="2886330"/>
            <a:ext cx="4465269" cy="3018360"/>
          </a:xfrm>
          <a:prstGeom prst="rect">
            <a:avLst/>
          </a:prstGeom>
        </p:spPr>
        <p:txBody>
          <a:bodyPr vert="horz" lIns="91440" tIns="45720" rIns="91440" bIns="45720" rtlCol="0" anchor="t">
            <a:normAutofit/>
          </a:bodyPr>
          <a:lstStyle/>
          <a:p>
            <a:pPr>
              <a:lnSpc>
                <a:spcPct val="90000"/>
              </a:lnSpc>
              <a:spcAft>
                <a:spcPts val="600"/>
              </a:spcAft>
            </a:pPr>
            <a:r>
              <a:rPr lang="en-US" sz="2800" dirty="0">
                <a:solidFill>
                  <a:schemeClr val="tx1">
                    <a:alpha val="80000"/>
                  </a:schemeClr>
                </a:solidFill>
              </a:rPr>
              <a:t>Η </a:t>
            </a:r>
            <a:r>
              <a:rPr lang="en-US" sz="2800" dirty="0" err="1">
                <a:solidFill>
                  <a:schemeClr val="tx1">
                    <a:alpha val="80000"/>
                  </a:schemeClr>
                </a:solidFill>
              </a:rPr>
              <a:t>ενδομήτρι</a:t>
            </a:r>
            <a:r>
              <a:rPr lang="en-US" sz="2800" dirty="0">
                <a:solidFill>
                  <a:schemeClr val="tx1">
                    <a:alpha val="80000"/>
                  </a:schemeClr>
                </a:solidFill>
              </a:rPr>
              <a:t>α ανάπτυξη του εγκεφάλου παρέχει το αρχικό σχέδιο των εγκεφαλικών κυκλωμάτων,</a:t>
            </a:r>
            <a:br>
              <a:rPr lang="en-US" sz="2800" dirty="0">
                <a:solidFill>
                  <a:schemeClr val="tx1">
                    <a:alpha val="80000"/>
                  </a:schemeClr>
                </a:solidFill>
              </a:rPr>
            </a:br>
            <a:r>
              <a:rPr lang="en-US" sz="2800" dirty="0">
                <a:solidFill>
                  <a:schemeClr val="tx1">
                    <a:alpha val="80000"/>
                  </a:schemeClr>
                </a:solidFill>
              </a:rPr>
              <a:t>με βάση τις «προσδοκόμενες» εμπειρίες.</a:t>
            </a:r>
          </a:p>
        </p:txBody>
      </p:sp>
      <p:sp>
        <p:nvSpPr>
          <p:cNvPr id="89114"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89116"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725735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BE7ABBCC-6BFD-7E6B-9886-E75E5DD58325}"/>
              </a:ext>
            </a:extLst>
          </p:cNvPr>
          <p:cNvSpPr>
            <a:spLocks noGrp="1"/>
          </p:cNvSpPr>
          <p:nvPr>
            <p:ph type="title"/>
          </p:nvPr>
        </p:nvSpPr>
        <p:spPr>
          <a:xfrm>
            <a:off x="1383564" y="348865"/>
            <a:ext cx="9718111" cy="1576446"/>
          </a:xfrm>
        </p:spPr>
        <p:txBody>
          <a:bodyPr anchor="ctr">
            <a:normAutofit/>
          </a:bodyPr>
          <a:lstStyle/>
          <a:p>
            <a:r>
              <a:rPr lang="el-GR" sz="3600" dirty="0">
                <a:solidFill>
                  <a:srgbClr val="FFFFFF"/>
                </a:solidFill>
                <a:latin typeface="+mn-lt"/>
              </a:rPr>
              <a:t>Πλαστικότητα του εγκεφάλου-  υλικό υπόβαθρο της μνήμης και της μάθησης</a:t>
            </a:r>
          </a:p>
        </p:txBody>
      </p:sp>
      <p:graphicFrame>
        <p:nvGraphicFramePr>
          <p:cNvPr id="5" name="Θέση περιεχομένου 2">
            <a:extLst>
              <a:ext uri="{FF2B5EF4-FFF2-40B4-BE49-F238E27FC236}">
                <a16:creationId xmlns:a16="http://schemas.microsoft.com/office/drawing/2014/main" id="{8B5A2B69-A6A2-7E46-8001-8A238DA78A64}"/>
              </a:ext>
            </a:extLst>
          </p:cNvPr>
          <p:cNvGraphicFramePr>
            <a:graphicFrameLocks noGrp="1"/>
          </p:cNvGraphicFramePr>
          <p:nvPr>
            <p:ph idx="1"/>
            <p:extLst>
              <p:ext uri="{D42A27DB-BD31-4B8C-83A1-F6EECF244321}">
                <p14:modId xmlns:p14="http://schemas.microsoft.com/office/powerpoint/2010/main" val="2710505548"/>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4298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1371599" y="294538"/>
            <a:ext cx="9895951" cy="1033669"/>
          </a:xfrm>
        </p:spPr>
        <p:txBody>
          <a:bodyPr vert="horz" lIns="91440" tIns="45720" rIns="91440" bIns="45720" rtlCol="0" anchor="ctr">
            <a:noAutofit/>
          </a:bodyPr>
          <a:lstStyle/>
          <a:p>
            <a:r>
              <a:rPr lang="en-US" sz="3600" kern="1200" dirty="0">
                <a:solidFill>
                  <a:srgbClr val="FFFFFF"/>
                </a:solidFill>
                <a:latin typeface="+mj-lt"/>
                <a:ea typeface="+mj-ea"/>
                <a:cs typeface="+mj-cs"/>
              </a:rPr>
              <a:t>Κατα</a:t>
            </a:r>
            <a:r>
              <a:rPr lang="en-US" sz="3600" kern="1200" dirty="0" err="1">
                <a:solidFill>
                  <a:srgbClr val="FFFFFF"/>
                </a:solidFill>
                <a:latin typeface="+mj-lt"/>
                <a:ea typeface="+mj-ea"/>
                <a:cs typeface="+mj-cs"/>
              </a:rPr>
              <a:t>γρ</a:t>
            </a:r>
            <a:r>
              <a:rPr lang="en-US" sz="3600" kern="1200" dirty="0">
                <a:solidFill>
                  <a:srgbClr val="FFFFFF"/>
                </a:solidFill>
                <a:latin typeface="+mj-lt"/>
                <a:ea typeface="+mj-ea"/>
                <a:cs typeface="+mj-cs"/>
              </a:rPr>
              <a:t>αφή της εμπειρίας- </a:t>
            </a:r>
            <a:br>
              <a:rPr lang="en-US" sz="3600" kern="1200" dirty="0">
                <a:solidFill>
                  <a:srgbClr val="FFFFFF"/>
                </a:solidFill>
                <a:latin typeface="+mj-lt"/>
                <a:ea typeface="+mj-ea"/>
                <a:cs typeface="+mj-cs"/>
              </a:rPr>
            </a:br>
            <a:r>
              <a:rPr lang="en-US" sz="3600" kern="1200" dirty="0">
                <a:solidFill>
                  <a:srgbClr val="FFFFFF"/>
                </a:solidFill>
                <a:latin typeface="+mj-lt"/>
                <a:ea typeface="+mj-ea"/>
                <a:cs typeface="+mj-cs"/>
              </a:rPr>
              <a:t>μνήμη και μάθηση </a:t>
            </a:r>
          </a:p>
        </p:txBody>
      </p:sp>
      <p:sp>
        <p:nvSpPr>
          <p:cNvPr id="5" name="Ορθογώνιο 4"/>
          <p:cNvSpPr/>
          <p:nvPr/>
        </p:nvSpPr>
        <p:spPr>
          <a:xfrm>
            <a:off x="1371599" y="2318197"/>
            <a:ext cx="9724031" cy="3683358"/>
          </a:xfrm>
          <a:prstGeom prst="rect">
            <a:avLst/>
          </a:prstGeom>
        </p:spPr>
        <p:txBody>
          <a:bodyPr vert="horz" lIns="91440" tIns="45720" rIns="91440" bIns="45720" rtlCol="0" anchor="ctr">
            <a:normAutofit lnSpcReduction="10000"/>
          </a:bodyPr>
          <a:lstStyle/>
          <a:p>
            <a:pPr>
              <a:lnSpc>
                <a:spcPct val="90000"/>
              </a:lnSpc>
              <a:spcAft>
                <a:spcPts val="600"/>
              </a:spcAft>
            </a:pPr>
            <a:r>
              <a:rPr lang="el-GR" sz="2800" dirty="0"/>
              <a:t>Μεταβολές των δομών του εγκεφάλου που συμβαίνουν ως αποτέλεσμα των ερεθισμάτων του περιβάλλοντος και των εμπειριών. Ο εγκέφαλος επεξεργάζεται τις πληροφορίες, προκειμένου να απομνημονεύσει ένα γεγονός ή να κατακτήσει μια ικανότητα.</a:t>
            </a:r>
          </a:p>
          <a:p>
            <a:pPr lvl="0">
              <a:lnSpc>
                <a:spcPct val="90000"/>
              </a:lnSpc>
              <a:spcAft>
                <a:spcPts val="600"/>
              </a:spcAft>
            </a:pPr>
            <a:r>
              <a:rPr lang="en-US" sz="2800" dirty="0"/>
              <a:t>Ο  </a:t>
            </a:r>
            <a:r>
              <a:rPr lang="en-US" sz="2800" dirty="0" err="1"/>
              <a:t>εγκέφ</a:t>
            </a:r>
            <a:r>
              <a:rPr lang="en-US" sz="2800" dirty="0"/>
              <a:t>αλος θυμάται και μαθαίνει χάρη σε μόνιμες τροποποιήσεις των συνάψεών του, που μας επιτρέπουν να συμπεριφερόμαστε σωστά όταν έχουμε ήδη συναντήσει μια κατάσταση.</a:t>
            </a:r>
          </a:p>
          <a:p>
            <a:pPr lvl="0"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2786126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4B782890-EF05-E3C4-AD0B-120AE6DC93BD}"/>
              </a:ext>
            </a:extLst>
          </p:cNvPr>
          <p:cNvSpPr>
            <a:spLocks noGrp="1"/>
          </p:cNvSpPr>
          <p:nvPr>
            <p:ph type="title"/>
          </p:nvPr>
        </p:nvSpPr>
        <p:spPr>
          <a:xfrm>
            <a:off x="640080" y="325369"/>
            <a:ext cx="4368602" cy="1956841"/>
          </a:xfrm>
        </p:spPr>
        <p:txBody>
          <a:bodyPr anchor="b">
            <a:normAutofit fontScale="90000"/>
          </a:bodyPr>
          <a:lstStyle/>
          <a:p>
            <a:br>
              <a:rPr lang="el-GR" sz="2600" b="1" dirty="0">
                <a:latin typeface="+mn-lt"/>
              </a:rPr>
            </a:br>
            <a:br>
              <a:rPr lang="el-GR" sz="2600" b="1" dirty="0">
                <a:latin typeface="+mn-lt"/>
              </a:rPr>
            </a:br>
            <a:r>
              <a:rPr lang="el-GR" sz="2800" b="1" dirty="0">
                <a:latin typeface="+mn-lt"/>
              </a:rPr>
              <a:t>Εμπειρία</a:t>
            </a:r>
            <a:r>
              <a:rPr lang="en-US" sz="2800" b="1" dirty="0">
                <a:latin typeface="+mn-lt"/>
              </a:rPr>
              <a:t>:</a:t>
            </a:r>
            <a:r>
              <a:rPr lang="el-GR" sz="2800" dirty="0">
                <a:latin typeface="+mn-lt"/>
              </a:rPr>
              <a:t> η γνώση που αποκτάμε μέσα από βιώματα</a:t>
            </a:r>
            <a:br>
              <a:rPr lang="el-GR" sz="2600" b="0" i="0" dirty="0">
                <a:effectLst/>
                <a:latin typeface="Arial" panose="020B0604020202020204" pitchFamily="34" charset="0"/>
              </a:rPr>
            </a:br>
            <a:endParaRPr lang="el-GR" sz="26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Θέση περιεχομένου 3">
            <a:extLst>
              <a:ext uri="{FF2B5EF4-FFF2-40B4-BE49-F238E27FC236}">
                <a16:creationId xmlns:a16="http://schemas.microsoft.com/office/drawing/2014/main" id="{DA36C74C-D45E-0118-3D76-ACC7BD358DEE}"/>
              </a:ext>
            </a:extLst>
          </p:cNvPr>
          <p:cNvPicPr>
            <a:picLocks noChangeAspect="1"/>
          </p:cNvPicPr>
          <p:nvPr/>
        </p:nvPicPr>
        <p:blipFill rotWithShape="1">
          <a:blip r:embed="rId3"/>
          <a:srcRect l="6958" r="3561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52607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Τίτλος 5"/>
          <p:cNvSpPr>
            <a:spLocks noGrp="1"/>
          </p:cNvSpPr>
          <p:nvPr>
            <p:ph type="title"/>
          </p:nvPr>
        </p:nvSpPr>
        <p:spPr>
          <a:xfrm>
            <a:off x="4654296" y="813816"/>
            <a:ext cx="6894576" cy="1600200"/>
          </a:xfrm>
        </p:spPr>
        <p:txBody>
          <a:bodyPr vert="horz" lIns="91440" tIns="45720" rIns="91440" bIns="45720" rtlCol="0" anchor="b">
            <a:normAutofit/>
          </a:bodyPr>
          <a:lstStyle/>
          <a:p>
            <a:pPr marL="0" indent="0"/>
            <a:r>
              <a:rPr lang="en-US" sz="2200" dirty="0" err="1">
                <a:latin typeface="+mn-lt"/>
              </a:rPr>
              <a:t>Πολύ</a:t>
            </a:r>
            <a:r>
              <a:rPr lang="en-US" sz="2200" dirty="0">
                <a:latin typeface="+mn-lt"/>
              </a:rPr>
              <a:t> </a:t>
            </a:r>
            <a:r>
              <a:rPr lang="en-US" sz="2200" dirty="0" err="1">
                <a:latin typeface="+mn-lt"/>
              </a:rPr>
              <a:t>μικρά</a:t>
            </a:r>
            <a:r>
              <a:rPr lang="en-US" sz="2200" dirty="0">
                <a:latin typeface="+mn-lt"/>
              </a:rPr>
              <a:t> π</a:t>
            </a:r>
            <a:r>
              <a:rPr lang="en-US" sz="2200" dirty="0" err="1">
                <a:latin typeface="+mn-lt"/>
              </a:rPr>
              <a:t>ρόωρ</a:t>
            </a:r>
            <a:r>
              <a:rPr lang="en-US" sz="2200" dirty="0">
                <a:latin typeface="+mn-lt"/>
              </a:rPr>
              <a:t>α (22-25 εβδομάδων)</a:t>
            </a:r>
            <a:br>
              <a:rPr lang="en-US" sz="2200" dirty="0">
                <a:latin typeface="+mn-lt"/>
              </a:rPr>
            </a:br>
            <a:r>
              <a:rPr lang="en-US" sz="2200" dirty="0">
                <a:latin typeface="+mn-lt"/>
              </a:rPr>
              <a:t> Jarjour, I.T (2015). Neurodevelopmental outcome after extreme pr</a:t>
            </a:r>
            <a:r>
              <a:rPr lang="en-US" sz="2200" b="1" dirty="0">
                <a:latin typeface="+mn-lt"/>
              </a:rPr>
              <a:t>e</a:t>
            </a:r>
            <a:r>
              <a:rPr lang="en-US" sz="2200" dirty="0">
                <a:latin typeface="+mn-lt"/>
              </a:rPr>
              <a:t>maturity: a review of the   literature</a:t>
            </a:r>
            <a:r>
              <a:rPr lang="en-US" sz="2200" i="1" dirty="0">
                <a:latin typeface="+mn-lt"/>
              </a:rPr>
              <a:t>. </a:t>
            </a:r>
            <a:br>
              <a:rPr lang="en-US" sz="2200" i="1" dirty="0">
                <a:latin typeface="+mn-lt"/>
              </a:rPr>
            </a:br>
            <a:r>
              <a:rPr lang="en-US" sz="2200" i="1" dirty="0">
                <a:latin typeface="+mn-lt"/>
              </a:rPr>
              <a:t>Pediatric Neurology, 52</a:t>
            </a:r>
            <a:r>
              <a:rPr lang="en-US" sz="2200" dirty="0">
                <a:latin typeface="+mn-lt"/>
              </a:rPr>
              <a:t>(2), 143-52. </a:t>
            </a:r>
            <a:br>
              <a:rPr lang="en-US" sz="2200" dirty="0">
                <a:latin typeface="+mn-lt"/>
              </a:rPr>
            </a:br>
            <a:endParaRPr lang="en-US" sz="2200" dirty="0">
              <a:latin typeface="+mn-lt"/>
            </a:endParaRPr>
          </a:p>
        </p:txBody>
      </p:sp>
      <p:pic>
        <p:nvPicPr>
          <p:cNvPr id="9" name="Picture 2" descr="Μωρό που όταν γεννήθηκε ζύγιζε λιγότερο από μία σοκολάτα έγινε το μικρότερο  μωρό που κατάφερε ποτέ να επιβιώσει - Trelokouneli.g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5033" t="7117" r="1801" b="-406"/>
          <a:stretch/>
        </p:blipFill>
        <p:spPr bwMode="auto">
          <a:xfrm>
            <a:off x="560934" y="1062964"/>
            <a:ext cx="3795308" cy="4713373"/>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3"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Θέση περιεχομένου 6"/>
          <p:cNvSpPr>
            <a:spLocks noGrp="1"/>
          </p:cNvSpPr>
          <p:nvPr>
            <p:ph sz="half" idx="1"/>
          </p:nvPr>
        </p:nvSpPr>
        <p:spPr>
          <a:xfrm>
            <a:off x="4654296" y="2706624"/>
            <a:ext cx="6894576" cy="3483864"/>
          </a:xfrm>
        </p:spPr>
        <p:txBody>
          <a:bodyPr vert="horz" lIns="91440" tIns="45720" rIns="91440" bIns="45720" rtlCol="0">
            <a:normAutofit/>
          </a:bodyPr>
          <a:lstStyle/>
          <a:p>
            <a:pPr marL="0" indent="0">
              <a:buNone/>
            </a:pPr>
            <a:r>
              <a:rPr kumimoji="0" lang="en-US" altLang="el-GR" b="0" i="0" u="none" strike="noStrike" cap="none" normalizeH="0" baseline="0" dirty="0" err="1">
                <a:ln>
                  <a:noFill/>
                </a:ln>
                <a:effectLst/>
              </a:rPr>
              <a:t>Σε</a:t>
            </a:r>
            <a:r>
              <a:rPr kumimoji="0" lang="en-US" altLang="el-GR" b="0" i="0" u="none" strike="noStrike" cap="none" normalizeH="0" baseline="0" dirty="0">
                <a:ln>
                  <a:noFill/>
                </a:ln>
                <a:effectLst/>
              </a:rPr>
              <a:t> α</a:t>
            </a:r>
            <a:r>
              <a:rPr kumimoji="0" lang="en-US" altLang="el-GR" b="0" i="0" u="none" strike="noStrike" cap="none" normalizeH="0" baseline="0" dirty="0" err="1">
                <a:ln>
                  <a:noFill/>
                </a:ln>
                <a:effectLst/>
              </a:rPr>
              <a:t>υτή</a:t>
            </a:r>
            <a:r>
              <a:rPr kumimoji="0" lang="en-US" altLang="el-GR" b="0" i="0" u="none" strike="noStrike" cap="none" normalizeH="0" baseline="0" dirty="0">
                <a:ln>
                  <a:noFill/>
                </a:ln>
                <a:effectLst/>
              </a:rPr>
              <a:t> </a:t>
            </a:r>
            <a:r>
              <a:rPr kumimoji="0" lang="en-US" altLang="el-GR" b="0" i="0" u="none" strike="noStrike" cap="none" normalizeH="0" baseline="0" dirty="0" err="1">
                <a:ln>
                  <a:noFill/>
                </a:ln>
                <a:effectLst/>
              </a:rPr>
              <a:t>τη</a:t>
            </a:r>
            <a:r>
              <a:rPr kumimoji="0" lang="en-US" altLang="el-GR" b="0" i="0" u="none" strike="noStrike" cap="none" normalizeH="0" baseline="0" dirty="0">
                <a:ln>
                  <a:noFill/>
                </a:ln>
                <a:effectLst/>
              </a:rPr>
              <a:t> </a:t>
            </a:r>
            <a:r>
              <a:rPr kumimoji="0" lang="en-US" altLang="el-GR" b="0" i="0" u="none" strike="noStrike" cap="none" normalizeH="0" baseline="0" dirty="0" err="1">
                <a:ln>
                  <a:noFill/>
                </a:ln>
                <a:effectLst/>
              </a:rPr>
              <a:t>μεγάλη</a:t>
            </a:r>
            <a:r>
              <a:rPr kumimoji="0" lang="en-US" altLang="el-GR" b="0" i="0" u="none" strike="noStrike" cap="none" normalizeH="0" baseline="0" dirty="0">
                <a:ln>
                  <a:noFill/>
                </a:ln>
                <a:effectLst/>
              </a:rPr>
              <a:t> </a:t>
            </a:r>
            <a:r>
              <a:rPr kumimoji="0" lang="en-US" altLang="el-GR" b="0" i="0" u="none" strike="noStrike" cap="none" normalizeH="0" baseline="0" dirty="0" err="1">
                <a:ln>
                  <a:noFill/>
                </a:ln>
                <a:effectLst/>
              </a:rPr>
              <a:t>κοόρτη</a:t>
            </a:r>
            <a:r>
              <a:rPr kumimoji="0" lang="en-US" altLang="el-GR" b="0" i="0" u="none" strike="noStrike" cap="none" normalizeH="0" baseline="0" dirty="0">
                <a:ln>
                  <a:noFill/>
                </a:ln>
                <a:effectLst/>
              </a:rPr>
              <a:t> (</a:t>
            </a:r>
            <a:r>
              <a:rPr kumimoji="0" lang="en-US" altLang="el-GR" b="0" i="0" u="none" strike="noStrike" cap="none" normalizeH="0" baseline="0" dirty="0" err="1">
                <a:ln>
                  <a:noFill/>
                </a:ln>
                <a:effectLst/>
              </a:rPr>
              <a:t>ομάδ</a:t>
            </a:r>
            <a:r>
              <a:rPr kumimoji="0" lang="en-US" altLang="el-GR" b="0" i="0" u="none" strike="noStrike" cap="none" normalizeH="0" baseline="0" dirty="0">
                <a:ln>
                  <a:noFill/>
                </a:ln>
                <a:effectLst/>
              </a:rPr>
              <a:t>α) πρόωρων βρεφών, τα ποσοστά επιβίωσης και επιβίωσης χωρίς σοβαρές αναπηρίες έχουν αυξηθεί τις τελευταίες δύο δεκαετίες, αλλά αυτά τα παιδιά παραμένουν σε υψηλό κίνδυνο για εμφάνιση νευροαναπτυξιακών ή αισθητηριακών διαταραχών . </a:t>
            </a:r>
          </a:p>
          <a:p>
            <a:endParaRPr lang="en-US" sz="2200" dirty="0"/>
          </a:p>
        </p:txBody>
      </p:sp>
    </p:spTree>
    <p:extLst>
      <p:ext uri="{BB962C8B-B14F-4D97-AF65-F5344CB8AC3E}">
        <p14:creationId xmlns:p14="http://schemas.microsoft.com/office/powerpoint/2010/main" val="793259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659DB31-AD56-0760-CFBC-20B777723B82}"/>
              </a:ext>
            </a:extLst>
          </p:cNvPr>
          <p:cNvSpPr>
            <a:spLocks noGrp="1"/>
          </p:cNvSpPr>
          <p:nvPr>
            <p:ph type="title"/>
          </p:nvPr>
        </p:nvSpPr>
        <p:spPr>
          <a:xfrm>
            <a:off x="838201" y="345810"/>
            <a:ext cx="5120561" cy="1325563"/>
          </a:xfrm>
        </p:spPr>
        <p:txBody>
          <a:bodyPr vert="horz" lIns="91440" tIns="45720" rIns="91440" bIns="45720" rtlCol="0" anchor="ctr">
            <a:normAutofit/>
          </a:bodyPr>
          <a:lstStyle/>
          <a:p>
            <a:r>
              <a:rPr lang="en-US" sz="3600" kern="1200" dirty="0" err="1">
                <a:solidFill>
                  <a:schemeClr val="tx1"/>
                </a:solidFill>
                <a:latin typeface="+mn-lt"/>
                <a:ea typeface="+mj-ea"/>
                <a:cs typeface="+mj-cs"/>
              </a:rPr>
              <a:t>Φλοιός</a:t>
            </a:r>
            <a:r>
              <a:rPr lang="en-US" sz="3600" kern="1200" dirty="0">
                <a:solidFill>
                  <a:schemeClr val="tx1"/>
                </a:solidFill>
                <a:latin typeface="+mn-lt"/>
                <a:ea typeface="+mj-ea"/>
                <a:cs typeface="+mj-cs"/>
              </a:rPr>
              <a:t> και </a:t>
            </a:r>
            <a:r>
              <a:rPr lang="en-US" sz="3600" kern="1200" dirty="0" err="1">
                <a:solidFill>
                  <a:schemeClr val="tx1"/>
                </a:solidFill>
                <a:latin typeface="+mn-lt"/>
                <a:ea typeface="+mj-ea"/>
                <a:cs typeface="+mj-cs"/>
              </a:rPr>
              <a:t>Εμ</a:t>
            </a:r>
            <a:r>
              <a:rPr lang="en-US" sz="3600" kern="1200" dirty="0">
                <a:solidFill>
                  <a:schemeClr val="tx1"/>
                </a:solidFill>
                <a:latin typeface="+mn-lt"/>
                <a:ea typeface="+mj-ea"/>
                <a:cs typeface="+mj-cs"/>
              </a:rPr>
              <a:t>πειρία</a:t>
            </a:r>
          </a:p>
        </p:txBody>
      </p:sp>
      <p:sp>
        <p:nvSpPr>
          <p:cNvPr id="3" name="TextBox 2">
            <a:extLst>
              <a:ext uri="{FF2B5EF4-FFF2-40B4-BE49-F238E27FC236}">
                <a16:creationId xmlns:a16="http://schemas.microsoft.com/office/drawing/2014/main" id="{48D17D56-ED5E-E537-B468-54AB7202D875}"/>
              </a:ext>
            </a:extLst>
          </p:cNvPr>
          <p:cNvSpPr txBox="1"/>
          <p:nvPr/>
        </p:nvSpPr>
        <p:spPr>
          <a:xfrm>
            <a:off x="838201" y="1825625"/>
            <a:ext cx="5092194" cy="435133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800" dirty="0"/>
              <a:t>Ο </a:t>
            </a:r>
            <a:r>
              <a:rPr lang="en-US" sz="2800" dirty="0" err="1"/>
              <a:t>Φλοιός</a:t>
            </a:r>
            <a:r>
              <a:rPr lang="en-US" sz="2800" dirty="0"/>
              <a:t> </a:t>
            </a:r>
            <a:r>
              <a:rPr lang="en-US" sz="2800" dirty="0" err="1"/>
              <a:t>είν</a:t>
            </a:r>
            <a:r>
              <a:rPr lang="en-US" sz="2800" dirty="0"/>
              <a:t>αι πιο ευαίσθητος στην επίδραση του περιβάλλοντος από άλλες περιοχές του εγκεφάλου. </a:t>
            </a:r>
          </a:p>
          <a:p>
            <a:pPr indent="-228600">
              <a:lnSpc>
                <a:spcPct val="90000"/>
              </a:lnSpc>
              <a:spcAft>
                <a:spcPts val="600"/>
              </a:spcAft>
              <a:buFont typeface="Arial" panose="020B0604020202020204" pitchFamily="34" charset="0"/>
              <a:buChar char="•"/>
            </a:pPr>
            <a:endParaRPr lang="en-US" sz="2800" dirty="0"/>
          </a:p>
          <a:p>
            <a:pPr indent="-228600">
              <a:lnSpc>
                <a:spcPct val="90000"/>
              </a:lnSpc>
              <a:spcAft>
                <a:spcPts val="600"/>
              </a:spcAft>
              <a:buFont typeface="Arial" panose="020B0604020202020204" pitchFamily="34" charset="0"/>
              <a:buChar char="•"/>
            </a:pPr>
            <a:r>
              <a:rPr lang="en-US" sz="2800" dirty="0" err="1"/>
              <a:t>Οι</a:t>
            </a:r>
            <a:r>
              <a:rPr lang="en-US" sz="2800" dirty="0"/>
              <a:t> </a:t>
            </a:r>
            <a:r>
              <a:rPr lang="en-US" sz="2800" dirty="0" err="1"/>
              <a:t>δομές</a:t>
            </a:r>
            <a:r>
              <a:rPr lang="en-US" sz="2800" dirty="0"/>
              <a:t> του </a:t>
            </a:r>
            <a:r>
              <a:rPr lang="en-US" sz="2800" dirty="0" err="1"/>
              <a:t>εξελίσσοντ</a:t>
            </a:r>
            <a:r>
              <a:rPr lang="en-US" sz="2800" dirty="0"/>
              <a:t>αι και τροποποιούνται ανάλογα με τις εμπειρίες που αυτό προσφέρει. </a:t>
            </a:r>
          </a:p>
        </p:txBody>
      </p:sp>
      <p:sp>
        <p:nvSpPr>
          <p:cNvPr id="13"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Θέση περιεχομένου 5">
            <a:extLst>
              <a:ext uri="{FF2B5EF4-FFF2-40B4-BE49-F238E27FC236}">
                <a16:creationId xmlns:a16="http://schemas.microsoft.com/office/drawing/2014/main" id="{19F04C55-4772-C5D8-2049-C0E00552BCDA}"/>
              </a:ext>
            </a:extLst>
          </p:cNvPr>
          <p:cNvPicPr>
            <a:picLocks noGrp="1" noChangeAspect="1"/>
          </p:cNvPicPr>
          <p:nvPr>
            <p:ph sz="half" idx="2"/>
          </p:nvPr>
        </p:nvPicPr>
        <p:blipFill rotWithShape="1">
          <a:blip r:embed="rId2"/>
          <a:srcRect l="16211" r="14445" b="-1"/>
          <a:stretch/>
        </p:blipFill>
        <p:spPr>
          <a:xfrm>
            <a:off x="7538004" y="2631745"/>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5" name="Arc 14">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Εικόνα 4">
            <a:extLst>
              <a:ext uri="{FF2B5EF4-FFF2-40B4-BE49-F238E27FC236}">
                <a16:creationId xmlns:a16="http://schemas.microsoft.com/office/drawing/2014/main" id="{E0F50BDE-39F3-6036-977B-5D74A4075305}"/>
              </a:ext>
            </a:extLst>
          </p:cNvPr>
          <p:cNvPicPr>
            <a:picLocks noChangeAspect="1"/>
          </p:cNvPicPr>
          <p:nvPr/>
        </p:nvPicPr>
        <p:blipFill rotWithShape="1">
          <a:blip r:embed="rId3"/>
          <a:srcRect l="7304" r="27174" b="-1"/>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3483923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1" name="Rectangle 1639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9091" r="16978"/>
          <a:stretch/>
        </p:blipFill>
        <p:spPr>
          <a:xfrm>
            <a:off x="3636222"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6393" name="Rectangle 1639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p:cNvSpPr>
            <a:spLocks noGrp="1"/>
          </p:cNvSpPr>
          <p:nvPr>
            <p:ph type="title"/>
          </p:nvPr>
        </p:nvSpPr>
        <p:spPr>
          <a:xfrm>
            <a:off x="477980" y="1122363"/>
            <a:ext cx="4782951" cy="3204134"/>
          </a:xfrm>
        </p:spPr>
        <p:txBody>
          <a:bodyPr vert="horz" lIns="91440" tIns="45720" rIns="91440" bIns="45720" rtlCol="0" anchor="b">
            <a:normAutofit/>
          </a:bodyPr>
          <a:lstStyle/>
          <a:p>
            <a:r>
              <a:rPr lang="en-US" sz="4800" dirty="0"/>
              <a:t>  </a:t>
            </a:r>
            <a:r>
              <a:rPr lang="en-US" sz="3600" dirty="0">
                <a:latin typeface="+mn-lt"/>
              </a:rPr>
              <a:t>Η </a:t>
            </a:r>
            <a:r>
              <a:rPr lang="en-US" sz="3600" dirty="0" err="1">
                <a:latin typeface="+mn-lt"/>
              </a:rPr>
              <a:t>γέννηση</a:t>
            </a:r>
            <a:r>
              <a:rPr lang="en-US" sz="3600" dirty="0">
                <a:latin typeface="+mn-lt"/>
              </a:rPr>
              <a:t> </a:t>
            </a:r>
            <a:r>
              <a:rPr lang="en-US" sz="3600" dirty="0" err="1">
                <a:latin typeface="+mn-lt"/>
              </a:rPr>
              <a:t>δεν</a:t>
            </a:r>
            <a:r>
              <a:rPr lang="en-US" sz="3600" dirty="0">
                <a:latin typeface="+mn-lt"/>
              </a:rPr>
              <a:t> </a:t>
            </a:r>
            <a:r>
              <a:rPr lang="en-US" sz="3600" dirty="0" err="1">
                <a:latin typeface="+mn-lt"/>
              </a:rPr>
              <a:t>είν</a:t>
            </a:r>
            <a:r>
              <a:rPr lang="en-US" sz="3600" dirty="0">
                <a:latin typeface="+mn-lt"/>
              </a:rPr>
              <a:t>αι αρχή, αλλά ορόσημο!</a:t>
            </a:r>
          </a:p>
        </p:txBody>
      </p:sp>
      <p:sp>
        <p:nvSpPr>
          <p:cNvPr id="16395" name="Rectangle 1639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397" name="Rectangle 1639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89117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40" name="Rectangle 1843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FBA3CC5-0BBD-612B-F49F-9040DE0310C7}"/>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000"/>
              <a:t>«Κατακλυσμός» εμπειριών </a:t>
            </a:r>
          </a:p>
        </p:txBody>
      </p:sp>
      <p:sp>
        <p:nvSpPr>
          <p:cNvPr id="1844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17F991ED-0F7F-A7B0-FE35-BF6435232EF6}"/>
              </a:ext>
            </a:extLst>
          </p:cNvPr>
          <p:cNvSpPr>
            <a:spLocks noGrp="1"/>
          </p:cNvSpPr>
          <p:nvPr>
            <p:ph sz="half" idx="2"/>
          </p:nvPr>
        </p:nvSpPr>
        <p:spPr>
          <a:xfrm>
            <a:off x="640080" y="2872899"/>
            <a:ext cx="4243589" cy="3320668"/>
          </a:xfrm>
        </p:spPr>
        <p:txBody>
          <a:bodyPr vert="horz" lIns="91440" tIns="45720" rIns="91440" bIns="45720" rtlCol="0">
            <a:normAutofit/>
          </a:bodyPr>
          <a:lstStyle/>
          <a:p>
            <a:pPr marL="0"/>
            <a:r>
              <a:rPr lang="en-US" sz="1900"/>
              <a:t>Η ενδομήτρια μορφογένεση του εγκεφάλου δημιούργησε ήδη το αρχικό σχέδιο των εγκεφαλικών κυκλωμάτων, πάνω στο οποίο θα επιδράσει η εμπειρία. </a:t>
            </a:r>
          </a:p>
          <a:p>
            <a:pPr marL="0"/>
            <a:endParaRPr lang="en-US" sz="1900"/>
          </a:p>
          <a:p>
            <a:pPr marL="0"/>
            <a:r>
              <a:rPr lang="en-US" sz="1900"/>
              <a:t>Μετά τη γέννηση, ο παιδικός εγκέφαλος διαμορφώνεται από τη συνεχή επικοινωνία του με το φυσικό και ανθρώπινο περιβάλλον και την επίδραση των ερεθισμάτων που αυτό προσφέρει.</a:t>
            </a:r>
          </a:p>
        </p:txBody>
      </p:sp>
      <p:pic>
        <p:nvPicPr>
          <p:cNvPr id="18435" name="Picture 2" descr="C:\Users\user\Pictures\PHOTO BEBAS\P1010091.JPG">
            <a:extLst>
              <a:ext uri="{FF2B5EF4-FFF2-40B4-BE49-F238E27FC236}">
                <a16:creationId xmlns:a16="http://schemas.microsoft.com/office/drawing/2014/main" id="{48BBE5F3-0BB9-44A9-82E7-E0E9BD33ED96}"/>
              </a:ext>
            </a:extLst>
          </p:cNvPr>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rcRect l="24190"/>
          <a:stretch/>
        </p:blipFill>
        <p:spPr>
          <a:xfrm>
            <a:off x="5907640" y="10"/>
            <a:ext cx="628283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extLst>
      <p:ext uri="{BB962C8B-B14F-4D97-AF65-F5344CB8AC3E}">
        <p14:creationId xmlns:p14="http://schemas.microsoft.com/office/powerpoint/2010/main" val="24360190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1981200" y="274638"/>
            <a:ext cx="8229600" cy="1143000"/>
          </a:xfrm>
        </p:spPr>
        <p:txBody>
          <a:bodyPr wrap="square" anchor="ctr">
            <a:noAutofit/>
          </a:bodyPr>
          <a:lstStyle/>
          <a:p>
            <a:pPr>
              <a:lnSpc>
                <a:spcPct val="90000"/>
              </a:lnSpc>
            </a:pPr>
            <a:r>
              <a:rPr lang="el-GR" sz="3200" dirty="0"/>
              <a:t>Τρείς  χρονικές περίοδοι ανάπτυξης </a:t>
            </a:r>
            <a:br>
              <a:rPr lang="el-GR" sz="3200" dirty="0"/>
            </a:br>
            <a:r>
              <a:rPr lang="el-GR" sz="3200" dirty="0"/>
              <a:t>        μάθηση και  προσαρμογή</a:t>
            </a:r>
          </a:p>
        </p:txBody>
      </p:sp>
      <p:graphicFrame>
        <p:nvGraphicFramePr>
          <p:cNvPr id="7" name="Θέση περιεχομένου 4">
            <a:extLst>
              <a:ext uri="{FF2B5EF4-FFF2-40B4-BE49-F238E27FC236}">
                <a16:creationId xmlns:a16="http://schemas.microsoft.com/office/drawing/2014/main" id="{ABE42AFB-37BA-D3D8-D5B3-97207B4E7936}"/>
              </a:ext>
            </a:extLst>
          </p:cNvPr>
          <p:cNvGraphicFramePr>
            <a:graphicFrameLocks noGrp="1"/>
          </p:cNvGraphicFramePr>
          <p:nvPr>
            <p:ph sz="half" idx="1"/>
          </p:nvPr>
        </p:nvGraphicFramePr>
        <p:xfrm>
          <a:off x="1981200" y="1772817"/>
          <a:ext cx="4038600" cy="4353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Εικόνα 1">
            <a:extLst>
              <a:ext uri="{FF2B5EF4-FFF2-40B4-BE49-F238E27FC236}">
                <a16:creationId xmlns:a16="http://schemas.microsoft.com/office/drawing/2014/main" id="{4A7DA35E-8FDF-6F52-BDCF-645647FF76A2}"/>
              </a:ext>
            </a:extLst>
          </p:cNvPr>
          <p:cNvPicPr>
            <a:picLocks noChangeAspect="1"/>
          </p:cNvPicPr>
          <p:nvPr/>
        </p:nvPicPr>
        <p:blipFill>
          <a:blip r:embed="rId7"/>
          <a:stretch>
            <a:fillRect/>
          </a:stretch>
        </p:blipFill>
        <p:spPr>
          <a:xfrm>
            <a:off x="6384032" y="2653821"/>
            <a:ext cx="2952328" cy="1975375"/>
          </a:xfrm>
          <a:prstGeom prst="rect">
            <a:avLst/>
          </a:prstGeom>
          <a:noFill/>
        </p:spPr>
      </p:pic>
      <p:sp>
        <p:nvSpPr>
          <p:cNvPr id="3" name="Βέλος: Δεξιό 2">
            <a:extLst>
              <a:ext uri="{FF2B5EF4-FFF2-40B4-BE49-F238E27FC236}">
                <a16:creationId xmlns:a16="http://schemas.microsoft.com/office/drawing/2014/main" id="{8E16F8DF-8EBD-9196-12B7-165639CFC144}"/>
              </a:ext>
            </a:extLst>
          </p:cNvPr>
          <p:cNvSpPr/>
          <p:nvPr/>
        </p:nvSpPr>
        <p:spPr>
          <a:xfrm>
            <a:off x="8095993" y="550560"/>
            <a:ext cx="978408" cy="2488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3808752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1 - Τίτλος"/>
          <p:cNvSpPr>
            <a:spLocks noGrp="1"/>
          </p:cNvSpPr>
          <p:nvPr>
            <p:ph type="title"/>
          </p:nvPr>
        </p:nvSpPr>
        <p:spPr>
          <a:xfrm>
            <a:off x="2465524" y="1072204"/>
            <a:ext cx="7160217" cy="1088068"/>
          </a:xfrm>
        </p:spPr>
        <p:txBody>
          <a:bodyPr>
            <a:noAutofit/>
          </a:bodyPr>
          <a:lstStyle/>
          <a:p>
            <a:r>
              <a:rPr lang="el-GR" altLang="el-GR" sz="2000" dirty="0">
                <a:latin typeface="+mn-lt"/>
              </a:rPr>
              <a:t>Ο αριθμός των συνάψεων αυξάνεται με τρομακτική ταχύτητα μετά τη γέννηση και κατά τα 2 πρώτα χρόνια του παιδιού</a:t>
            </a:r>
          </a:p>
        </p:txBody>
      </p:sp>
      <p:pic>
        <p:nvPicPr>
          <p:cNvPr id="5" name="Θέση περιεχομένου 4">
            <a:extLst>
              <a:ext uri="{FF2B5EF4-FFF2-40B4-BE49-F238E27FC236}">
                <a16:creationId xmlns:a16="http://schemas.microsoft.com/office/drawing/2014/main" id="{D75E81BF-2F99-F50F-6275-7365EEC0A2E0}"/>
              </a:ext>
            </a:extLst>
          </p:cNvPr>
          <p:cNvPicPr>
            <a:picLocks noGrp="1" noChangeAspect="1"/>
          </p:cNvPicPr>
          <p:nvPr>
            <p:ph sz="half" idx="1"/>
          </p:nvPr>
        </p:nvPicPr>
        <p:blipFill rotWithShape="1">
          <a:blip r:embed="rId2"/>
          <a:srcRect l="5434" t="1023" r="36600" b="-1023"/>
          <a:stretch/>
        </p:blipFill>
        <p:spPr>
          <a:xfrm>
            <a:off x="2639617" y="2420889"/>
            <a:ext cx="2304257" cy="2607239"/>
          </a:xfrm>
          <a:prstGeom prst="rect">
            <a:avLst/>
          </a:prstGeom>
        </p:spPr>
      </p:pic>
      <p:pic>
        <p:nvPicPr>
          <p:cNvPr id="2" name="Θέση περιεχομένου 1"/>
          <p:cNvPicPr>
            <a:picLocks noGrp="1" noChangeAspect="1"/>
          </p:cNvPicPr>
          <p:nvPr>
            <p:ph sz="half" idx="2"/>
          </p:nvPr>
        </p:nvPicPr>
        <p:blipFill>
          <a:blip r:embed="rId3"/>
          <a:stretch>
            <a:fillRect/>
          </a:stretch>
        </p:blipFill>
        <p:spPr>
          <a:xfrm>
            <a:off x="5447928" y="2348881"/>
            <a:ext cx="3702844" cy="3063673"/>
          </a:xfrm>
          <a:prstGeom prst="rect">
            <a:avLst/>
          </a:prstGeom>
        </p:spPr>
      </p:pic>
    </p:spTree>
    <p:extLst>
      <p:ext uri="{BB962C8B-B14F-4D97-AF65-F5344CB8AC3E}">
        <p14:creationId xmlns:p14="http://schemas.microsoft.com/office/powerpoint/2010/main" val="37295959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600" dirty="0">
                <a:solidFill>
                  <a:schemeClr val="tx2">
                    <a:lumMod val="60000"/>
                    <a:lumOff val="40000"/>
                  </a:schemeClr>
                </a:solidFill>
                <a:latin typeface="+mn-lt"/>
              </a:rPr>
              <a:t>Το περιβάλλον  (εμπειρία)  αφήνει ίχνη …τροποποίηση συνάψεων και δικτύων</a:t>
            </a:r>
          </a:p>
        </p:txBody>
      </p:sp>
      <p:sp>
        <p:nvSpPr>
          <p:cNvPr id="3" name="Θέση περιεχομένου 2"/>
          <p:cNvSpPr>
            <a:spLocks noGrp="1"/>
          </p:cNvSpPr>
          <p:nvPr>
            <p:ph sz="half" idx="1"/>
          </p:nvPr>
        </p:nvSpPr>
        <p:spPr>
          <a:xfrm>
            <a:off x="962243" y="1690688"/>
            <a:ext cx="6234702" cy="4469322"/>
          </a:xfrm>
        </p:spPr>
        <p:txBody>
          <a:bodyPr>
            <a:noAutofit/>
          </a:bodyPr>
          <a:lstStyle/>
          <a:p>
            <a:pPr indent="0">
              <a:spcAft>
                <a:spcPts val="450"/>
              </a:spcAft>
              <a:buNone/>
            </a:pPr>
            <a:r>
              <a:rPr lang="el-GR" sz="2100" dirty="0">
                <a:solidFill>
                  <a:prstClr val="black"/>
                </a:solidFill>
              </a:rPr>
              <a:t>               </a:t>
            </a:r>
          </a:p>
          <a:p>
            <a:pPr indent="0">
              <a:spcAft>
                <a:spcPts val="450"/>
              </a:spcAft>
              <a:buNone/>
            </a:pPr>
            <a:r>
              <a:rPr lang="el-GR" dirty="0">
                <a:solidFill>
                  <a:prstClr val="black"/>
                </a:solidFill>
              </a:rPr>
              <a:t>Ο </a:t>
            </a:r>
            <a:r>
              <a:rPr lang="el-GR" dirty="0" err="1">
                <a:solidFill>
                  <a:prstClr val="black"/>
                </a:solidFill>
              </a:rPr>
              <a:t>Donald</a:t>
            </a:r>
            <a:r>
              <a:rPr lang="el-GR" dirty="0">
                <a:solidFill>
                  <a:prstClr val="black"/>
                </a:solidFill>
              </a:rPr>
              <a:t> </a:t>
            </a:r>
            <a:r>
              <a:rPr lang="el-GR" dirty="0" err="1">
                <a:solidFill>
                  <a:prstClr val="black"/>
                </a:solidFill>
              </a:rPr>
              <a:t>Hebb</a:t>
            </a:r>
            <a:r>
              <a:rPr lang="el-GR" dirty="0">
                <a:solidFill>
                  <a:prstClr val="black"/>
                </a:solidFill>
              </a:rPr>
              <a:t> (1949) μελέτησε τις συνάψεις και απέδειξε ότι η τροποποίηση τους από τη χρήση είναι η βάση του συστήματος αποθήκευσης πληροφοριών στον εγκέφαλο.  </a:t>
            </a:r>
          </a:p>
          <a:p>
            <a:pPr indent="0">
              <a:spcAft>
                <a:spcPts val="450"/>
              </a:spcAft>
              <a:buNone/>
            </a:pPr>
            <a:r>
              <a:rPr lang="el-GR" dirty="0">
                <a:solidFill>
                  <a:prstClr val="black"/>
                </a:solidFill>
              </a:rPr>
              <a:t>Στο τέλος του 20ου αιώνα, ο </a:t>
            </a:r>
            <a:r>
              <a:rPr lang="el-GR" dirty="0" err="1">
                <a:solidFill>
                  <a:prstClr val="black"/>
                </a:solidFill>
              </a:rPr>
              <a:t>Κandel</a:t>
            </a:r>
            <a:r>
              <a:rPr lang="el-GR" dirty="0">
                <a:solidFill>
                  <a:prstClr val="black"/>
                </a:solidFill>
              </a:rPr>
              <a:t>, (βραβείο Νόμπελ), απέδειξε ότι η αναδιαμόρφωση των νευρωνικών δικτύων επιτρέπει την μόνιμη καταγραφή της εμπειρίας. </a:t>
            </a:r>
          </a:p>
        </p:txBody>
      </p:sp>
      <p:pic>
        <p:nvPicPr>
          <p:cNvPr id="5" name="Θέση περιεχομένου 4">
            <a:extLst>
              <a:ext uri="{FF2B5EF4-FFF2-40B4-BE49-F238E27FC236}">
                <a16:creationId xmlns:a16="http://schemas.microsoft.com/office/drawing/2014/main" id="{4EFC776E-CC20-7533-DB12-A60C2166EBAF}"/>
              </a:ext>
            </a:extLst>
          </p:cNvPr>
          <p:cNvPicPr>
            <a:picLocks noGrp="1" noChangeAspect="1"/>
          </p:cNvPicPr>
          <p:nvPr>
            <p:ph sz="half" idx="2"/>
          </p:nvPr>
        </p:nvPicPr>
        <p:blipFill>
          <a:blip r:embed="rId2"/>
          <a:stretch>
            <a:fillRect/>
          </a:stretch>
        </p:blipFill>
        <p:spPr>
          <a:xfrm>
            <a:off x="7904044" y="1244023"/>
            <a:ext cx="1524132" cy="2158171"/>
          </a:xfrm>
          <a:prstGeom prst="rect">
            <a:avLst/>
          </a:prstGeom>
        </p:spPr>
      </p:pic>
      <p:sp>
        <p:nvSpPr>
          <p:cNvPr id="6" name="Θέση αριθμού διαφάνειας 5"/>
          <p:cNvSpPr>
            <a:spLocks noGrp="1"/>
          </p:cNvSpPr>
          <p:nvPr>
            <p:ph type="sldNum" sz="quarter" idx="12"/>
          </p:nvPr>
        </p:nvSpPr>
        <p:spPr>
          <a:prstGeom prst="rect">
            <a:avLst/>
          </a:prstGeom>
        </p:spPr>
        <p:txBody>
          <a:bodyPr vert="horz" lIns="91440" tIns="45720" rIns="91440" bIns="45720" rtlCol="0" anchor="ctr"/>
          <a:lstStyle>
            <a:defPPr>
              <a:defRPr lang="el-GR"/>
            </a:defPPr>
            <a:lvl1pPr marL="0" algn="r" defTabSz="914400" rtl="0" eaLnBrk="0" fontAlgn="base" latinLnBrk="0" hangingPunct="0">
              <a:spcBef>
                <a:spcPct val="0"/>
              </a:spcBef>
              <a:spcAft>
                <a:spcPct val="0"/>
              </a:spcAft>
              <a:defRPr sz="788" kern="1200">
                <a:solidFill>
                  <a:srgbClr val="FFFFFF"/>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16C49B7-A1E2-4307-90D3-16EA6E98FB0E}" type="slidenum">
              <a:rPr lang="el-GR" smtClean="0"/>
              <a:pPr>
                <a:defRPr/>
              </a:pPr>
              <a:t>35</a:t>
            </a:fld>
            <a:endParaRPr lang="el-GR"/>
          </a:p>
        </p:txBody>
      </p:sp>
      <p:pic>
        <p:nvPicPr>
          <p:cNvPr id="7" name="Εικόνα 6">
            <a:extLst>
              <a:ext uri="{FF2B5EF4-FFF2-40B4-BE49-F238E27FC236}">
                <a16:creationId xmlns:a16="http://schemas.microsoft.com/office/drawing/2014/main" id="{CD06EC87-6FA4-D166-CCE5-71A752AF0A57}"/>
              </a:ext>
            </a:extLst>
          </p:cNvPr>
          <p:cNvPicPr>
            <a:picLocks noChangeAspect="1"/>
          </p:cNvPicPr>
          <p:nvPr/>
        </p:nvPicPr>
        <p:blipFill>
          <a:blip r:embed="rId3"/>
          <a:stretch>
            <a:fillRect/>
          </a:stretch>
        </p:blipFill>
        <p:spPr>
          <a:xfrm>
            <a:off x="7989397" y="3742113"/>
            <a:ext cx="3240360" cy="2498090"/>
          </a:xfrm>
          <a:prstGeom prst="rect">
            <a:avLst/>
          </a:prstGeom>
        </p:spPr>
      </p:pic>
      <p:sp>
        <p:nvSpPr>
          <p:cNvPr id="9" name="TextBox 8">
            <a:extLst>
              <a:ext uri="{FF2B5EF4-FFF2-40B4-BE49-F238E27FC236}">
                <a16:creationId xmlns:a16="http://schemas.microsoft.com/office/drawing/2014/main" id="{3A7128EA-4064-D277-86A3-D81411F00137}"/>
              </a:ext>
            </a:extLst>
          </p:cNvPr>
          <p:cNvSpPr txBox="1"/>
          <p:nvPr/>
        </p:nvSpPr>
        <p:spPr>
          <a:xfrm>
            <a:off x="8077200" y="3326615"/>
            <a:ext cx="2360106" cy="415498"/>
          </a:xfrm>
          <a:prstGeom prst="rect">
            <a:avLst/>
          </a:prstGeom>
          <a:noFill/>
        </p:spPr>
        <p:txBody>
          <a:bodyPr wrap="square">
            <a:spAutoFit/>
          </a:bodyPr>
          <a:lstStyle/>
          <a:p>
            <a:r>
              <a:rPr lang="en-US" sz="2100" dirty="0">
                <a:solidFill>
                  <a:prstClr val="black"/>
                </a:solidFill>
                <a:latin typeface="Calibri"/>
              </a:rPr>
              <a:t>Eric R. Kandel</a:t>
            </a:r>
            <a:endParaRPr lang="el-GR" dirty="0"/>
          </a:p>
        </p:txBody>
      </p:sp>
    </p:spTree>
    <p:extLst>
      <p:ext uri="{BB962C8B-B14F-4D97-AF65-F5344CB8AC3E}">
        <p14:creationId xmlns:p14="http://schemas.microsoft.com/office/powerpoint/2010/main" val="35188342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Τίτλος 12">
            <a:extLst>
              <a:ext uri="{FF2B5EF4-FFF2-40B4-BE49-F238E27FC236}">
                <a16:creationId xmlns:a16="http://schemas.microsoft.com/office/drawing/2014/main" id="{B9C47753-B7DA-F052-1079-91D8C13E5A52}"/>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5400"/>
              <a:t>Εngrams</a:t>
            </a:r>
          </a:p>
        </p:txBody>
      </p:sp>
      <p:sp>
        <p:nvSpPr>
          <p:cNvPr id="2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Θέση κειμένου 5">
            <a:extLst>
              <a:ext uri="{FF2B5EF4-FFF2-40B4-BE49-F238E27FC236}">
                <a16:creationId xmlns:a16="http://schemas.microsoft.com/office/drawing/2014/main" id="{064E3720-1D3E-6C46-D421-F91CA8B8E3AB}"/>
              </a:ext>
            </a:extLst>
          </p:cNvPr>
          <p:cNvSpPr>
            <a:spLocks noGrp="1"/>
          </p:cNvSpPr>
          <p:nvPr>
            <p:ph type="body" sz="half" idx="2"/>
          </p:nvPr>
        </p:nvSpPr>
        <p:spPr>
          <a:xfrm>
            <a:off x="640080" y="2706624"/>
            <a:ext cx="6894576" cy="3483864"/>
          </a:xfrm>
        </p:spPr>
        <p:txBody>
          <a:bodyPr vert="horz" lIns="91440" tIns="45720" rIns="91440" bIns="45720" rtlCol="0">
            <a:normAutofit/>
          </a:bodyPr>
          <a:lstStyle/>
          <a:p>
            <a:pPr indent="-228600">
              <a:buFont typeface="Arial" panose="020B0604020202020204" pitchFamily="34" charset="0"/>
              <a:buChar char="•"/>
            </a:pPr>
            <a:r>
              <a:rPr lang="en-US" sz="2200"/>
              <a:t>Ένα έγγραμμα είναι μια μονάδα γνωστικών πληροφοριών που αποτυπώνονται σε μια φυσική ουσία, η οποία αποτελεί το μέσο στο οποίο αποθηκεύονται οι εμπειρίες ως βιοχημικές αλλαγές στον εγκέφαλο. </a:t>
            </a:r>
          </a:p>
          <a:p>
            <a:pPr indent="-228600">
              <a:buFont typeface="Arial" panose="020B0604020202020204" pitchFamily="34" charset="0"/>
              <a:buChar char="•"/>
            </a:pPr>
            <a:r>
              <a:rPr lang="en-US" sz="2200"/>
              <a:t>Η αλληλεπίδραση μεταξύ των δύο νευρώνων και η συχνή χρήση της σύναψης  συμβάλλουν στην εδραίωσή της.</a:t>
            </a:r>
          </a:p>
          <a:p>
            <a:pPr indent="-228600">
              <a:buFont typeface="Arial" panose="020B0604020202020204" pitchFamily="34" charset="0"/>
              <a:buChar char="•"/>
            </a:pPr>
            <a:endParaRPr lang="en-US" sz="2200"/>
          </a:p>
        </p:txBody>
      </p:sp>
      <p:pic>
        <p:nvPicPr>
          <p:cNvPr id="7" name="Θέση περιεχομένου 6">
            <a:extLst>
              <a:ext uri="{FF2B5EF4-FFF2-40B4-BE49-F238E27FC236}">
                <a16:creationId xmlns:a16="http://schemas.microsoft.com/office/drawing/2014/main" id="{05606258-C424-A73A-42DF-D879EEDD56AA}"/>
              </a:ext>
            </a:extLst>
          </p:cNvPr>
          <p:cNvPicPr>
            <a:picLocks noGrp="1" noChangeAspect="1"/>
          </p:cNvPicPr>
          <p:nvPr>
            <p:ph idx="1"/>
          </p:nvPr>
        </p:nvPicPr>
        <p:blipFill rotWithShape="1">
          <a:blip r:embed="rId2"/>
          <a:srcRect l="35523" t="1072" r="1180" b="50230"/>
          <a:stretch/>
        </p:blipFill>
        <p:spPr>
          <a:xfrm>
            <a:off x="7863840" y="1086774"/>
            <a:ext cx="4014216" cy="1914787"/>
          </a:xfrm>
          <a:prstGeom prst="rect">
            <a:avLst/>
          </a:prstGeom>
        </p:spPr>
      </p:pic>
      <p:pic>
        <p:nvPicPr>
          <p:cNvPr id="3" name="Εικόνα 2">
            <a:extLst>
              <a:ext uri="{FF2B5EF4-FFF2-40B4-BE49-F238E27FC236}">
                <a16:creationId xmlns:a16="http://schemas.microsoft.com/office/drawing/2014/main" id="{7705DB2B-AD0B-8064-6831-5F097768444C}"/>
              </a:ext>
            </a:extLst>
          </p:cNvPr>
          <p:cNvPicPr>
            <a:picLocks noChangeAspect="1"/>
          </p:cNvPicPr>
          <p:nvPr/>
        </p:nvPicPr>
        <p:blipFill>
          <a:blip r:embed="rId3"/>
          <a:stretch>
            <a:fillRect/>
          </a:stretch>
        </p:blipFill>
        <p:spPr>
          <a:xfrm>
            <a:off x="7863840" y="4607346"/>
            <a:ext cx="3995928" cy="1119966"/>
          </a:xfrm>
          <a:prstGeom prst="rect">
            <a:avLst/>
          </a:prstGeom>
        </p:spPr>
      </p:pic>
    </p:spTree>
    <p:extLst>
      <p:ext uri="{BB962C8B-B14F-4D97-AF65-F5344CB8AC3E}">
        <p14:creationId xmlns:p14="http://schemas.microsoft.com/office/powerpoint/2010/main" val="3294608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847528" y="676263"/>
            <a:ext cx="8640960" cy="741375"/>
          </a:xfrm>
        </p:spPr>
        <p:txBody>
          <a:bodyPr>
            <a:normAutofit/>
          </a:bodyPr>
          <a:lstStyle/>
          <a:p>
            <a:r>
              <a:rPr lang="en-US" sz="3600" dirty="0">
                <a:latin typeface="+mn-lt"/>
              </a:rPr>
              <a:t>E</a:t>
            </a:r>
            <a:r>
              <a:rPr lang="el-GR" sz="3600" dirty="0" err="1">
                <a:latin typeface="+mn-lt"/>
              </a:rPr>
              <a:t>νίσχυση</a:t>
            </a:r>
            <a:r>
              <a:rPr lang="el-GR" sz="3600" dirty="0">
                <a:latin typeface="+mn-lt"/>
              </a:rPr>
              <a:t> των συναπτικών αλλαγών</a:t>
            </a:r>
          </a:p>
        </p:txBody>
      </p:sp>
      <p:sp>
        <p:nvSpPr>
          <p:cNvPr id="3" name="Θέση περιεχομένου 2"/>
          <p:cNvSpPr>
            <a:spLocks noGrp="1"/>
          </p:cNvSpPr>
          <p:nvPr>
            <p:ph sz="half" idx="1"/>
          </p:nvPr>
        </p:nvSpPr>
        <p:spPr>
          <a:xfrm>
            <a:off x="826719" y="1417638"/>
            <a:ext cx="6061370" cy="4764100"/>
          </a:xfrm>
        </p:spPr>
        <p:txBody>
          <a:bodyPr>
            <a:normAutofit/>
          </a:bodyPr>
          <a:lstStyle/>
          <a:p>
            <a:pPr marL="0" indent="0" algn="just">
              <a:buNone/>
            </a:pPr>
            <a:endParaRPr lang="el-GR" dirty="0">
              <a:solidFill>
                <a:prstClr val="black"/>
              </a:solidFill>
            </a:endParaRPr>
          </a:p>
          <a:p>
            <a:pPr marL="0" indent="0">
              <a:buNone/>
            </a:pPr>
            <a:r>
              <a:rPr lang="el-GR" dirty="0">
                <a:solidFill>
                  <a:prstClr val="black"/>
                </a:solidFill>
              </a:rPr>
              <a:t>Οι μηχανισμοί μνήμης και μάθησης βασίζονται στη διατήρηση των συναπτικών αλλαγών και την οριστικοποίηση των ανακατατάξεων (</a:t>
            </a:r>
            <a:r>
              <a:rPr lang="el-GR" dirty="0">
                <a:solidFill>
                  <a:srgbClr val="FF0000"/>
                </a:solidFill>
              </a:rPr>
              <a:t>μακροχρόνια ενίσχυση της σύναψης, </a:t>
            </a:r>
            <a:r>
              <a:rPr lang="en-US" dirty="0">
                <a:solidFill>
                  <a:srgbClr val="FF0000"/>
                </a:solidFill>
              </a:rPr>
              <a:t>L</a:t>
            </a:r>
            <a:r>
              <a:rPr lang="el-GR" dirty="0" err="1">
                <a:solidFill>
                  <a:prstClr val="black"/>
                </a:solidFill>
              </a:rPr>
              <a:t>ong</a:t>
            </a:r>
            <a:r>
              <a:rPr lang="el-GR" dirty="0">
                <a:solidFill>
                  <a:prstClr val="black"/>
                </a:solidFill>
              </a:rPr>
              <a:t> </a:t>
            </a:r>
            <a:r>
              <a:rPr lang="en-US" dirty="0">
                <a:solidFill>
                  <a:prstClr val="black"/>
                </a:solidFill>
              </a:rPr>
              <a:t>T</a:t>
            </a:r>
            <a:r>
              <a:rPr lang="el-GR" dirty="0" err="1">
                <a:solidFill>
                  <a:prstClr val="black"/>
                </a:solidFill>
              </a:rPr>
              <a:t>erm</a:t>
            </a:r>
            <a:r>
              <a:rPr lang="el-GR" dirty="0">
                <a:solidFill>
                  <a:prstClr val="black"/>
                </a:solidFill>
              </a:rPr>
              <a:t> </a:t>
            </a:r>
            <a:r>
              <a:rPr lang="en-US" dirty="0">
                <a:solidFill>
                  <a:prstClr val="black"/>
                </a:solidFill>
              </a:rPr>
              <a:t>P</a:t>
            </a:r>
            <a:r>
              <a:rPr lang="el-GR" dirty="0" err="1">
                <a:solidFill>
                  <a:prstClr val="black"/>
                </a:solidFill>
              </a:rPr>
              <a:t>otentiation</a:t>
            </a:r>
            <a:r>
              <a:rPr lang="el-GR" dirty="0">
                <a:solidFill>
                  <a:prstClr val="black"/>
                </a:solidFill>
              </a:rPr>
              <a:t>, LTP). </a:t>
            </a:r>
          </a:p>
          <a:p>
            <a:pPr marL="0" indent="0" algn="just">
              <a:buNone/>
            </a:pPr>
            <a:r>
              <a:rPr lang="el-GR" dirty="0">
                <a:solidFill>
                  <a:prstClr val="black"/>
                </a:solidFill>
              </a:rPr>
              <a:t>Η ενίσχυση και διατήρηση των συνάψεων επιτρέπει τη μάθηση και την απόκτηση δεξιοτήτων.</a:t>
            </a:r>
          </a:p>
        </p:txBody>
      </p:sp>
      <p:pic>
        <p:nvPicPr>
          <p:cNvPr id="5" name="Θέση περιεχομένου 4">
            <a:extLst>
              <a:ext uri="{FF2B5EF4-FFF2-40B4-BE49-F238E27FC236}">
                <a16:creationId xmlns:a16="http://schemas.microsoft.com/office/drawing/2014/main" id="{163BBE81-6B59-8D1C-5163-AA4ED987A5F7}"/>
              </a:ext>
            </a:extLst>
          </p:cNvPr>
          <p:cNvPicPr>
            <a:picLocks noGrp="1" noChangeAspect="1"/>
          </p:cNvPicPr>
          <p:nvPr>
            <p:ph sz="half" idx="2"/>
          </p:nvPr>
        </p:nvPicPr>
        <p:blipFill>
          <a:blip r:embed="rId2"/>
          <a:stretch>
            <a:fillRect/>
          </a:stretch>
        </p:blipFill>
        <p:spPr>
          <a:xfrm>
            <a:off x="7635313" y="2408363"/>
            <a:ext cx="2853175" cy="3200677"/>
          </a:xfrm>
          <a:prstGeom prst="rect">
            <a:avLst/>
          </a:prstGeom>
        </p:spPr>
      </p:pic>
      <p:sp>
        <p:nvSpPr>
          <p:cNvPr id="6" name="Θέση αριθμού διαφάνειας 5"/>
          <p:cNvSpPr>
            <a:spLocks noGrp="1"/>
          </p:cNvSpPr>
          <p:nvPr>
            <p:ph type="sldNum" sz="quarter" idx="12"/>
          </p:nvPr>
        </p:nvSpPr>
        <p:spPr>
          <a:prstGeom prst="rect">
            <a:avLst/>
          </a:prstGeom>
        </p:spPr>
        <p:txBody>
          <a:bodyPr vert="horz" lIns="91440" tIns="45720" rIns="91440" bIns="45720" rtlCol="0" anchor="ctr"/>
          <a:lstStyle>
            <a:defPPr>
              <a:defRPr lang="el-GR"/>
            </a:defPPr>
            <a:lvl1pPr marL="0" algn="r" defTabSz="914400" rtl="0" eaLnBrk="0" fontAlgn="base" latinLnBrk="0" hangingPunct="0">
              <a:spcBef>
                <a:spcPct val="0"/>
              </a:spcBef>
              <a:spcAft>
                <a:spcPct val="0"/>
              </a:spcAft>
              <a:defRPr sz="788" kern="1200">
                <a:solidFill>
                  <a:srgbClr val="FFFFFF"/>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16C49B7-A1E2-4307-90D3-16EA6E98FB0E}" type="slidenum">
              <a:rPr lang="el-GR" smtClean="0"/>
              <a:pPr>
                <a:defRPr/>
              </a:pPr>
              <a:t>37</a:t>
            </a:fld>
            <a:endParaRPr lang="el-GR"/>
          </a:p>
        </p:txBody>
      </p:sp>
    </p:spTree>
    <p:extLst>
      <p:ext uri="{BB962C8B-B14F-4D97-AF65-F5344CB8AC3E}">
        <p14:creationId xmlns:p14="http://schemas.microsoft.com/office/powerpoint/2010/main" val="35476340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6" name="Rectangle 7175">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D21788C0-0831-5CF1-FECF-673F94196276}"/>
              </a:ext>
            </a:extLst>
          </p:cNvPr>
          <p:cNvSpPr>
            <a:spLocks noGrp="1"/>
          </p:cNvSpPr>
          <p:nvPr>
            <p:ph type="title"/>
          </p:nvPr>
        </p:nvSpPr>
        <p:spPr>
          <a:xfrm>
            <a:off x="630936" y="640823"/>
            <a:ext cx="3419856" cy="5583148"/>
          </a:xfrm>
        </p:spPr>
        <p:txBody>
          <a:bodyPr vert="horz" lIns="91440" tIns="45720" rIns="91440" bIns="45720" rtlCol="0" anchor="ctr">
            <a:normAutofit/>
          </a:bodyPr>
          <a:lstStyle/>
          <a:p>
            <a:r>
              <a:rPr lang="en-US" sz="3600" kern="1200" dirty="0">
                <a:solidFill>
                  <a:schemeClr val="tx1"/>
                </a:solidFill>
                <a:latin typeface="+mn-lt"/>
                <a:ea typeface="+mj-ea"/>
                <a:cs typeface="+mj-cs"/>
              </a:rPr>
              <a:t>Το β</a:t>
            </a:r>
            <a:r>
              <a:rPr lang="en-US" sz="3600" kern="1200" dirty="0" err="1">
                <a:solidFill>
                  <a:schemeClr val="tx1"/>
                </a:solidFill>
                <a:latin typeface="+mn-lt"/>
                <a:ea typeface="+mj-ea"/>
                <a:cs typeface="+mj-cs"/>
              </a:rPr>
              <a:t>ιο</a:t>
            </a:r>
            <a:r>
              <a:rPr lang="en-US" sz="3600" kern="1200" dirty="0">
                <a:solidFill>
                  <a:schemeClr val="tx1"/>
                </a:solidFill>
                <a:latin typeface="+mn-lt"/>
                <a:ea typeface="+mj-ea"/>
                <a:cs typeface="+mj-cs"/>
              </a:rPr>
              <a:t>- </a:t>
            </a:r>
            <a:r>
              <a:rPr lang="en-US" sz="3600" kern="1200" dirty="0" err="1">
                <a:solidFill>
                  <a:schemeClr val="tx1"/>
                </a:solidFill>
                <a:latin typeface="+mn-lt"/>
                <a:ea typeface="+mj-ea"/>
                <a:cs typeface="+mj-cs"/>
              </a:rPr>
              <a:t>φυσικό</a:t>
            </a:r>
            <a:r>
              <a:rPr lang="en-US" sz="3600" kern="1200" dirty="0">
                <a:solidFill>
                  <a:schemeClr val="tx1"/>
                </a:solidFill>
                <a:latin typeface="+mn-lt"/>
                <a:ea typeface="+mj-ea"/>
                <a:cs typeface="+mj-cs"/>
              </a:rPr>
              <a:t> υπόβα</a:t>
            </a:r>
            <a:r>
              <a:rPr lang="en-US" sz="3600" kern="1200" dirty="0" err="1">
                <a:solidFill>
                  <a:schemeClr val="tx1"/>
                </a:solidFill>
                <a:latin typeface="+mn-lt"/>
                <a:ea typeface="+mj-ea"/>
                <a:cs typeface="+mj-cs"/>
              </a:rPr>
              <a:t>θρο</a:t>
            </a:r>
            <a:r>
              <a:rPr lang="en-US" sz="3600" kern="1200" dirty="0">
                <a:solidFill>
                  <a:schemeClr val="tx1"/>
                </a:solidFill>
                <a:latin typeface="+mn-lt"/>
                <a:ea typeface="+mj-ea"/>
                <a:cs typeface="+mj-cs"/>
              </a:rPr>
              <a:t> </a:t>
            </a:r>
            <a:r>
              <a:rPr lang="en-US" sz="3600" kern="1200" dirty="0" err="1">
                <a:solidFill>
                  <a:schemeClr val="tx1"/>
                </a:solidFill>
                <a:latin typeface="+mn-lt"/>
                <a:ea typeface="+mj-ea"/>
                <a:cs typeface="+mj-cs"/>
              </a:rPr>
              <a:t>μνήμης</a:t>
            </a:r>
            <a:r>
              <a:rPr lang="en-US" sz="3600" kern="1200" dirty="0">
                <a:solidFill>
                  <a:schemeClr val="tx1"/>
                </a:solidFill>
                <a:latin typeface="+mn-lt"/>
                <a:ea typeface="+mj-ea"/>
                <a:cs typeface="+mj-cs"/>
              </a:rPr>
              <a:t> και </a:t>
            </a:r>
            <a:r>
              <a:rPr lang="en-US" sz="3600" kern="1200" dirty="0" err="1">
                <a:solidFill>
                  <a:schemeClr val="tx1"/>
                </a:solidFill>
                <a:latin typeface="+mn-lt"/>
                <a:ea typeface="+mj-ea"/>
                <a:cs typeface="+mj-cs"/>
              </a:rPr>
              <a:t>μάθησης</a:t>
            </a:r>
            <a:endParaRPr lang="en-US" sz="3600" kern="1200" dirty="0">
              <a:solidFill>
                <a:schemeClr val="tx1"/>
              </a:solidFill>
              <a:latin typeface="+mn-lt"/>
              <a:ea typeface="+mj-ea"/>
              <a:cs typeface="+mj-cs"/>
            </a:endParaRPr>
          </a:p>
        </p:txBody>
      </p:sp>
      <p:sp>
        <p:nvSpPr>
          <p:cNvPr id="7178"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1" name="Picture 3" descr="Long-Term Potentiation">
            <a:extLst>
              <a:ext uri="{FF2B5EF4-FFF2-40B4-BE49-F238E27FC236}">
                <a16:creationId xmlns:a16="http://schemas.microsoft.com/office/drawing/2014/main" id="{97C49718-FC85-C662-F8FF-17D60D7764B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654296" y="630936"/>
            <a:ext cx="6575811" cy="3913632"/>
          </a:xfrm>
          <a:prstGeom prst="rect">
            <a:avLst/>
          </a:prstGeom>
          <a:noFill/>
          <a:extLst>
            <a:ext uri="{909E8E84-426E-40DD-AFC4-6F175D3DCCD1}">
              <a14:hiddenFill xmlns:a14="http://schemas.microsoft.com/office/drawing/2010/main">
                <a:solidFill>
                  <a:srgbClr val="FFFFFF"/>
                </a:solidFill>
              </a14:hiddenFill>
            </a:ext>
          </a:extLst>
        </p:spPr>
      </p:pic>
      <p:sp>
        <p:nvSpPr>
          <p:cNvPr id="3" name="Θέση περιεχομένου 2">
            <a:extLst>
              <a:ext uri="{FF2B5EF4-FFF2-40B4-BE49-F238E27FC236}">
                <a16:creationId xmlns:a16="http://schemas.microsoft.com/office/drawing/2014/main" id="{73A389D2-CA77-B6F2-B6C1-FBE652F39973}"/>
              </a:ext>
            </a:extLst>
          </p:cNvPr>
          <p:cNvSpPr>
            <a:spLocks noGrp="1"/>
          </p:cNvSpPr>
          <p:nvPr>
            <p:ph sz="half" idx="1"/>
          </p:nvPr>
        </p:nvSpPr>
        <p:spPr>
          <a:xfrm>
            <a:off x="4654296" y="4798577"/>
            <a:ext cx="6894576" cy="1428487"/>
          </a:xfrm>
        </p:spPr>
        <p:txBody>
          <a:bodyPr vert="horz" lIns="91440" tIns="45720" rIns="91440" bIns="45720" rtlCol="0" anchor="t">
            <a:normAutofit/>
          </a:bodyPr>
          <a:lstStyle/>
          <a:p>
            <a:r>
              <a:rPr lang="en-US" dirty="0" err="1"/>
              <a:t>Γι</a:t>
            </a:r>
            <a:r>
              <a:rPr lang="en-US" dirty="0"/>
              <a:t>α την εξασφάλιση της  LTP απαιτείται  συναπτική διέγερση   που προκαλεί ταυτόχρονη μετασυναπτική εκπόλωση.</a:t>
            </a:r>
          </a:p>
        </p:txBody>
      </p:sp>
    </p:spTree>
    <p:extLst>
      <p:ext uri="{BB962C8B-B14F-4D97-AF65-F5344CB8AC3E}">
        <p14:creationId xmlns:p14="http://schemas.microsoft.com/office/powerpoint/2010/main" val="25259590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Τίτλος 5">
            <a:extLst>
              <a:ext uri="{FF2B5EF4-FFF2-40B4-BE49-F238E27FC236}">
                <a16:creationId xmlns:a16="http://schemas.microsoft.com/office/drawing/2014/main" id="{E27D14D8-E964-3F68-A65E-89E7E0F9A4A0}"/>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4100" kern="1200" dirty="0">
                <a:solidFill>
                  <a:schemeClr val="tx1"/>
                </a:solidFill>
                <a:latin typeface="+mj-lt"/>
                <a:ea typeface="+mj-ea"/>
                <a:cs typeface="+mj-cs"/>
              </a:rPr>
              <a:t>Η </a:t>
            </a:r>
            <a:r>
              <a:rPr lang="en-US" sz="4100" kern="1200" dirty="0" err="1">
                <a:solidFill>
                  <a:schemeClr val="tx1"/>
                </a:solidFill>
                <a:latin typeface="+mj-lt"/>
                <a:ea typeface="+mj-ea"/>
                <a:cs typeface="+mj-cs"/>
              </a:rPr>
              <a:t>εγκεφ</a:t>
            </a:r>
            <a:r>
              <a:rPr lang="en-US" sz="4100" kern="1200" dirty="0">
                <a:solidFill>
                  <a:schemeClr val="tx1"/>
                </a:solidFill>
                <a:latin typeface="+mj-lt"/>
                <a:ea typeface="+mj-ea"/>
                <a:cs typeface="+mj-cs"/>
              </a:rPr>
              <a:t>αλική πλαστικότητα βασίζεται στην συναπτική πλαστικότητα</a:t>
            </a:r>
          </a:p>
        </p:txBody>
      </p:sp>
      <p:sp>
        <p:nvSpPr>
          <p:cNvPr id="26"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a:extLst>
              <a:ext uri="{FF2B5EF4-FFF2-40B4-BE49-F238E27FC236}">
                <a16:creationId xmlns:a16="http://schemas.microsoft.com/office/drawing/2014/main" id="{98CF83FC-5B79-B853-0EE9-27D656C832A9}"/>
              </a:ext>
            </a:extLst>
          </p:cNvPr>
          <p:cNvPicPr>
            <a:picLocks noChangeAspect="1"/>
          </p:cNvPicPr>
          <p:nvPr/>
        </p:nvPicPr>
        <p:blipFill>
          <a:blip r:embed="rId2"/>
          <a:stretch>
            <a:fillRect/>
          </a:stretch>
        </p:blipFill>
        <p:spPr>
          <a:xfrm>
            <a:off x="1875237" y="2633472"/>
            <a:ext cx="8438478" cy="3586353"/>
          </a:xfrm>
          <a:prstGeom prst="rect">
            <a:avLst/>
          </a:prstGeom>
        </p:spPr>
      </p:pic>
    </p:spTree>
    <p:extLst>
      <p:ext uri="{BB962C8B-B14F-4D97-AF65-F5344CB8AC3E}">
        <p14:creationId xmlns:p14="http://schemas.microsoft.com/office/powerpoint/2010/main" val="3864390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0" name="Rectangle 3079">
            <a:extLst>
              <a:ext uri="{FF2B5EF4-FFF2-40B4-BE49-F238E27FC236}">
                <a16:creationId xmlns:a16="http://schemas.microsoft.com/office/drawing/2014/main" id="{1C4FDBE2-32F7-4AC4-A40C-C51C65B1D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82" name="Arc 3081">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75" name="Τίτλος 1"/>
          <p:cNvSpPr>
            <a:spLocks noGrp="1"/>
          </p:cNvSpPr>
          <p:nvPr>
            <p:ph type="title"/>
          </p:nvPr>
        </p:nvSpPr>
        <p:spPr>
          <a:xfrm>
            <a:off x="892817" y="1370171"/>
            <a:ext cx="4425551" cy="2387600"/>
          </a:xfrm>
        </p:spPr>
        <p:txBody>
          <a:bodyPr vert="horz" lIns="91440" tIns="45720" rIns="91440" bIns="45720" rtlCol="0" anchor="b">
            <a:normAutofit/>
          </a:bodyPr>
          <a:lstStyle/>
          <a:p>
            <a:br>
              <a:rPr lang="en-US" altLang="el-GR" sz="3800">
                <a:solidFill>
                  <a:srgbClr val="FFFFFF"/>
                </a:solidFill>
              </a:rPr>
            </a:br>
            <a:r>
              <a:rPr lang="en-US" altLang="el-GR" sz="3800">
                <a:solidFill>
                  <a:srgbClr val="FFFFFF"/>
                </a:solidFill>
              </a:rPr>
              <a:t>              Πλαστικότητα του εγκεφάλου</a:t>
            </a:r>
          </a:p>
        </p:txBody>
      </p:sp>
      <p:sp>
        <p:nvSpPr>
          <p:cNvPr id="3084" name="Oval 3083">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5976" y="2130090"/>
            <a:ext cx="457824" cy="4454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86" name="Freeform: Shape 3085">
            <a:extLst>
              <a:ext uri="{FF2B5EF4-FFF2-40B4-BE49-F238E27FC236}">
                <a16:creationId xmlns:a16="http://schemas.microsoft.com/office/drawing/2014/main" id="{11156773-3FB3-46D9-9F87-821287404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3872" y="3116072"/>
            <a:ext cx="4378128" cy="3741928"/>
          </a:xfrm>
          <a:custGeom>
            <a:avLst/>
            <a:gdLst>
              <a:gd name="connsiteX0" fmla="*/ 2605183 w 4378128"/>
              <a:gd name="connsiteY0" fmla="*/ 0 h 3741928"/>
              <a:gd name="connsiteX1" fmla="*/ 4262321 w 4378128"/>
              <a:gd name="connsiteY1" fmla="*/ 594897 h 3741928"/>
              <a:gd name="connsiteX2" fmla="*/ 4378128 w 4378128"/>
              <a:gd name="connsiteY2" fmla="*/ 700149 h 3741928"/>
              <a:gd name="connsiteX3" fmla="*/ 4378128 w 4378128"/>
              <a:gd name="connsiteY3" fmla="*/ 3741928 h 3741928"/>
              <a:gd name="connsiteX4" fmla="*/ 263831 w 4378128"/>
              <a:gd name="connsiteY4" fmla="*/ 3741928 h 3741928"/>
              <a:gd name="connsiteX5" fmla="*/ 204729 w 4378128"/>
              <a:gd name="connsiteY5" fmla="*/ 3619238 h 3741928"/>
              <a:gd name="connsiteX6" fmla="*/ 0 w 4378128"/>
              <a:gd name="connsiteY6" fmla="*/ 2605183 h 3741928"/>
              <a:gd name="connsiteX7" fmla="*/ 2605183 w 4378128"/>
              <a:gd name="connsiteY7" fmla="*/ 0 h 374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8128" h="3741928">
                <a:moveTo>
                  <a:pt x="2605183" y="0"/>
                </a:moveTo>
                <a:cubicBezTo>
                  <a:pt x="3234659" y="0"/>
                  <a:pt x="3811992" y="223253"/>
                  <a:pt x="4262321" y="594897"/>
                </a:cubicBezTo>
                <a:lnTo>
                  <a:pt x="4378128" y="700149"/>
                </a:lnTo>
                <a:lnTo>
                  <a:pt x="4378128" y="3741928"/>
                </a:lnTo>
                <a:lnTo>
                  <a:pt x="263831" y="3741928"/>
                </a:lnTo>
                <a:lnTo>
                  <a:pt x="204729" y="3619238"/>
                </a:lnTo>
                <a:cubicBezTo>
                  <a:pt x="72899" y="3307558"/>
                  <a:pt x="0" y="2964884"/>
                  <a:pt x="0" y="2605183"/>
                </a:cubicBezTo>
                <a:cubicBezTo>
                  <a:pt x="0" y="1166380"/>
                  <a:pt x="1166380" y="0"/>
                  <a:pt x="260518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88" name="Freeform: Shape 3087">
            <a:extLst>
              <a:ext uri="{FF2B5EF4-FFF2-40B4-BE49-F238E27FC236}">
                <a16:creationId xmlns:a16="http://schemas.microsoft.com/office/drawing/2014/main" id="{E8EA24D0-C854-4AA8-B8FD-D252660D8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9731" y="1"/>
            <a:ext cx="4208478" cy="3678281"/>
          </a:xfrm>
          <a:custGeom>
            <a:avLst/>
            <a:gdLst>
              <a:gd name="connsiteX0" fmla="*/ 711074 w 4208478"/>
              <a:gd name="connsiteY0" fmla="*/ 0 h 3678281"/>
              <a:gd name="connsiteX1" fmla="*/ 3497404 w 4208478"/>
              <a:gd name="connsiteY1" fmla="*/ 0 h 3678281"/>
              <a:gd name="connsiteX2" fmla="*/ 3592161 w 4208478"/>
              <a:gd name="connsiteY2" fmla="*/ 86120 h 3678281"/>
              <a:gd name="connsiteX3" fmla="*/ 4208478 w 4208478"/>
              <a:gd name="connsiteY3" fmla="*/ 1574042 h 3678281"/>
              <a:gd name="connsiteX4" fmla="*/ 2104239 w 4208478"/>
              <a:gd name="connsiteY4" fmla="*/ 3678281 h 3678281"/>
              <a:gd name="connsiteX5" fmla="*/ 0 w 4208478"/>
              <a:gd name="connsiteY5" fmla="*/ 1574042 h 3678281"/>
              <a:gd name="connsiteX6" fmla="*/ 616318 w 4208478"/>
              <a:gd name="connsiteY6" fmla="*/ 86120 h 367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8478" h="3678281">
                <a:moveTo>
                  <a:pt x="711074" y="0"/>
                </a:moveTo>
                <a:lnTo>
                  <a:pt x="3497404" y="0"/>
                </a:lnTo>
                <a:lnTo>
                  <a:pt x="3592161" y="86120"/>
                </a:lnTo>
                <a:cubicBezTo>
                  <a:pt x="3972953" y="466913"/>
                  <a:pt x="4208478" y="992973"/>
                  <a:pt x="4208478" y="1574042"/>
                </a:cubicBezTo>
                <a:cubicBezTo>
                  <a:pt x="4208478" y="2736181"/>
                  <a:pt x="3266378" y="3678281"/>
                  <a:pt x="2104239" y="3678281"/>
                </a:cubicBezTo>
                <a:cubicBezTo>
                  <a:pt x="942100" y="3678281"/>
                  <a:pt x="0" y="2736181"/>
                  <a:pt x="0" y="1574042"/>
                </a:cubicBezTo>
                <a:cubicBezTo>
                  <a:pt x="0" y="992973"/>
                  <a:pt x="235525" y="466913"/>
                  <a:pt x="616318" y="861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Πηλός Αυτοξηρούμενος Λευκός 5Kg Plus">
            <a:extLst>
              <a:ext uri="{FF2B5EF4-FFF2-40B4-BE49-F238E27FC236}">
                <a16:creationId xmlns:a16="http://schemas.microsoft.com/office/drawing/2014/main" id="{04DB160E-C777-CE3A-C39E-B23E305CA9E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6249286" y="136416"/>
            <a:ext cx="2709367" cy="2894460"/>
          </a:xfrm>
          <a:custGeom>
            <a:avLst/>
            <a:gdLst/>
            <a:ahLst/>
            <a:cxnLst/>
            <a:rect l="l" t="t" r="r" b="b"/>
            <a:pathLst>
              <a:path w="2833631" h="2677010">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Γ. &amp; Ο. Α ΠΑΠΑΖΟΓΛΟΥ ΟΕ ( ΠΩΛΗΣΗ ΧΟΝΔΡΙΚΗ - ΜΟΝΟ ΓΙΑ ΕΜΠΟΡΟΥΣ ) :: Σχολικά  Προϊόντα :: Πηλός">
            <a:extLst>
              <a:ext uri="{FF2B5EF4-FFF2-40B4-BE49-F238E27FC236}">
                <a16:creationId xmlns:a16="http://schemas.microsoft.com/office/drawing/2014/main" id="{7F475497-D3DB-5DE7-807F-41A4369C9B7F}"/>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bwMode="auto">
          <a:xfrm>
            <a:off x="8782279" y="4132237"/>
            <a:ext cx="2899242" cy="2070887"/>
          </a:xfrm>
          <a:custGeom>
            <a:avLst/>
            <a:gdLst/>
            <a:ahLst/>
            <a:cxnLst/>
            <a:rect l="l" t="t" r="r" b="b"/>
            <a:pathLst>
              <a:path w="2833631" h="2677010">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2415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5B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descr="Εικόνα που περιέχει κείμενο, φαγητό&#10;&#10;Περιγραφή που δημιουργήθηκε αυτόματα">
            <a:extLst>
              <a:ext uri="{FF2B5EF4-FFF2-40B4-BE49-F238E27FC236}">
                <a16:creationId xmlns:a16="http://schemas.microsoft.com/office/drawing/2014/main" id="{0E65D377-30C9-E2B5-BC4C-2004F4985C7C}"/>
              </a:ext>
            </a:extLst>
          </p:cNvPr>
          <p:cNvPicPr>
            <a:picLocks noChangeAspect="1"/>
          </p:cNvPicPr>
          <p:nvPr/>
        </p:nvPicPr>
        <p:blipFill>
          <a:blip r:embed="rId2"/>
          <a:stretch>
            <a:fillRect/>
          </a:stretch>
        </p:blipFill>
        <p:spPr>
          <a:xfrm>
            <a:off x="2253886" y="643467"/>
            <a:ext cx="7684228" cy="5571066"/>
          </a:xfrm>
          <a:prstGeom prst="rect">
            <a:avLst/>
          </a:prstGeom>
        </p:spPr>
      </p:pic>
    </p:spTree>
    <p:extLst>
      <p:ext uri="{BB962C8B-B14F-4D97-AF65-F5344CB8AC3E}">
        <p14:creationId xmlns:p14="http://schemas.microsoft.com/office/powerpoint/2010/main" val="21957990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B96DA0-AFBD-573A-7A66-4C3B92409017}"/>
              </a:ext>
            </a:extLst>
          </p:cNvPr>
          <p:cNvSpPr>
            <a:spLocks noGrp="1"/>
          </p:cNvSpPr>
          <p:nvPr>
            <p:ph type="title"/>
          </p:nvPr>
        </p:nvSpPr>
        <p:spPr>
          <a:xfrm>
            <a:off x="3151414" y="274638"/>
            <a:ext cx="8430986" cy="1143000"/>
          </a:xfrm>
        </p:spPr>
        <p:txBody>
          <a:bodyPr/>
          <a:lstStyle/>
          <a:p>
            <a:r>
              <a:rPr lang="en-US" dirty="0"/>
              <a:t>LTP</a:t>
            </a:r>
            <a:r>
              <a:rPr lang="el-GR" dirty="0"/>
              <a:t>-  </a:t>
            </a:r>
            <a:r>
              <a:rPr lang="en-US" dirty="0"/>
              <a:t>“use it or lose it”</a:t>
            </a:r>
            <a:endParaRPr lang="el-GR" dirty="0"/>
          </a:p>
        </p:txBody>
      </p:sp>
      <p:sp>
        <p:nvSpPr>
          <p:cNvPr id="3" name="Θέση κειμένου 2">
            <a:extLst>
              <a:ext uri="{FF2B5EF4-FFF2-40B4-BE49-F238E27FC236}">
                <a16:creationId xmlns:a16="http://schemas.microsoft.com/office/drawing/2014/main" id="{4B91C0B3-9AB0-1AC0-55FF-FE6588DA6BB9}"/>
              </a:ext>
            </a:extLst>
          </p:cNvPr>
          <p:cNvSpPr>
            <a:spLocks noGrp="1"/>
          </p:cNvSpPr>
          <p:nvPr>
            <p:ph type="body" sz="half" idx="1"/>
          </p:nvPr>
        </p:nvSpPr>
        <p:spPr/>
        <p:txBody>
          <a:bodyPr/>
          <a:lstStyle/>
          <a:p>
            <a:pPr marL="0" indent="0">
              <a:buNone/>
            </a:pPr>
            <a:endParaRPr lang="el-GR" dirty="0"/>
          </a:p>
        </p:txBody>
      </p:sp>
      <p:pic>
        <p:nvPicPr>
          <p:cNvPr id="5" name="Θέση πολυμέσων 4">
            <a:extLst>
              <a:ext uri="{FF2B5EF4-FFF2-40B4-BE49-F238E27FC236}">
                <a16:creationId xmlns:a16="http://schemas.microsoft.com/office/drawing/2014/main" id="{397EABD0-0B52-A67E-B4ED-42B62137C100}"/>
              </a:ext>
            </a:extLst>
          </p:cNvPr>
          <p:cNvPicPr>
            <a:picLocks noGrp="1" noChangeAspect="1"/>
          </p:cNvPicPr>
          <p:nvPr>
            <p:ph type="media" sz="half" idx="2"/>
          </p:nvPr>
        </p:nvPicPr>
        <p:blipFill>
          <a:blip r:embed="rId2"/>
          <a:stretch>
            <a:fillRect/>
          </a:stretch>
        </p:blipFill>
        <p:spPr>
          <a:xfrm>
            <a:off x="1664413" y="2219218"/>
            <a:ext cx="3390471" cy="2702103"/>
          </a:xfrm>
          <a:prstGeom prst="rect">
            <a:avLst/>
          </a:prstGeom>
        </p:spPr>
      </p:pic>
      <p:pic>
        <p:nvPicPr>
          <p:cNvPr id="6" name="Εικόνα 5">
            <a:extLst>
              <a:ext uri="{FF2B5EF4-FFF2-40B4-BE49-F238E27FC236}">
                <a16:creationId xmlns:a16="http://schemas.microsoft.com/office/drawing/2014/main" id="{2B4FE19D-0F9D-B1CA-FE9F-A6CB473F3067}"/>
              </a:ext>
            </a:extLst>
          </p:cNvPr>
          <p:cNvPicPr>
            <a:picLocks noChangeAspect="1"/>
          </p:cNvPicPr>
          <p:nvPr/>
        </p:nvPicPr>
        <p:blipFill>
          <a:blip r:embed="rId3"/>
          <a:stretch>
            <a:fillRect/>
          </a:stretch>
        </p:blipFill>
        <p:spPr>
          <a:xfrm>
            <a:off x="6527942" y="2073132"/>
            <a:ext cx="4191000" cy="3143250"/>
          </a:xfrm>
          <a:prstGeom prst="rect">
            <a:avLst/>
          </a:prstGeom>
        </p:spPr>
      </p:pic>
    </p:spTree>
    <p:extLst>
      <p:ext uri="{BB962C8B-B14F-4D97-AF65-F5344CB8AC3E}">
        <p14:creationId xmlns:p14="http://schemas.microsoft.com/office/powerpoint/2010/main" val="29519659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EAC4D8-AF86-AD28-CF05-8331B3D53C4B}"/>
              </a:ext>
            </a:extLst>
          </p:cNvPr>
          <p:cNvSpPr txBox="1"/>
          <p:nvPr/>
        </p:nvSpPr>
        <p:spPr>
          <a:xfrm>
            <a:off x="1446028" y="1499190"/>
            <a:ext cx="9420446" cy="3108543"/>
          </a:xfrm>
          <a:prstGeom prst="rect">
            <a:avLst/>
          </a:prstGeom>
          <a:noFill/>
        </p:spPr>
        <p:txBody>
          <a:bodyPr wrap="square">
            <a:spAutoFit/>
          </a:bodyPr>
          <a:lstStyle/>
          <a:p>
            <a:r>
              <a:rPr lang="el-GR" sz="2800" dirty="0"/>
              <a:t>Ο νευροδιαβιβαστής  διαπιστώθηκε ότι είναι το </a:t>
            </a:r>
            <a:r>
              <a:rPr lang="el-GR" sz="2800" dirty="0" err="1"/>
              <a:t>γλουταμικό</a:t>
            </a:r>
            <a:r>
              <a:rPr lang="el-GR" sz="2800" dirty="0"/>
              <a:t> ή </a:t>
            </a:r>
            <a:r>
              <a:rPr lang="el-GR" sz="2800" dirty="0" err="1"/>
              <a:t>γλουταμινικό</a:t>
            </a:r>
            <a:r>
              <a:rPr lang="el-GR" sz="2800" dirty="0"/>
              <a:t> οξύ, το οποίο δρα κυρίως στους υποδοχείς NMDA και στους υποδοχείς μη NMDA. Ο υποδοχέας N-</a:t>
            </a:r>
            <a:r>
              <a:rPr lang="el-GR" sz="2800" dirty="0" err="1"/>
              <a:t>methyl</a:t>
            </a:r>
            <a:r>
              <a:rPr lang="el-GR" sz="2800" dirty="0"/>
              <a:t>-D-</a:t>
            </a:r>
            <a:r>
              <a:rPr lang="el-GR" sz="2800" dirty="0" err="1"/>
              <a:t>aspartate</a:t>
            </a:r>
            <a:r>
              <a:rPr lang="el-GR" sz="2800" dirty="0"/>
              <a:t> (NMDA) είναι ένας υποδοχέας του </a:t>
            </a:r>
            <a:r>
              <a:rPr lang="el-GR" sz="2800" dirty="0" err="1"/>
              <a:t>γλουταμικού</a:t>
            </a:r>
            <a:r>
              <a:rPr lang="el-GR" sz="2800" dirty="0"/>
              <a:t>, του κύριου διεγερτικού νευροδιαβιβαστή στον ανθρώπινο εγκέφαλο. Παίζει κεντρικό ρόλο στη συναπτική πλαστικότητα, η οποία πιστεύεται ότι είναι η βάση του σχηματισμού μνήμης.</a:t>
            </a:r>
          </a:p>
        </p:txBody>
      </p:sp>
    </p:spTree>
    <p:extLst>
      <p:ext uri="{BB962C8B-B14F-4D97-AF65-F5344CB8AC3E}">
        <p14:creationId xmlns:p14="http://schemas.microsoft.com/office/powerpoint/2010/main" val="37292168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Τίτλος 4">
            <a:extLst>
              <a:ext uri="{FF2B5EF4-FFF2-40B4-BE49-F238E27FC236}">
                <a16:creationId xmlns:a16="http://schemas.microsoft.com/office/drawing/2014/main" id="{0F05992F-E8A7-2415-3627-4546A1CAEA99}"/>
              </a:ext>
            </a:extLst>
          </p:cNvPr>
          <p:cNvSpPr>
            <a:spLocks noGrp="1"/>
          </p:cNvSpPr>
          <p:nvPr>
            <p:ph type="title"/>
          </p:nvPr>
        </p:nvSpPr>
        <p:spPr>
          <a:xfrm>
            <a:off x="1285240" y="1050595"/>
            <a:ext cx="8074815" cy="1618489"/>
          </a:xfrm>
        </p:spPr>
        <p:txBody>
          <a:bodyPr anchor="ctr">
            <a:normAutofit/>
          </a:bodyPr>
          <a:lstStyle/>
          <a:p>
            <a:r>
              <a:rPr lang="en-US" sz="3600" dirty="0">
                <a:latin typeface="+mn-lt"/>
              </a:rPr>
              <a:t>LTP – </a:t>
            </a:r>
            <a:r>
              <a:rPr lang="el-GR" sz="3600" dirty="0">
                <a:latin typeface="+mn-lt"/>
              </a:rPr>
              <a:t>Μακροχρόνια ενίσχυση της σύναψης</a:t>
            </a:r>
          </a:p>
        </p:txBody>
      </p:sp>
      <p:sp>
        <p:nvSpPr>
          <p:cNvPr id="6" name="Θέση περιεχομένου 5">
            <a:extLst>
              <a:ext uri="{FF2B5EF4-FFF2-40B4-BE49-F238E27FC236}">
                <a16:creationId xmlns:a16="http://schemas.microsoft.com/office/drawing/2014/main" id="{8478692B-FC05-25F3-1181-0AD38CC6FBC1}"/>
              </a:ext>
            </a:extLst>
          </p:cNvPr>
          <p:cNvSpPr>
            <a:spLocks noGrp="1"/>
          </p:cNvSpPr>
          <p:nvPr>
            <p:ph idx="1"/>
          </p:nvPr>
        </p:nvSpPr>
        <p:spPr>
          <a:xfrm>
            <a:off x="1285240" y="2969469"/>
            <a:ext cx="8074815" cy="2800395"/>
          </a:xfrm>
        </p:spPr>
        <p:txBody>
          <a:bodyPr anchor="t">
            <a:normAutofit/>
          </a:bodyPr>
          <a:lstStyle/>
          <a:p>
            <a:pPr marL="0" indent="0">
              <a:buNone/>
            </a:pPr>
            <a:r>
              <a:rPr lang="el-GR" sz="2400"/>
              <a:t>Στο κομψό μοντέλο που πρότεινε ο Hebb το 1949,</a:t>
            </a:r>
            <a:r>
              <a:rPr lang="en-US" sz="2400"/>
              <a:t> </a:t>
            </a:r>
            <a:r>
              <a:rPr lang="el-GR" sz="2400"/>
              <a:t>υπέθεσε ότι μια συναπτική τροποποίηση που εμφανίζεται ως συνέπεια του συντονισμού μεταξύ προ- και μετασυναπτικής δραστηριότητας είναι απαραίτητη για τη μάθηση και τη μνήμη. Ωστόσο, πειραματικές αποδείξεις για την πλαστικότητα των  συνάψεων στον εγκέφαλο των θηλαστικών είχαμε μετά από 20 χρόνια, με την ανακάλυψη της LTP.</a:t>
            </a:r>
          </a:p>
          <a:p>
            <a:endParaRPr lang="el-GR" sz="2400"/>
          </a:p>
        </p:txBody>
      </p:sp>
    </p:spTree>
    <p:extLst>
      <p:ext uri="{BB962C8B-B14F-4D97-AF65-F5344CB8AC3E}">
        <p14:creationId xmlns:p14="http://schemas.microsoft.com/office/powerpoint/2010/main" val="23889862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200940" y="935666"/>
            <a:ext cx="8697432" cy="1224129"/>
          </a:xfrm>
        </p:spPr>
        <p:txBody>
          <a:bodyPr>
            <a:normAutofit fontScale="90000"/>
          </a:bodyPr>
          <a:lstStyle/>
          <a:p>
            <a:r>
              <a:rPr lang="fr-FR" sz="2700" dirty="0"/>
              <a:t> </a:t>
            </a:r>
            <a:r>
              <a:rPr lang="el-GR" sz="4000" dirty="0">
                <a:latin typeface="+mn-lt"/>
              </a:rPr>
              <a:t>Εξάσκηση  και επανάληψη</a:t>
            </a:r>
            <a:r>
              <a:rPr lang="en-US" sz="4000" dirty="0">
                <a:latin typeface="+mn-lt"/>
              </a:rPr>
              <a:t>: </a:t>
            </a:r>
            <a:r>
              <a:rPr lang="el-GR" sz="4000" dirty="0">
                <a:latin typeface="+mn-lt"/>
              </a:rPr>
              <a:t>μόνιμες αλλαγές στο φλοιό, ώστε να διατηρηθεί η νέα γνώση ή δεξιότητα</a:t>
            </a:r>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59349" y="3083441"/>
            <a:ext cx="4391245" cy="2838893"/>
          </a:xfrm>
        </p:spPr>
      </p:pic>
    </p:spTree>
    <p:extLst>
      <p:ext uri="{BB962C8B-B14F-4D97-AF65-F5344CB8AC3E}">
        <p14:creationId xmlns:p14="http://schemas.microsoft.com/office/powerpoint/2010/main" val="37398473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p:cNvPicPr>
            <a:picLocks noChangeAspect="1"/>
          </p:cNvPicPr>
          <p:nvPr/>
        </p:nvPicPr>
        <p:blipFill>
          <a:blip r:embed="rId3"/>
          <a:stretch>
            <a:fillRect/>
          </a:stretch>
        </p:blipFill>
        <p:spPr>
          <a:xfrm>
            <a:off x="4449113" y="2049466"/>
            <a:ext cx="4032447" cy="3968840"/>
          </a:xfrm>
          <a:prstGeom prst="rect">
            <a:avLst/>
          </a:prstGeom>
        </p:spPr>
      </p:pic>
      <p:sp>
        <p:nvSpPr>
          <p:cNvPr id="10" name="Τίτλος 9"/>
          <p:cNvSpPr>
            <a:spLocks noGrp="1"/>
          </p:cNvSpPr>
          <p:nvPr>
            <p:ph type="title"/>
          </p:nvPr>
        </p:nvSpPr>
        <p:spPr>
          <a:xfrm>
            <a:off x="1177447" y="450936"/>
            <a:ext cx="10146082" cy="996863"/>
          </a:xfrm>
        </p:spPr>
        <p:txBody>
          <a:bodyPr>
            <a:noAutofit/>
          </a:bodyPr>
          <a:lstStyle/>
          <a:p>
            <a:r>
              <a:rPr lang="el-GR" sz="3600" dirty="0">
                <a:solidFill>
                  <a:prstClr val="black"/>
                </a:solidFill>
                <a:latin typeface="Calibri" panose="020F0502020204030204" pitchFamily="34" charset="0"/>
                <a:cs typeface="Calibri" panose="020F0502020204030204" pitchFamily="34" charset="0"/>
              </a:rPr>
              <a:t>Οι παράγοντες που επηρεάζουν την ανάπτυξη μπορεί να είναι ενισχυτικοί ή, αντίθετα, βλαπτικοί</a:t>
            </a:r>
            <a:endParaRPr lang="el-GR" sz="3600" dirty="0">
              <a:latin typeface="Calibri" panose="020F0502020204030204" pitchFamily="34" charset="0"/>
              <a:cs typeface="Calibri" panose="020F0502020204030204" pitchFamily="34" charset="0"/>
            </a:endParaRPr>
          </a:p>
        </p:txBody>
      </p:sp>
      <p:sp>
        <p:nvSpPr>
          <p:cNvPr id="2" name="Θέση περιεχομένου 1"/>
          <p:cNvSpPr>
            <a:spLocks noGrp="1"/>
          </p:cNvSpPr>
          <p:nvPr>
            <p:ph idx="1"/>
          </p:nvPr>
        </p:nvSpPr>
        <p:spPr>
          <a:xfrm>
            <a:off x="1524000" y="1615249"/>
            <a:ext cx="9144000" cy="3688271"/>
          </a:xfrm>
        </p:spPr>
        <p:txBody>
          <a:bodyPr>
            <a:normAutofit fontScale="92500" lnSpcReduction="10000"/>
          </a:bodyPr>
          <a:lstStyle/>
          <a:p>
            <a:endParaRPr lang="el-GR" dirty="0"/>
          </a:p>
          <a:p>
            <a:endParaRPr lang="el-GR" sz="2800" dirty="0">
              <a:solidFill>
                <a:schemeClr val="tx2"/>
              </a:solidFill>
              <a:latin typeface="Calibri" panose="020F0502020204030204" pitchFamily="34" charset="0"/>
              <a:cs typeface="Calibri" panose="020F0502020204030204" pitchFamily="34" charset="0"/>
            </a:endParaRPr>
          </a:p>
          <a:p>
            <a:endParaRPr lang="el-GR" dirty="0"/>
          </a:p>
          <a:p>
            <a:endParaRPr lang="el-GR" dirty="0"/>
          </a:p>
          <a:p>
            <a:endParaRPr lang="el-GR" dirty="0"/>
          </a:p>
          <a:p>
            <a:pPr marL="0" indent="0">
              <a:buNone/>
            </a:pPr>
            <a:endParaRPr lang="el-GR" dirty="0"/>
          </a:p>
          <a:p>
            <a:pPr marL="0" indent="0">
              <a:buNone/>
            </a:pPr>
            <a:r>
              <a:rPr lang="el-GR" sz="2800" dirty="0">
                <a:solidFill>
                  <a:srgbClr val="FF0000"/>
                </a:solidFill>
                <a:latin typeface="Calibri" panose="020F0502020204030204" pitchFamily="34" charset="0"/>
                <a:cs typeface="Calibri" panose="020F0502020204030204" pitchFamily="34" charset="0"/>
              </a:rPr>
              <a:t>   </a:t>
            </a:r>
            <a:r>
              <a:rPr lang="el-GR" sz="2800" dirty="0">
                <a:solidFill>
                  <a:schemeClr val="tx2"/>
                </a:solidFill>
                <a:latin typeface="Calibri" panose="020F0502020204030204" pitchFamily="34" charset="0"/>
                <a:cs typeface="Calibri" panose="020F0502020204030204" pitchFamily="34" charset="0"/>
              </a:rPr>
              <a:t>Βλαπτικοί π.</a:t>
            </a:r>
            <a:endParaRPr lang="en-US" sz="2800" dirty="0">
              <a:solidFill>
                <a:schemeClr val="tx2"/>
              </a:solidFill>
              <a:latin typeface="Calibri" panose="020F0502020204030204" pitchFamily="34" charset="0"/>
              <a:cs typeface="Calibri" panose="020F0502020204030204" pitchFamily="34" charset="0"/>
            </a:endParaRPr>
          </a:p>
          <a:p>
            <a:pPr marL="0" indent="0">
              <a:buNone/>
            </a:pPr>
            <a:r>
              <a:rPr lang="en-US" sz="2800" dirty="0">
                <a:solidFill>
                  <a:schemeClr val="tx2"/>
                </a:solidFill>
                <a:latin typeface="Calibri" panose="020F0502020204030204" pitchFamily="34" charset="0"/>
                <a:cs typeface="Calibri" panose="020F0502020204030204" pitchFamily="34" charset="0"/>
              </a:rPr>
              <a:t>(</a:t>
            </a:r>
            <a:r>
              <a:rPr lang="el-GR" sz="2800" dirty="0">
                <a:solidFill>
                  <a:schemeClr val="tx2"/>
                </a:solidFill>
                <a:latin typeface="Calibri" panose="020F0502020204030204" pitchFamily="34" charset="0"/>
                <a:cs typeface="Calibri" panose="020F0502020204030204" pitchFamily="34" charset="0"/>
              </a:rPr>
              <a:t>υψηλού κινδύνου) </a:t>
            </a:r>
          </a:p>
        </p:txBody>
      </p:sp>
      <p:sp>
        <p:nvSpPr>
          <p:cNvPr id="4" name="Κάτω βέλος 3"/>
          <p:cNvSpPr/>
          <p:nvPr/>
        </p:nvSpPr>
        <p:spPr>
          <a:xfrm>
            <a:off x="2135560" y="5229200"/>
            <a:ext cx="504056" cy="648072"/>
          </a:xfrm>
          <a:prstGeom prst="downArrow">
            <a:avLst>
              <a:gd name="adj1" fmla="val 50000"/>
              <a:gd name="adj2" fmla="val 520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Επάνω βέλος 6"/>
          <p:cNvSpPr/>
          <p:nvPr/>
        </p:nvSpPr>
        <p:spPr>
          <a:xfrm rot="10800000" flipV="1">
            <a:off x="9967892" y="3459384"/>
            <a:ext cx="422387" cy="57450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Επάνω βέλος 10"/>
          <p:cNvSpPr/>
          <p:nvPr/>
        </p:nvSpPr>
        <p:spPr>
          <a:xfrm rot="10800000" flipV="1">
            <a:off x="9967892" y="1833383"/>
            <a:ext cx="422387" cy="57450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a:extLst>
              <a:ext uri="{FF2B5EF4-FFF2-40B4-BE49-F238E27FC236}">
                <a16:creationId xmlns:a16="http://schemas.microsoft.com/office/drawing/2014/main" id="{C23CB1F1-19B1-4A44-B915-AA95B9D0803E}"/>
              </a:ext>
            </a:extLst>
          </p:cNvPr>
          <p:cNvSpPr txBox="1"/>
          <p:nvPr/>
        </p:nvSpPr>
        <p:spPr>
          <a:xfrm>
            <a:off x="8759281" y="2452952"/>
            <a:ext cx="4104456" cy="954107"/>
          </a:xfrm>
          <a:prstGeom prst="rect">
            <a:avLst/>
          </a:prstGeom>
          <a:noFill/>
        </p:spPr>
        <p:txBody>
          <a:bodyPr wrap="square" rtlCol="0">
            <a:spAutoFit/>
          </a:bodyPr>
          <a:lstStyle/>
          <a:p>
            <a:r>
              <a:rPr lang="el-GR" sz="2800" dirty="0">
                <a:solidFill>
                  <a:schemeClr val="tx2"/>
                </a:solidFill>
                <a:latin typeface="Calibri" panose="020F0502020204030204" pitchFamily="34" charset="0"/>
                <a:cs typeface="Calibri" panose="020F0502020204030204" pitchFamily="34" charset="0"/>
              </a:rPr>
              <a:t>Προστατευτικοί και ενισχυτικοί π.</a:t>
            </a:r>
          </a:p>
        </p:txBody>
      </p:sp>
      <p:sp>
        <p:nvSpPr>
          <p:cNvPr id="12" name="TextBox 11">
            <a:extLst>
              <a:ext uri="{FF2B5EF4-FFF2-40B4-BE49-F238E27FC236}">
                <a16:creationId xmlns:a16="http://schemas.microsoft.com/office/drawing/2014/main" id="{88C3247B-2AB3-41EB-9553-72104DA95AB4}"/>
              </a:ext>
            </a:extLst>
          </p:cNvPr>
          <p:cNvSpPr txBox="1"/>
          <p:nvPr/>
        </p:nvSpPr>
        <p:spPr>
          <a:xfrm>
            <a:off x="8730117" y="4063921"/>
            <a:ext cx="3456384" cy="523220"/>
          </a:xfrm>
          <a:prstGeom prst="rect">
            <a:avLst/>
          </a:prstGeom>
          <a:noFill/>
        </p:spPr>
        <p:txBody>
          <a:bodyPr wrap="square" rtlCol="0">
            <a:spAutoFit/>
          </a:bodyPr>
          <a:lstStyle/>
          <a:p>
            <a:r>
              <a:rPr lang="el-GR" sz="2800" dirty="0">
                <a:solidFill>
                  <a:schemeClr val="tx2"/>
                </a:solidFill>
                <a:latin typeface="Calibri" panose="020F0502020204030204" pitchFamily="34" charset="0"/>
                <a:cs typeface="Calibri" panose="020F0502020204030204" pitchFamily="34" charset="0"/>
              </a:rPr>
              <a:t>Δυναμικό του παιδιού</a:t>
            </a:r>
          </a:p>
        </p:txBody>
      </p:sp>
    </p:spTree>
    <p:extLst>
      <p:ext uri="{BB962C8B-B14F-4D97-AF65-F5344CB8AC3E}">
        <p14:creationId xmlns:p14="http://schemas.microsoft.com/office/powerpoint/2010/main" val="213485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idx="4294967295"/>
          </p:nvPr>
        </p:nvSpPr>
        <p:spPr>
          <a:xfrm>
            <a:off x="-394447" y="336089"/>
            <a:ext cx="12586447" cy="45719"/>
          </a:xfrm>
        </p:spPr>
        <p:txBody>
          <a:bodyPr>
            <a:normAutofit fontScale="90000"/>
          </a:bodyPr>
          <a:lstStyle/>
          <a:p>
            <a:pPr algn="ctr"/>
            <a:r>
              <a:rPr lang="el-GR" dirty="0"/>
              <a:t>            </a:t>
            </a:r>
            <a:br>
              <a:rPr lang="el-GR" dirty="0"/>
            </a:br>
            <a:br>
              <a:rPr lang="el-GR" dirty="0"/>
            </a:br>
            <a:r>
              <a:rPr lang="el-GR" sz="4000" dirty="0">
                <a:latin typeface="+mn-lt"/>
              </a:rPr>
              <a:t>Παράγοντες υψηλού κινδύνου</a:t>
            </a:r>
          </a:p>
        </p:txBody>
      </p:sp>
      <p:sp>
        <p:nvSpPr>
          <p:cNvPr id="3" name="Θέση περιεχομένου 2"/>
          <p:cNvSpPr>
            <a:spLocks noGrp="1"/>
          </p:cNvSpPr>
          <p:nvPr>
            <p:ph idx="4294967295"/>
          </p:nvPr>
        </p:nvSpPr>
        <p:spPr>
          <a:xfrm>
            <a:off x="2133600" y="1561464"/>
            <a:ext cx="10058400" cy="6054361"/>
          </a:xfrm>
          <a:effectLst>
            <a:reflection blurRad="6350" stA="52000" endA="300" endPos="35000" dir="5400000" sy="-100000" algn="bl" rotWithShape="0"/>
          </a:effectLst>
        </p:spPr>
        <p:txBody>
          <a:bodyPr/>
          <a:lstStyle/>
          <a:p>
            <a:endParaRPr lang="el-GR" dirty="0"/>
          </a:p>
          <a:p>
            <a:endParaRPr lang="el-GR" dirty="0"/>
          </a:p>
          <a:p>
            <a:endParaRPr lang="el-GR" dirty="0"/>
          </a:p>
        </p:txBody>
      </p:sp>
      <p:sp useBgFill="1">
        <p:nvSpPr>
          <p:cNvPr id="4" name="Έλλειψη 3"/>
          <p:cNvSpPr/>
          <p:nvPr/>
        </p:nvSpPr>
        <p:spPr>
          <a:xfrm>
            <a:off x="2985194" y="1707592"/>
            <a:ext cx="2799920" cy="2963019"/>
          </a:xfrm>
          <a:prstGeom prst="ellipse">
            <a:avLst/>
          </a:prstGeom>
          <a:ln w="85725">
            <a:solidFill>
              <a:srgbClr val="FF0000">
                <a:alpha val="75000"/>
              </a:srgbClr>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l-GR" dirty="0"/>
          </a:p>
        </p:txBody>
      </p:sp>
      <p:sp>
        <p:nvSpPr>
          <p:cNvPr id="32" name="Έλλειψη 31"/>
          <p:cNvSpPr/>
          <p:nvPr/>
        </p:nvSpPr>
        <p:spPr>
          <a:xfrm>
            <a:off x="4954690" y="1277777"/>
            <a:ext cx="3909910" cy="3915177"/>
          </a:xfrm>
          <a:prstGeom prst="ellipse">
            <a:avLst/>
          </a:prstGeom>
          <a:noFill/>
          <a:ln w="142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a:t>             Περιβαλλοντικοί</a:t>
            </a:r>
          </a:p>
        </p:txBody>
      </p:sp>
      <p:sp>
        <p:nvSpPr>
          <p:cNvPr id="60" name="Τόξο 59"/>
          <p:cNvSpPr/>
          <p:nvPr/>
        </p:nvSpPr>
        <p:spPr>
          <a:xfrm>
            <a:off x="-140809" y="3657600"/>
            <a:ext cx="45719"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pic>
        <p:nvPicPr>
          <p:cNvPr id="5" name="Εικόνα 4"/>
          <p:cNvPicPr>
            <a:picLocks noChangeAspect="1"/>
          </p:cNvPicPr>
          <p:nvPr/>
        </p:nvPicPr>
        <p:blipFill>
          <a:blip r:embed="rId2"/>
          <a:stretch>
            <a:fillRect/>
          </a:stretch>
        </p:blipFill>
        <p:spPr>
          <a:xfrm>
            <a:off x="551384" y="1317513"/>
            <a:ext cx="1757113" cy="2032280"/>
          </a:xfrm>
          <a:prstGeom prst="rect">
            <a:avLst/>
          </a:prstGeom>
        </p:spPr>
      </p:pic>
      <p:pic>
        <p:nvPicPr>
          <p:cNvPr id="8" name="Εικόνα 7"/>
          <p:cNvPicPr>
            <a:picLocks noChangeAspect="1"/>
          </p:cNvPicPr>
          <p:nvPr/>
        </p:nvPicPr>
        <p:blipFill>
          <a:blip r:embed="rId3"/>
          <a:stretch>
            <a:fillRect/>
          </a:stretch>
        </p:blipFill>
        <p:spPr>
          <a:xfrm>
            <a:off x="5847760" y="2825263"/>
            <a:ext cx="2678947" cy="536494"/>
          </a:xfrm>
          <a:prstGeom prst="rect">
            <a:avLst/>
          </a:prstGeom>
        </p:spPr>
      </p:pic>
      <p:pic>
        <p:nvPicPr>
          <p:cNvPr id="9" name="Εικόνα 8"/>
          <p:cNvPicPr>
            <a:picLocks noChangeAspect="1"/>
          </p:cNvPicPr>
          <p:nvPr/>
        </p:nvPicPr>
        <p:blipFill>
          <a:blip r:embed="rId4"/>
          <a:stretch>
            <a:fillRect/>
          </a:stretch>
        </p:blipFill>
        <p:spPr>
          <a:xfrm>
            <a:off x="3505200" y="2825263"/>
            <a:ext cx="1449490" cy="524530"/>
          </a:xfrm>
          <a:prstGeom prst="rect">
            <a:avLst/>
          </a:prstGeom>
        </p:spPr>
      </p:pic>
      <p:pic>
        <p:nvPicPr>
          <p:cNvPr id="7" name="Εικόνα 6"/>
          <p:cNvPicPr>
            <a:picLocks noChangeAspect="1"/>
          </p:cNvPicPr>
          <p:nvPr/>
        </p:nvPicPr>
        <p:blipFill>
          <a:blip r:embed="rId5"/>
          <a:stretch>
            <a:fillRect/>
          </a:stretch>
        </p:blipFill>
        <p:spPr>
          <a:xfrm>
            <a:off x="8760296" y="4149080"/>
            <a:ext cx="3312368" cy="2699657"/>
          </a:xfrm>
          <a:prstGeom prst="rect">
            <a:avLst/>
          </a:prstGeom>
        </p:spPr>
      </p:pic>
      <p:pic>
        <p:nvPicPr>
          <p:cNvPr id="1026" name="Picture 2" descr="Image result for maternal depress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3955" y="1301262"/>
            <a:ext cx="2623996" cy="2127738"/>
          </a:xfrm>
          <a:prstGeom prst="rect">
            <a:avLst/>
          </a:prstGeom>
          <a:noFill/>
          <a:extLst>
            <a:ext uri="{909E8E84-426E-40DD-AFC4-6F175D3DCCD1}">
              <a14:hiddenFill xmlns:a14="http://schemas.microsoft.com/office/drawing/2010/main">
                <a:solidFill>
                  <a:srgbClr val="FFFFFF"/>
                </a:solidFill>
              </a14:hiddenFill>
            </a:ext>
          </a:extLst>
        </p:spPr>
      </p:pic>
      <p:pic>
        <p:nvPicPr>
          <p:cNvPr id="14" name="Εικόνα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0396" y="4149081"/>
            <a:ext cx="3079300" cy="252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889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Θέση περιεχομένου 4" descr="Εικόνα που περιέχει άτομο, εξωτερικός χώρος/ύπαιθρος, επιδόρπιο&#10;&#10;Περιγραφή που δημιουργήθηκε αυτόματα">
            <a:extLst>
              <a:ext uri="{FF2B5EF4-FFF2-40B4-BE49-F238E27FC236}">
                <a16:creationId xmlns:a16="http://schemas.microsoft.com/office/drawing/2014/main" id="{20F89DFB-27ED-7973-6057-96C21B2241B6}"/>
              </a:ext>
            </a:extLst>
          </p:cNvPr>
          <p:cNvPicPr>
            <a:picLocks noGrp="1" noChangeAspect="1"/>
          </p:cNvPicPr>
          <p:nvPr>
            <p:ph sz="half" idx="2"/>
          </p:nvPr>
        </p:nvPicPr>
        <p:blipFill rotWithShape="1">
          <a:blip r:embed="rId2"/>
          <a:srcRect l="13514" r="5766" b="1"/>
          <a:stretch/>
        </p:blipFill>
        <p:spPr>
          <a:xfrm>
            <a:off x="2522356" y="10"/>
            <a:ext cx="9669642" cy="6857990"/>
          </a:xfrm>
          <a:prstGeom prst="rect">
            <a:avLst/>
          </a:prstGeom>
          <a:noFill/>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p:cNvSpPr>
            <a:spLocks noGrp="1"/>
          </p:cNvSpPr>
          <p:nvPr>
            <p:ph type="title"/>
          </p:nvPr>
        </p:nvSpPr>
        <p:spPr>
          <a:xfrm>
            <a:off x="838200" y="365125"/>
            <a:ext cx="3822189" cy="1899912"/>
          </a:xfrm>
        </p:spPr>
        <p:txBody>
          <a:bodyPr vert="horz" lIns="91440" tIns="45720" rIns="91440" bIns="45720" rtlCol="0" anchor="ctr">
            <a:normAutofit/>
          </a:bodyPr>
          <a:lstStyle/>
          <a:p>
            <a:r>
              <a:rPr lang="en-US" sz="3600" dirty="0" err="1">
                <a:latin typeface="+mn-lt"/>
              </a:rPr>
              <a:t>Σχέση</a:t>
            </a:r>
            <a:r>
              <a:rPr lang="en-US" sz="3600" dirty="0">
                <a:latin typeface="+mn-lt"/>
              </a:rPr>
              <a:t> </a:t>
            </a:r>
            <a:r>
              <a:rPr lang="en-US" sz="3600" dirty="0" err="1">
                <a:latin typeface="+mn-lt"/>
              </a:rPr>
              <a:t>μητέρ</a:t>
            </a:r>
            <a:r>
              <a:rPr lang="en-US" sz="3600" dirty="0">
                <a:latin typeface="+mn-lt"/>
              </a:rPr>
              <a:t>ας- παιδιού</a:t>
            </a:r>
          </a:p>
        </p:txBody>
      </p:sp>
      <p:sp>
        <p:nvSpPr>
          <p:cNvPr id="3" name="Θέση περιεχομένου 2"/>
          <p:cNvSpPr>
            <a:spLocks noGrp="1"/>
          </p:cNvSpPr>
          <p:nvPr>
            <p:ph type="body" sz="half" idx="1"/>
          </p:nvPr>
        </p:nvSpPr>
        <p:spPr>
          <a:xfrm>
            <a:off x="838200" y="2434201"/>
            <a:ext cx="3822189" cy="3742762"/>
          </a:xfrm>
        </p:spPr>
        <p:txBody>
          <a:bodyPr vert="horz" lIns="91440" tIns="45720" rIns="91440" bIns="45720" rtlCol="0">
            <a:normAutofit lnSpcReduction="10000"/>
          </a:bodyPr>
          <a:lstStyle/>
          <a:p>
            <a:pPr marL="0" indent="0">
              <a:buNone/>
            </a:pPr>
            <a:r>
              <a:rPr lang="en-US" dirty="0" err="1"/>
              <a:t>Μον</a:t>
            </a:r>
            <a:r>
              <a:rPr lang="en-US" dirty="0"/>
              <a:t>αδική σχέση!</a:t>
            </a:r>
          </a:p>
          <a:p>
            <a:pPr marL="0" indent="0">
              <a:buNone/>
            </a:pPr>
            <a:endParaRPr lang="en-US" dirty="0"/>
          </a:p>
          <a:p>
            <a:pPr marL="0" indent="0">
              <a:buNone/>
            </a:pPr>
            <a:endParaRPr lang="en-US" dirty="0"/>
          </a:p>
          <a:p>
            <a:pPr marL="0" indent="0">
              <a:buNone/>
            </a:pPr>
            <a:r>
              <a:rPr lang="en-US" dirty="0" err="1"/>
              <a:t>Αν</a:t>
            </a:r>
            <a:r>
              <a:rPr lang="en-US" dirty="0"/>
              <a:t>ατροφή:</a:t>
            </a:r>
          </a:p>
          <a:p>
            <a:pPr marL="0" indent="0">
              <a:buNone/>
            </a:pPr>
            <a:r>
              <a:rPr lang="en-US" dirty="0" err="1"/>
              <a:t>Οι</a:t>
            </a:r>
            <a:r>
              <a:rPr lang="en-US" dirty="0"/>
              <a:t> α</a:t>
            </a:r>
            <a:r>
              <a:rPr lang="en-US" dirty="0" err="1"/>
              <a:t>λληλε</a:t>
            </a:r>
            <a:r>
              <a:rPr lang="en-US" dirty="0"/>
              <a:t>πιδράσεις παιδιού- ενηλίκων του παρέχουν ευκαιρίες για δραστηριότητα και μάθηση</a:t>
            </a:r>
            <a:r>
              <a:rPr lang="en-US" sz="2000" dirty="0"/>
              <a:t>. </a:t>
            </a:r>
          </a:p>
        </p:txBody>
      </p:sp>
    </p:spTree>
    <p:extLst>
      <p:ext uri="{BB962C8B-B14F-4D97-AF65-F5344CB8AC3E}">
        <p14:creationId xmlns:p14="http://schemas.microsoft.com/office/powerpoint/2010/main" val="23525230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E2C03723-7FE0-4B17-B8F8-87FAF583B3A1}"/>
              </a:ext>
            </a:extLst>
          </p:cNvPr>
          <p:cNvPicPr>
            <a:picLocks noChangeAspect="1"/>
          </p:cNvPicPr>
          <p:nvPr/>
        </p:nvPicPr>
        <p:blipFill rotWithShape="1">
          <a:blip r:embed="rId2"/>
          <a:srcRect l="22506" r="22505" b="-1"/>
          <a:stretch/>
        </p:blipFill>
        <p:spPr>
          <a:xfrm>
            <a:off x="2522356" y="-85051"/>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9CD73A0-6778-E1EC-41DB-CB6C3ABFC355}"/>
              </a:ext>
            </a:extLst>
          </p:cNvPr>
          <p:cNvSpPr txBox="1"/>
          <p:nvPr/>
        </p:nvSpPr>
        <p:spPr>
          <a:xfrm>
            <a:off x="861237" y="1488558"/>
            <a:ext cx="3799152" cy="4688405"/>
          </a:xfrm>
          <a:prstGeom prst="rect">
            <a:avLst/>
          </a:prstGeom>
        </p:spPr>
        <p:txBody>
          <a:bodyPr vert="horz" lIns="91440" tIns="45720" rIns="91440" bIns="45720" rtlCol="0">
            <a:normAutofit/>
          </a:bodyPr>
          <a:lstStyle/>
          <a:p>
            <a:pPr>
              <a:lnSpc>
                <a:spcPct val="90000"/>
              </a:lnSpc>
              <a:spcAft>
                <a:spcPts val="600"/>
              </a:spcAft>
            </a:pPr>
            <a:r>
              <a:rPr lang="en-US" sz="2800" dirty="0" err="1"/>
              <a:t>Πλούσι</a:t>
            </a:r>
            <a:r>
              <a:rPr lang="en-US" sz="2800" dirty="0"/>
              <a:t>α αισθητηριακά και κοινωνικά ερεθίσματα, γνωστικά ερεθίσματα (παιχνίδι / εκπαίδευση), ενισχύουν τον αριθμό και την ποιότητα των συνάψεων. </a:t>
            </a:r>
          </a:p>
        </p:txBody>
      </p:sp>
      <p:sp>
        <p:nvSpPr>
          <p:cNvPr id="3" name="TextBox 2">
            <a:extLst>
              <a:ext uri="{FF2B5EF4-FFF2-40B4-BE49-F238E27FC236}">
                <a16:creationId xmlns:a16="http://schemas.microsoft.com/office/drawing/2014/main" id="{6ACBA2F4-2E7C-4EE1-A7ED-0E7DBAADAE45}"/>
              </a:ext>
            </a:extLst>
          </p:cNvPr>
          <p:cNvSpPr txBox="1"/>
          <p:nvPr/>
        </p:nvSpPr>
        <p:spPr>
          <a:xfrm>
            <a:off x="1949196" y="4574487"/>
            <a:ext cx="8293608" cy="979813"/>
          </a:xfrm>
          <a:prstGeom prst="rect">
            <a:avLst/>
          </a:prstGeom>
        </p:spPr>
        <p:txBody>
          <a:bodyPr vert="horz" lIns="68580" tIns="34290" rIns="68580" bIns="34290" rtlCol="0">
            <a:noAutofit/>
          </a:bodyPr>
          <a:lstStyle/>
          <a:p>
            <a:pPr>
              <a:spcAft>
                <a:spcPts val="450"/>
              </a:spcAft>
            </a:pPr>
            <a:endParaRPr lang="en-US" sz="2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8553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Τίτλος 4"/>
          <p:cNvSpPr>
            <a:spLocks noGrp="1"/>
          </p:cNvSpPr>
          <p:nvPr>
            <p:ph type="title"/>
          </p:nvPr>
        </p:nvSpPr>
        <p:spPr>
          <a:xfrm>
            <a:off x="971368" y="371719"/>
            <a:ext cx="6125964" cy="1906863"/>
          </a:xfrm>
        </p:spPr>
        <p:txBody>
          <a:bodyPr anchor="b">
            <a:normAutofit/>
          </a:bodyPr>
          <a:lstStyle/>
          <a:p>
            <a:pPr marL="51197" indent="-51197">
              <a:spcBef>
                <a:spcPts val="675"/>
              </a:spcBef>
              <a:spcAft>
                <a:spcPts val="113"/>
              </a:spcAft>
              <a:defRPr/>
            </a:pPr>
            <a:r>
              <a:rPr lang="el-GR" sz="2800" dirty="0">
                <a:latin typeface="+mn-lt"/>
                <a:ea typeface="+mn-ea"/>
                <a:cs typeface="+mn-cs"/>
              </a:rPr>
              <a:t>Η ανατροφή, η εκπαίδευση και η κοινωνικοποίηση «εγγράφουν» στον αναπτυσσόμενο εγκέφαλο</a:t>
            </a:r>
          </a:p>
        </p:txBody>
      </p:sp>
      <p:sp>
        <p:nvSpPr>
          <p:cNvPr id="3" name="Θέση περιεχομένου 2"/>
          <p:cNvSpPr>
            <a:spLocks noGrp="1"/>
          </p:cNvSpPr>
          <p:nvPr>
            <p:ph idx="1"/>
          </p:nvPr>
        </p:nvSpPr>
        <p:spPr>
          <a:xfrm>
            <a:off x="971368" y="2711395"/>
            <a:ext cx="4114801" cy="3465568"/>
          </a:xfrm>
        </p:spPr>
        <p:txBody>
          <a:bodyPr>
            <a:normAutofit/>
          </a:bodyPr>
          <a:lstStyle/>
          <a:p>
            <a:pPr>
              <a:defRPr/>
            </a:pPr>
            <a:endParaRPr lang="el-GR" sz="2000" dirty="0"/>
          </a:p>
          <a:p>
            <a:pPr marL="0" indent="0">
              <a:buNone/>
              <a:defRPr/>
            </a:pPr>
            <a:r>
              <a:rPr lang="el-GR" sz="2000" dirty="0"/>
              <a:t>          </a:t>
            </a:r>
          </a:p>
        </p:txBody>
      </p:sp>
      <p:pic>
        <p:nvPicPr>
          <p:cNvPr id="10" name="Εικόνα 9">
            <a:extLst>
              <a:ext uri="{FF2B5EF4-FFF2-40B4-BE49-F238E27FC236}">
                <a16:creationId xmlns:a16="http://schemas.microsoft.com/office/drawing/2014/main" id="{4CFEED07-5EF4-CE15-0B5B-059342FB2942}"/>
              </a:ext>
            </a:extLst>
          </p:cNvPr>
          <p:cNvPicPr>
            <a:picLocks noChangeAspect="1"/>
          </p:cNvPicPr>
          <p:nvPr/>
        </p:nvPicPr>
        <p:blipFill rotWithShape="1">
          <a:blip r:embed="rId2"/>
          <a:srcRect l="13506" r="27501" b="2"/>
          <a:stretch/>
        </p:blipFill>
        <p:spPr>
          <a:xfrm>
            <a:off x="6326218" y="3608978"/>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8" name="Εικόνα 7">
            <a:extLst>
              <a:ext uri="{FF2B5EF4-FFF2-40B4-BE49-F238E27FC236}">
                <a16:creationId xmlns:a16="http://schemas.microsoft.com/office/drawing/2014/main" id="{597E7899-1BB6-A98D-48AE-3EC187495E40}"/>
              </a:ext>
            </a:extLst>
          </p:cNvPr>
          <p:cNvPicPr>
            <a:picLocks noChangeAspect="1"/>
          </p:cNvPicPr>
          <p:nvPr/>
        </p:nvPicPr>
        <p:blipFill rotWithShape="1">
          <a:blip r:embed="rId3"/>
          <a:srcRect l="23135" r="10662"/>
          <a:stretch/>
        </p:blipFill>
        <p:spPr>
          <a:xfrm>
            <a:off x="2305166" y="2711395"/>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7" name="Εικόνα 6">
            <a:extLst>
              <a:ext uri="{FF2B5EF4-FFF2-40B4-BE49-F238E27FC236}">
                <a16:creationId xmlns:a16="http://schemas.microsoft.com/office/drawing/2014/main" id="{7D2D6397-9DBE-F91C-2D5B-657C83922523}"/>
              </a:ext>
            </a:extLst>
          </p:cNvPr>
          <p:cNvPicPr>
            <a:picLocks noChangeAspect="1"/>
          </p:cNvPicPr>
          <p:nvPr/>
        </p:nvPicPr>
        <p:blipFill rotWithShape="1">
          <a:blip r:embed="rId4"/>
          <a:srcRect l="7039" r="14290" b="3"/>
          <a:stretch/>
        </p:blipFill>
        <p:spPr>
          <a:xfrm>
            <a:off x="6932656" y="143837"/>
            <a:ext cx="4579876" cy="3392659"/>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2087026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15">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8" name="Picture 11" descr="Ανθρώπινα κύτταρα νεύρων εγκεφάλου">
            <a:extLst>
              <a:ext uri="{FF2B5EF4-FFF2-40B4-BE49-F238E27FC236}">
                <a16:creationId xmlns:a16="http://schemas.microsoft.com/office/drawing/2014/main" id="{6647D830-FF87-1650-2D35-0E2A2B1F1F07}"/>
              </a:ext>
            </a:extLst>
          </p:cNvPr>
          <p:cNvPicPr>
            <a:picLocks noChangeAspect="1"/>
          </p:cNvPicPr>
          <p:nvPr/>
        </p:nvPicPr>
        <p:blipFill rotWithShape="1">
          <a:blip r:embed="rId2"/>
          <a:srcRect l="12467" r="34432"/>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39"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01F4A9B-2FF2-7905-35E9-8DAB470279D8}"/>
              </a:ext>
            </a:extLst>
          </p:cNvPr>
          <p:cNvSpPr txBox="1"/>
          <p:nvPr/>
        </p:nvSpPr>
        <p:spPr>
          <a:xfrm>
            <a:off x="5322013" y="626724"/>
            <a:ext cx="6226519" cy="559310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dirty="0"/>
              <a:t>The Impact of Studying Brain Plasticity</a:t>
            </a:r>
          </a:p>
          <a:p>
            <a:pPr indent="-228600">
              <a:lnSpc>
                <a:spcPct val="90000"/>
              </a:lnSpc>
              <a:spcAft>
                <a:spcPts val="600"/>
              </a:spcAft>
              <a:buFont typeface="Arial" panose="020B0604020202020204" pitchFamily="34" charset="0"/>
              <a:buChar char="•"/>
            </a:pPr>
            <a:r>
              <a:rPr lang="en-US" dirty="0"/>
              <a:t>Pedro </a:t>
            </a:r>
            <a:r>
              <a:rPr lang="en-US" dirty="0" err="1"/>
              <a:t>Mateos</a:t>
            </a:r>
            <a:r>
              <a:rPr lang="en-US" dirty="0"/>
              <a:t>-Aparicio, Antonio Rodríguez-Moreno</a:t>
            </a:r>
          </a:p>
        </p:txBody>
      </p:sp>
      <p:sp>
        <p:nvSpPr>
          <p:cNvPr id="8" name="TextBox 7">
            <a:extLst>
              <a:ext uri="{FF2B5EF4-FFF2-40B4-BE49-F238E27FC236}">
                <a16:creationId xmlns:a16="http://schemas.microsoft.com/office/drawing/2014/main" id="{E2B09330-6032-8C5F-CF08-0DC20389F2E0}"/>
              </a:ext>
            </a:extLst>
          </p:cNvPr>
          <p:cNvSpPr txBox="1"/>
          <p:nvPr/>
        </p:nvSpPr>
        <p:spPr>
          <a:xfrm>
            <a:off x="5732980" y="1530849"/>
            <a:ext cx="3413588" cy="1015663"/>
          </a:xfrm>
          <a:prstGeom prst="rect">
            <a:avLst/>
          </a:prstGeom>
          <a:noFill/>
        </p:spPr>
        <p:txBody>
          <a:bodyPr wrap="square">
            <a:spAutoFit/>
          </a:bodyPr>
          <a:lstStyle/>
          <a:p>
            <a:pPr>
              <a:spcAft>
                <a:spcPts val="600"/>
              </a:spcAft>
            </a:pPr>
            <a:r>
              <a:rPr lang="en-US" sz="2000" b="0" i="1" dirty="0">
                <a:solidFill>
                  <a:srgbClr val="282828"/>
                </a:solidFill>
                <a:effectLst/>
                <a:latin typeface="MuseoSans"/>
              </a:rPr>
              <a:t>Front. Cell. </a:t>
            </a:r>
            <a:r>
              <a:rPr lang="en-US" sz="2000" b="0" i="1" dirty="0" err="1">
                <a:solidFill>
                  <a:srgbClr val="282828"/>
                </a:solidFill>
                <a:effectLst/>
                <a:latin typeface="MuseoSans"/>
              </a:rPr>
              <a:t>Neurosci</a:t>
            </a:r>
            <a:r>
              <a:rPr lang="en-US" sz="2000" b="0" i="1" dirty="0">
                <a:solidFill>
                  <a:srgbClr val="282828"/>
                </a:solidFill>
                <a:effectLst/>
                <a:latin typeface="MuseoSans"/>
              </a:rPr>
              <a:t>., 27 February 2019</a:t>
            </a:r>
            <a:br>
              <a:rPr lang="en-US" sz="2000" i="1" dirty="0"/>
            </a:br>
            <a:r>
              <a:rPr lang="en-US" sz="2000" b="0" i="1" dirty="0">
                <a:solidFill>
                  <a:srgbClr val="282828"/>
                </a:solidFill>
                <a:effectLst/>
                <a:latin typeface="MuseoSans"/>
              </a:rPr>
              <a:t>Sec. Cellular Neurophysiology</a:t>
            </a:r>
            <a:endParaRPr lang="el-GR" sz="2000" i="1" dirty="0"/>
          </a:p>
        </p:txBody>
      </p:sp>
      <p:sp>
        <p:nvSpPr>
          <p:cNvPr id="10" name="TextBox 9">
            <a:extLst>
              <a:ext uri="{FF2B5EF4-FFF2-40B4-BE49-F238E27FC236}">
                <a16:creationId xmlns:a16="http://schemas.microsoft.com/office/drawing/2014/main" id="{910E9EAA-9DC1-6605-EF67-3B8537C27A3A}"/>
              </a:ext>
            </a:extLst>
          </p:cNvPr>
          <p:cNvSpPr txBox="1"/>
          <p:nvPr/>
        </p:nvSpPr>
        <p:spPr>
          <a:xfrm>
            <a:off x="5654871" y="2661008"/>
            <a:ext cx="6226519" cy="3108543"/>
          </a:xfrm>
          <a:prstGeom prst="rect">
            <a:avLst/>
          </a:prstGeom>
          <a:noFill/>
        </p:spPr>
        <p:txBody>
          <a:bodyPr wrap="square">
            <a:spAutoFit/>
          </a:bodyPr>
          <a:lstStyle/>
          <a:p>
            <a:pPr>
              <a:spcAft>
                <a:spcPts val="600"/>
              </a:spcAft>
            </a:pPr>
            <a:r>
              <a:rPr lang="en-US" sz="2800" b="0" i="0" dirty="0">
                <a:solidFill>
                  <a:srgbClr val="FF0000"/>
                </a:solidFill>
                <a:effectLst/>
                <a:latin typeface="Calibri "/>
              </a:rPr>
              <a:t>Neural plasticity, neuroplasticity or brain plasticity</a:t>
            </a:r>
            <a:r>
              <a:rPr lang="el-GR" sz="2800" dirty="0">
                <a:solidFill>
                  <a:srgbClr val="282828"/>
                </a:solidFill>
                <a:latin typeface="Calibri "/>
              </a:rPr>
              <a:t>= </a:t>
            </a:r>
            <a:r>
              <a:rPr lang="el-GR" sz="2800" b="0" i="0" dirty="0">
                <a:solidFill>
                  <a:srgbClr val="282828"/>
                </a:solidFill>
                <a:effectLst/>
                <a:latin typeface="Calibri "/>
              </a:rPr>
              <a:t>η ικανότητα του νευρικού συστήματος να αλλάζει τη δραστηριότητά του ως απόκριση σε εγγενή ή εξωγενή ερεθίσματα, αναδιοργανώνοντας τη δομή, τις λειτουργίες ή τις συνδέσεις του</a:t>
            </a:r>
            <a:r>
              <a:rPr lang="en-US" sz="2800" b="0" i="0" dirty="0">
                <a:solidFill>
                  <a:srgbClr val="282828"/>
                </a:solidFill>
                <a:effectLst/>
                <a:latin typeface="Calibri "/>
              </a:rPr>
              <a:t>.</a:t>
            </a:r>
            <a:endParaRPr lang="el-GR" sz="2800" dirty="0">
              <a:latin typeface="Calibri "/>
            </a:endParaRPr>
          </a:p>
        </p:txBody>
      </p:sp>
    </p:spTree>
    <p:extLst>
      <p:ext uri="{BB962C8B-B14F-4D97-AF65-F5344CB8AC3E}">
        <p14:creationId xmlns:p14="http://schemas.microsoft.com/office/powerpoint/2010/main" val="34484764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972" name="Rectangle 40966">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CF6E694-73D3-4665-B24A-1B417E3E342D}"/>
              </a:ext>
            </a:extLst>
          </p:cNvPr>
          <p:cNvSpPr txBox="1"/>
          <p:nvPr/>
        </p:nvSpPr>
        <p:spPr>
          <a:xfrm>
            <a:off x="946297" y="1041991"/>
            <a:ext cx="4984097" cy="5134972"/>
          </a:xfrm>
          <a:prstGeom prst="rect">
            <a:avLst/>
          </a:prstGeom>
        </p:spPr>
        <p:txBody>
          <a:bodyPr vert="horz" lIns="91440" tIns="45720" rIns="91440" bIns="45720" rtlCol="0">
            <a:normAutofit/>
          </a:bodyPr>
          <a:lstStyle/>
          <a:p>
            <a:pPr>
              <a:lnSpc>
                <a:spcPct val="90000"/>
              </a:lnSpc>
              <a:spcAft>
                <a:spcPts val="450"/>
              </a:spcAft>
            </a:pPr>
            <a:r>
              <a:rPr lang="en-US" sz="2800" dirty="0" err="1"/>
              <a:t>Αντίθετ</a:t>
            </a:r>
            <a:r>
              <a:rPr lang="en-US" sz="2800" dirty="0"/>
              <a:t>α, στέρηση εμπειριών ή στρεσογόνες εμπειρίες οδηγούν σε κατάργηση συνάψεων και επιδρούν αρνητικά στην ανάπτυξη</a:t>
            </a:r>
            <a:r>
              <a:rPr lang="el-GR" sz="2800" dirty="0"/>
              <a:t>, </a:t>
            </a:r>
            <a:r>
              <a:rPr lang="el-GR" altLang="el-GR" sz="2800" dirty="0">
                <a:cs typeface="Calibri" panose="020F0502020204030204" pitchFamily="34" charset="0"/>
              </a:rPr>
              <a:t>διαταράσσοντας  τα νευρικά κυκλώματα που ελέγχουν τις νοητικές λειτουργίες, τη λήψη αποφάσεων και γενικά την προσαρμογή του ατόμου στο περιβάλλον (</a:t>
            </a:r>
            <a:r>
              <a:rPr lang="en-US" altLang="el-GR" sz="2800" dirty="0">
                <a:cs typeface="Calibri" panose="020F0502020204030204" pitchFamily="34" charset="0"/>
              </a:rPr>
              <a:t>McEwen</a:t>
            </a:r>
            <a:r>
              <a:rPr lang="el-GR" altLang="el-GR" sz="2800" dirty="0">
                <a:cs typeface="Calibri" panose="020F0502020204030204" pitchFamily="34" charset="0"/>
              </a:rPr>
              <a:t>, </a:t>
            </a:r>
            <a:r>
              <a:rPr lang="en-US" altLang="el-GR" sz="2800" dirty="0">
                <a:cs typeface="Calibri" panose="020F0502020204030204" pitchFamily="34" charset="0"/>
              </a:rPr>
              <a:t>Eiland</a:t>
            </a:r>
            <a:r>
              <a:rPr lang="el-GR" altLang="el-GR" sz="2800" dirty="0">
                <a:cs typeface="Calibri" panose="020F0502020204030204" pitchFamily="34" charset="0"/>
              </a:rPr>
              <a:t>, </a:t>
            </a:r>
            <a:r>
              <a:rPr lang="en-US" altLang="el-GR" sz="2800" dirty="0">
                <a:cs typeface="Calibri" panose="020F0502020204030204" pitchFamily="34" charset="0"/>
              </a:rPr>
              <a:t>Hunter</a:t>
            </a:r>
            <a:r>
              <a:rPr lang="el-GR" altLang="el-GR" sz="2800" dirty="0">
                <a:cs typeface="Calibri" panose="020F0502020204030204" pitchFamily="34" charset="0"/>
              </a:rPr>
              <a:t> &amp; </a:t>
            </a:r>
            <a:r>
              <a:rPr lang="en-US" altLang="el-GR" sz="2800" dirty="0">
                <a:cs typeface="Calibri" panose="020F0502020204030204" pitchFamily="34" charset="0"/>
              </a:rPr>
              <a:t>Miller</a:t>
            </a:r>
            <a:r>
              <a:rPr lang="el-GR" altLang="el-GR" sz="2800" dirty="0">
                <a:cs typeface="Calibri" panose="020F0502020204030204" pitchFamily="34" charset="0"/>
              </a:rPr>
              <a:t>, 2012). </a:t>
            </a:r>
          </a:p>
          <a:p>
            <a:pPr>
              <a:lnSpc>
                <a:spcPct val="90000"/>
              </a:lnSpc>
              <a:spcAft>
                <a:spcPts val="450"/>
              </a:spcAft>
            </a:pPr>
            <a:endParaRPr lang="en-US" dirty="0"/>
          </a:p>
        </p:txBody>
      </p:sp>
      <p:sp>
        <p:nvSpPr>
          <p:cNvPr id="40973" name="Oval 40968">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Εικόνα 1">
            <a:extLst>
              <a:ext uri="{FF2B5EF4-FFF2-40B4-BE49-F238E27FC236}">
                <a16:creationId xmlns:a16="http://schemas.microsoft.com/office/drawing/2014/main" id="{3DC67F3C-2AAD-F0AF-8643-7157FDB4BDB0}"/>
              </a:ext>
            </a:extLst>
          </p:cNvPr>
          <p:cNvPicPr>
            <a:picLocks noChangeAspect="1"/>
          </p:cNvPicPr>
          <p:nvPr/>
        </p:nvPicPr>
        <p:blipFill rotWithShape="1">
          <a:blip r:embed="rId2"/>
          <a:srcRect t="9245" r="1" b="30112"/>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40971" name="Arc 4097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0962" name="Picture 2" descr="σάρωση0015"/>
          <p:cNvPicPr>
            <a:picLocks noChangeAspect="1" noChangeArrowheads="1"/>
          </p:cNvPicPr>
          <p:nvPr/>
        </p:nvPicPr>
        <p:blipFill rotWithShape="1">
          <a:blip r:embed="rId3">
            <a:extLst>
              <a:ext uri="{28A0092B-C50C-407E-A947-70E740481C1C}">
                <a14:useLocalDpi xmlns:a14="http://schemas.microsoft.com/office/drawing/2010/main" val="0"/>
              </a:ext>
            </a:extLst>
          </a:blip>
          <a:srcRect l="2324" r="16943" b="-2"/>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591075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Τίτλος 4">
            <a:extLst>
              <a:ext uri="{FF2B5EF4-FFF2-40B4-BE49-F238E27FC236}">
                <a16:creationId xmlns:a16="http://schemas.microsoft.com/office/drawing/2014/main" id="{D0FC3995-78C7-4030-84FD-99751ECDEEF6}"/>
              </a:ext>
            </a:extLst>
          </p:cNvPr>
          <p:cNvSpPr>
            <a:spLocks noGrp="1"/>
          </p:cNvSpPr>
          <p:nvPr>
            <p:ph type="title"/>
          </p:nvPr>
        </p:nvSpPr>
        <p:spPr>
          <a:xfrm>
            <a:off x="2363056" y="365125"/>
            <a:ext cx="8990744" cy="1325563"/>
          </a:xfrm>
        </p:spPr>
        <p:txBody>
          <a:bodyPr>
            <a:normAutofit/>
          </a:bodyPr>
          <a:lstStyle/>
          <a:p>
            <a:pPr eaLnBrk="1" hangingPunct="1"/>
            <a:r>
              <a:rPr lang="el-GR" altLang="el-GR" sz="3600" dirty="0">
                <a:latin typeface="+mn-lt"/>
              </a:rPr>
              <a:t>ΣΤΡΕΣ</a:t>
            </a:r>
            <a:r>
              <a:rPr lang="el-GR" altLang="el-GR" sz="3600" dirty="0">
                <a:latin typeface="+mn-lt"/>
                <a:sym typeface="Wingdings" panose="05000000000000000000" pitchFamily="2" charset="2"/>
              </a:rPr>
              <a:t></a:t>
            </a:r>
            <a:r>
              <a:rPr lang="en-US" altLang="el-GR" sz="3600" dirty="0">
                <a:latin typeface="+mn-lt"/>
                <a:sym typeface="Wingdings" panose="05000000000000000000" pitchFamily="2" charset="2"/>
              </a:rPr>
              <a:t> </a:t>
            </a:r>
            <a:r>
              <a:rPr lang="el-GR" altLang="el-GR" sz="3600" dirty="0">
                <a:latin typeface="+mn-lt"/>
              </a:rPr>
              <a:t>Παραγωγή </a:t>
            </a:r>
            <a:r>
              <a:rPr lang="el-GR" altLang="el-GR" sz="3600" dirty="0" err="1">
                <a:latin typeface="+mn-lt"/>
              </a:rPr>
              <a:t>κορτιζόλης</a:t>
            </a:r>
            <a:endParaRPr lang="el-GR" altLang="el-GR" sz="3600" dirty="0">
              <a:latin typeface="+mn-lt"/>
            </a:endParaRPr>
          </a:p>
        </p:txBody>
      </p:sp>
      <p:pic>
        <p:nvPicPr>
          <p:cNvPr id="15363" name="Θέση περιεχομένου 3">
            <a:extLst>
              <a:ext uri="{FF2B5EF4-FFF2-40B4-BE49-F238E27FC236}">
                <a16:creationId xmlns:a16="http://schemas.microsoft.com/office/drawing/2014/main" id="{366E8A9A-F45A-4859-9BA3-BD70BA44588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08214" y="1939925"/>
            <a:ext cx="2840037" cy="3619500"/>
          </a:xfrm>
        </p:spPr>
      </p:pic>
      <p:pic>
        <p:nvPicPr>
          <p:cNvPr id="15364" name="Θέση περιεχομένου 6">
            <a:extLst>
              <a:ext uri="{FF2B5EF4-FFF2-40B4-BE49-F238E27FC236}">
                <a16:creationId xmlns:a16="http://schemas.microsoft.com/office/drawing/2014/main" id="{D574D0C9-F41B-4AB9-BB9E-E4241921C47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448301" y="1939925"/>
            <a:ext cx="4714875" cy="3619500"/>
          </a:xfrm>
        </p:spPr>
      </p:pic>
      <p:sp>
        <p:nvSpPr>
          <p:cNvPr id="3" name="TextBox 2">
            <a:extLst>
              <a:ext uri="{FF2B5EF4-FFF2-40B4-BE49-F238E27FC236}">
                <a16:creationId xmlns:a16="http://schemas.microsoft.com/office/drawing/2014/main" id="{3691B27F-B9BA-4CF4-A373-F0FFD0CA3E05}"/>
              </a:ext>
            </a:extLst>
          </p:cNvPr>
          <p:cNvSpPr txBox="1"/>
          <p:nvPr/>
        </p:nvSpPr>
        <p:spPr>
          <a:xfrm>
            <a:off x="1726057" y="5808661"/>
            <a:ext cx="9452226" cy="1015663"/>
          </a:xfrm>
          <a:prstGeom prst="rect">
            <a:avLst/>
          </a:prstGeom>
          <a:noFill/>
        </p:spPr>
        <p:txBody>
          <a:bodyPr wrap="square">
            <a:spAutoFit/>
          </a:bodyPr>
          <a:lstStyle/>
          <a:p>
            <a:r>
              <a:rPr lang="el-GR" sz="2000" dirty="0"/>
              <a:t>Υπερβολικά επίπεδα </a:t>
            </a:r>
            <a:r>
              <a:rPr lang="el-GR" sz="2000" dirty="0" err="1"/>
              <a:t>κορτιζόλης</a:t>
            </a:r>
            <a:r>
              <a:rPr lang="el-GR" sz="2000" dirty="0"/>
              <a:t> μπορούν να καταστείλουν τη </a:t>
            </a:r>
            <a:r>
              <a:rPr lang="el-GR" sz="2000" dirty="0" err="1"/>
              <a:t>νευρογένεση</a:t>
            </a:r>
            <a:r>
              <a:rPr lang="el-GR" sz="2000" dirty="0"/>
              <a:t>, να αναστείλουν τη </a:t>
            </a:r>
            <a:r>
              <a:rPr lang="el-GR" sz="2000" dirty="0" err="1"/>
              <a:t>συναπτογένεση</a:t>
            </a:r>
            <a:r>
              <a:rPr lang="el-GR" sz="2000" dirty="0"/>
              <a:t> και να οδηγήσουν σε άτυπη δενδριτική διακλάδωση και ανάπτυξη νευραξόνων</a:t>
            </a:r>
            <a:r>
              <a:rPr lang="en-US" sz="2000" dirty="0"/>
              <a:t>.</a:t>
            </a:r>
            <a:endParaRPr lang="el-GR" sz="20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Ορθογώνιο 2">
            <a:extLst>
              <a:ext uri="{FF2B5EF4-FFF2-40B4-BE49-F238E27FC236}">
                <a16:creationId xmlns:a16="http://schemas.microsoft.com/office/drawing/2014/main" id="{40E790EC-DE4C-4056-AF6B-DE887D9392E3}"/>
              </a:ext>
            </a:extLst>
          </p:cNvPr>
          <p:cNvSpPr>
            <a:spLocks noChangeArrowheads="1"/>
          </p:cNvSpPr>
          <p:nvPr/>
        </p:nvSpPr>
        <p:spPr bwMode="auto">
          <a:xfrm>
            <a:off x="1841326" y="1117601"/>
            <a:ext cx="8893479"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el-GR" altLang="el-GR" sz="2800" dirty="0">
                <a:cs typeface="Calibri" panose="020F0502020204030204" pitchFamily="34" charset="0"/>
              </a:rPr>
              <a:t>Ο άξονας υποθαλάμου-υπόφυσης-επινεφριδίων εξασφαλίζει τη φυσιολογική προσαρμογή στα διάφορα περιβαλλοντικά ερεθίσματα. Η ισορροπία της δραστηριότητας και της </a:t>
            </a:r>
            <a:r>
              <a:rPr lang="el-GR" altLang="el-GR" sz="2800" dirty="0" err="1">
                <a:cs typeface="Calibri" panose="020F0502020204030204" pitchFamily="34" charset="0"/>
              </a:rPr>
              <a:t>απαντητικότητας</a:t>
            </a:r>
            <a:r>
              <a:rPr lang="el-GR" altLang="el-GR" sz="2800" dirty="0">
                <a:cs typeface="Calibri" panose="020F0502020204030204" pitchFamily="34" charset="0"/>
              </a:rPr>
              <a:t> του συστήματος αυτού συμβάλλει καθοριστικά στην αίσθηση ευεξίας και  την επίτευξη στόχων και ευνοεί τις θετικές κοινωνικές αλληλεπιδράσεις. Αντίθετα, η μόνιμη υπερδραστηριότητα και η υπερβολική </a:t>
            </a:r>
            <a:r>
              <a:rPr lang="el-GR" altLang="el-GR" sz="2800" dirty="0" err="1">
                <a:cs typeface="Calibri" panose="020F0502020204030204" pitchFamily="34" charset="0"/>
              </a:rPr>
              <a:t>απαντητικότητα</a:t>
            </a:r>
            <a:r>
              <a:rPr lang="el-GR" altLang="el-GR" sz="2800" dirty="0">
                <a:cs typeface="Calibri" panose="020F0502020204030204" pitchFamily="34" charset="0"/>
              </a:rPr>
              <a:t>   παρακωλύουν την ανάπτυξη και οδηγούν σε διαταραχές της σωματικής και πνευματικής υγείας (</a:t>
            </a:r>
            <a:r>
              <a:rPr lang="en-US" altLang="el-GR" sz="2800" dirty="0" err="1">
                <a:cs typeface="Calibri" panose="020F0502020204030204" pitchFamily="34" charset="0"/>
              </a:rPr>
              <a:t>Chrousos</a:t>
            </a:r>
            <a:r>
              <a:rPr lang="el-GR" altLang="el-GR" sz="2800" dirty="0">
                <a:cs typeface="Calibri" panose="020F0502020204030204" pitchFamily="34" charset="0"/>
              </a:rPr>
              <a:t>, 2009). </a:t>
            </a:r>
            <a:endParaRPr lang="el-GR" altLang="el-GR" sz="2800" dirty="0">
              <a:ea typeface="Times New Roman" panose="02020603050405020304" pitchFamily="18" charset="0"/>
              <a:cs typeface="Calibri" panose="020F050202020403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9510006-93D0-2E4E-CA92-1273CABD9536}"/>
              </a:ext>
            </a:extLst>
          </p:cNvPr>
          <p:cNvSpPr>
            <a:spLocks noGrp="1"/>
          </p:cNvSpPr>
          <p:nvPr>
            <p:ph type="title"/>
          </p:nvPr>
        </p:nvSpPr>
        <p:spPr/>
        <p:txBody>
          <a:bodyPr>
            <a:normAutofit/>
          </a:bodyPr>
          <a:lstStyle/>
          <a:p>
            <a:r>
              <a:rPr lang="el-GR" sz="3600" dirty="0">
                <a:latin typeface="+mn-lt"/>
              </a:rPr>
              <a:t>Τρεις διαφορετικοί τύποι απάντησης στο στρες κατά την παιδική ηλικία</a:t>
            </a:r>
          </a:p>
        </p:txBody>
      </p:sp>
      <p:sp>
        <p:nvSpPr>
          <p:cNvPr id="10" name="TextBox 9">
            <a:extLst>
              <a:ext uri="{FF2B5EF4-FFF2-40B4-BE49-F238E27FC236}">
                <a16:creationId xmlns:a16="http://schemas.microsoft.com/office/drawing/2014/main" id="{49D515AB-E6E3-AF3A-945B-E311A87899CC}"/>
              </a:ext>
            </a:extLst>
          </p:cNvPr>
          <p:cNvSpPr txBox="1"/>
          <p:nvPr/>
        </p:nvSpPr>
        <p:spPr>
          <a:xfrm>
            <a:off x="838200" y="1690688"/>
            <a:ext cx="10288712" cy="5539978"/>
          </a:xfrm>
          <a:prstGeom prst="rect">
            <a:avLst/>
          </a:prstGeom>
          <a:noFill/>
        </p:spPr>
        <p:txBody>
          <a:bodyPr wrap="square">
            <a:spAutoFit/>
          </a:bodyPr>
          <a:lstStyle/>
          <a:p>
            <a:r>
              <a:rPr lang="el-GR" sz="2400" b="1" dirty="0">
                <a:solidFill>
                  <a:srgbClr val="FF0000"/>
                </a:solidFill>
              </a:rPr>
              <a:t>Θετικό, ανεκτό και τοξικό</a:t>
            </a:r>
            <a:r>
              <a:rPr lang="el-GR" sz="2400" dirty="0"/>
              <a:t>—με βάση τη δυνατότητά του να προκαλεί μόνιμες διαταραχές,  ανάλογα με την  ένταση και τη διάρκεια της απόκρισης στο </a:t>
            </a:r>
            <a:r>
              <a:rPr lang="el-GR" sz="2400" dirty="0" err="1"/>
              <a:t>στεσογόνο</a:t>
            </a:r>
            <a:r>
              <a:rPr lang="el-GR" sz="2400" dirty="0"/>
              <a:t> παράγοντα.</a:t>
            </a:r>
            <a:r>
              <a:rPr lang="en-US" sz="2400" b="1" dirty="0">
                <a:cs typeface="Calibri" panose="020F0502020204030204" pitchFamily="34" charset="0"/>
              </a:rPr>
              <a:t> </a:t>
            </a:r>
            <a:endParaRPr lang="el-GR" sz="2400" b="1" dirty="0">
              <a:cs typeface="Calibri" panose="020F0502020204030204" pitchFamily="34" charset="0"/>
            </a:endParaRPr>
          </a:p>
          <a:p>
            <a:endParaRPr lang="el-GR" sz="2400" b="1" dirty="0">
              <a:cs typeface="Calibri" panose="020F0502020204030204" pitchFamily="34" charset="0"/>
            </a:endParaRPr>
          </a:p>
          <a:p>
            <a:r>
              <a:rPr lang="el-GR" sz="2400" dirty="0"/>
              <a:t>Μια θετική απόκριση στο στρες αναφέρεται σε μια φυσιολογική κατάσταση που είναι σύντομη και ήπια έως μέτρια σε μέγεθος. Κεντρικό στοιχείο στην έννοια του θετικού στρες είναι η διαθεσιμότητα ενός ενήλικα που νοιάζεται και ανταποκρίνεται, ο οποίος βοηθά το παιδί να αντιμετωπίσει τον </a:t>
            </a:r>
            <a:r>
              <a:rPr lang="el-GR" sz="2400" dirty="0" err="1"/>
              <a:t>στρεσογόνο</a:t>
            </a:r>
            <a:r>
              <a:rPr lang="el-GR" sz="2400" dirty="0"/>
              <a:t> παράγοντα. Όταν καλύπτονται από ένα περιβάλλον σταθερών και υποστηρικτικών σχέσεων, οι θετικές αντιδράσεις στο στρες είναι ένα στοιχείο που προάγει την ανάπτυξη γιατί  παρέχει σημαντικές ευκαιρίες για παρατήρηση, μάθηση και εξάσκηση υγιών, προσαρμοστικών απαντήσεων σε δυσμενείς εμπειρίες.</a:t>
            </a:r>
          </a:p>
          <a:p>
            <a:br>
              <a:rPr lang="el-GR" sz="2400" dirty="0">
                <a:cs typeface="Calibri" panose="020F0502020204030204" pitchFamily="34" charset="0"/>
              </a:rPr>
            </a:br>
            <a:r>
              <a:rPr lang="en-US" dirty="0">
                <a:latin typeface="Calibri" panose="020F0502020204030204" pitchFamily="34" charset="0"/>
                <a:cs typeface="Calibri" panose="020F0502020204030204" pitchFamily="34" charset="0"/>
              </a:rPr>
              <a:t> </a:t>
            </a:r>
            <a:endParaRPr lang="el-GR" dirty="0"/>
          </a:p>
        </p:txBody>
      </p:sp>
    </p:spTree>
    <p:extLst>
      <p:ext uri="{BB962C8B-B14F-4D97-AF65-F5344CB8AC3E}">
        <p14:creationId xmlns:p14="http://schemas.microsoft.com/office/powerpoint/2010/main" val="30586294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Θέση περιεχομένου 2">
            <a:extLst>
              <a:ext uri="{FF2B5EF4-FFF2-40B4-BE49-F238E27FC236}">
                <a16:creationId xmlns:a16="http://schemas.microsoft.com/office/drawing/2014/main" id="{53A862AB-0410-496F-B0CB-74339570B52D}"/>
              </a:ext>
            </a:extLst>
          </p:cNvPr>
          <p:cNvSpPr>
            <a:spLocks noGrp="1"/>
          </p:cNvSpPr>
          <p:nvPr>
            <p:ph idx="1"/>
          </p:nvPr>
        </p:nvSpPr>
        <p:spPr>
          <a:xfrm>
            <a:off x="2135188" y="1600201"/>
            <a:ext cx="8075612" cy="4525963"/>
          </a:xfrm>
        </p:spPr>
        <p:txBody>
          <a:bodyPr/>
          <a:lstStyle/>
          <a:p>
            <a:pPr marL="0" indent="0">
              <a:buNone/>
            </a:pPr>
            <a:r>
              <a:rPr lang="el-GR" altLang="el-GR" sz="2800" dirty="0">
                <a:cs typeface="Calibri" panose="020F0502020204030204" pitchFamily="34" charset="0"/>
              </a:rPr>
              <a:t>Οι αρνητικές πρώιμες εμπειρίες και περιβαλλοντικές επιρροές μπορούν να αφήσουν μια μόνιμη υπογραφή- τροποποίηση  στην αναδυόμενη αρχιτεκτονική του εγκεφάλου και τη μακροπρόθεσμη προσαρμογή του. Το στρες του παιδιού που βιώνει απώλεια, παραμέληση, κακοποίηση, φτώχεια και επισιτιστική ανασφάλεια, σωματικό ή ψυχικό τραύμα στην πρώτη παιδική ηλικία ρίχνει μια «μακριά σκιά» πάνω στην ενήλικη ζωή, αλλά και στους μελλοντικούς απογόνους του (</a:t>
            </a:r>
            <a:r>
              <a:rPr lang="en-US" altLang="el-GR" sz="2800" dirty="0">
                <a:cs typeface="Calibri" panose="020F0502020204030204" pitchFamily="34" charset="0"/>
              </a:rPr>
              <a:t>Brent</a:t>
            </a:r>
            <a:r>
              <a:rPr lang="el-GR" altLang="el-GR" sz="2800" dirty="0">
                <a:cs typeface="Calibri" panose="020F0502020204030204" pitchFamily="34" charset="0"/>
              </a:rPr>
              <a:t> &amp; </a:t>
            </a:r>
            <a:r>
              <a:rPr lang="en-US" altLang="el-GR" sz="2800" dirty="0">
                <a:cs typeface="Calibri" panose="020F0502020204030204" pitchFamily="34" charset="0"/>
              </a:rPr>
              <a:t>Silverstein</a:t>
            </a:r>
            <a:r>
              <a:rPr lang="el-GR" altLang="el-GR" sz="2800" dirty="0">
                <a:cs typeface="Calibri" panose="020F0502020204030204" pitchFamily="34" charset="0"/>
              </a:rPr>
              <a:t>, 2013).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Τίτλος 1">
            <a:extLst>
              <a:ext uri="{FF2B5EF4-FFF2-40B4-BE49-F238E27FC236}">
                <a16:creationId xmlns:a16="http://schemas.microsoft.com/office/drawing/2014/main" id="{3339A8D3-FBBD-4D3B-ABA6-154C435F5AC8}"/>
              </a:ext>
            </a:extLst>
          </p:cNvPr>
          <p:cNvSpPr>
            <a:spLocks noGrp="1"/>
          </p:cNvSpPr>
          <p:nvPr>
            <p:ph type="title"/>
          </p:nvPr>
        </p:nvSpPr>
        <p:spPr/>
        <p:txBody>
          <a:bodyPr>
            <a:normAutofit fontScale="90000"/>
          </a:bodyPr>
          <a:lstStyle/>
          <a:p>
            <a:pPr eaLnBrk="1" hangingPunct="1"/>
            <a:r>
              <a:rPr lang="en-US" sz="4400" b="1" dirty="0">
                <a:latin typeface="Calibri" panose="020F0502020204030204" pitchFamily="34" charset="0"/>
                <a:cs typeface="Calibri" panose="020F0502020204030204" pitchFamily="34" charset="0"/>
              </a:rPr>
              <a:t>The lifelong effects of early childhood adversity and toxic stress.</a:t>
            </a:r>
            <a:br>
              <a:rPr lang="el-GR" sz="4400"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t>
            </a:r>
            <a:endParaRPr lang="el-GR" altLang="el-GR" dirty="0"/>
          </a:p>
        </p:txBody>
      </p:sp>
      <p:sp>
        <p:nvSpPr>
          <p:cNvPr id="21507" name="Θέση περιεχομένου 2">
            <a:extLst>
              <a:ext uri="{FF2B5EF4-FFF2-40B4-BE49-F238E27FC236}">
                <a16:creationId xmlns:a16="http://schemas.microsoft.com/office/drawing/2014/main" id="{F61536FE-AA2F-4885-BE19-9FFA339D4BD9}"/>
              </a:ext>
            </a:extLst>
          </p:cNvPr>
          <p:cNvSpPr>
            <a:spLocks noGrp="1"/>
          </p:cNvSpPr>
          <p:nvPr>
            <p:ph idx="1"/>
          </p:nvPr>
        </p:nvSpPr>
        <p:spPr>
          <a:xfrm>
            <a:off x="1749466" y="4357058"/>
            <a:ext cx="8460602" cy="1325563"/>
          </a:xfrm>
        </p:spPr>
        <p:txBody>
          <a:bodyPr>
            <a:normAutofit fontScale="92500"/>
          </a:bodyPr>
          <a:lstStyle/>
          <a:p>
            <a:pPr marL="0" indent="0" algn="just">
              <a:buNone/>
            </a:pPr>
            <a:r>
              <a:rPr lang="el-GR" altLang="el-GR" sz="2800" dirty="0">
                <a:latin typeface="Calibri" panose="020F0502020204030204" pitchFamily="34" charset="0"/>
                <a:cs typeface="Calibri" panose="020F0502020204030204" pitchFamily="34" charset="0"/>
              </a:rPr>
              <a:t>Η  τροποποίηση της λειτουργίας  του άξονα μπορεί να είναι μόνιμη, αλλά μπορεί και να αναστραφεί, αν αλλάξουν οι συνθήκες του περιβάλλοντος (</a:t>
            </a:r>
            <a:r>
              <a:rPr lang="en-US" altLang="el-GR" sz="2800" dirty="0" err="1">
                <a:latin typeface="Calibri" panose="020F0502020204030204" pitchFamily="34" charset="0"/>
                <a:cs typeface="Calibri" panose="020F0502020204030204" pitchFamily="34" charset="0"/>
              </a:rPr>
              <a:t>Buschdorf</a:t>
            </a:r>
            <a:r>
              <a:rPr lang="el-GR" altLang="el-GR" sz="2800" dirty="0">
                <a:latin typeface="Calibri" panose="020F0502020204030204" pitchFamily="34" charset="0"/>
                <a:cs typeface="Calibri" panose="020F0502020204030204" pitchFamily="34" charset="0"/>
              </a:rPr>
              <a:t> &amp;</a:t>
            </a:r>
            <a:r>
              <a:rPr lang="en-US" altLang="el-GR" sz="2800" dirty="0">
                <a:latin typeface="Calibri" panose="020F0502020204030204" pitchFamily="34" charset="0"/>
                <a:cs typeface="Calibri" panose="020F0502020204030204" pitchFamily="34" charset="0"/>
              </a:rPr>
              <a:t>Meaney</a:t>
            </a:r>
            <a:r>
              <a:rPr lang="el-GR" altLang="el-GR" sz="2800" dirty="0">
                <a:latin typeface="Calibri" panose="020F0502020204030204" pitchFamily="34" charset="0"/>
                <a:cs typeface="Calibri" panose="020F0502020204030204" pitchFamily="34" charset="0"/>
              </a:rPr>
              <a:t>, 2015).</a:t>
            </a:r>
            <a:endParaRPr lang="el-GR" altLang="el-GR" sz="2800" dirty="0">
              <a:latin typeface="Calibri" panose="020F0502020204030204" pitchFamily="34" charset="0"/>
              <a:ea typeface="Times New Roman" panose="02020603050405020304" pitchFamily="18" charset="0"/>
              <a:cs typeface="Calibri" panose="020F0502020204030204" pitchFamily="34" charset="0"/>
            </a:endParaRPr>
          </a:p>
          <a:p>
            <a:pPr marL="0" indent="0"/>
            <a:endParaRPr lang="el-GR" altLang="el-GR" sz="2800" dirty="0">
              <a:cs typeface="Calibri" panose="020F0502020204030204" pitchFamily="34" charset="0"/>
            </a:endParaRPr>
          </a:p>
        </p:txBody>
      </p:sp>
      <p:pic>
        <p:nvPicPr>
          <p:cNvPr id="2" name="Εικόνα 1">
            <a:extLst>
              <a:ext uri="{FF2B5EF4-FFF2-40B4-BE49-F238E27FC236}">
                <a16:creationId xmlns:a16="http://schemas.microsoft.com/office/drawing/2014/main" id="{F881508F-D5BB-7207-180D-481B363316BF}"/>
              </a:ext>
            </a:extLst>
          </p:cNvPr>
          <p:cNvPicPr>
            <a:picLocks noChangeAspect="1"/>
          </p:cNvPicPr>
          <p:nvPr/>
        </p:nvPicPr>
        <p:blipFill>
          <a:blip r:embed="rId2"/>
          <a:stretch>
            <a:fillRect/>
          </a:stretch>
        </p:blipFill>
        <p:spPr>
          <a:xfrm>
            <a:off x="1643866" y="2216937"/>
            <a:ext cx="8460602" cy="2303342"/>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279576" y="0"/>
            <a:ext cx="7931224" cy="1124744"/>
          </a:xfrm>
        </p:spPr>
        <p:txBody>
          <a:bodyPr>
            <a:normAutofit fontScale="90000"/>
          </a:bodyPr>
          <a:lstStyle/>
          <a:p>
            <a:r>
              <a:rPr lang="el-GR" sz="2700" dirty="0">
                <a:solidFill>
                  <a:schemeClr val="accent1"/>
                </a:solidFill>
              </a:rPr>
              <a:t>     </a:t>
            </a:r>
            <a:br>
              <a:rPr lang="en-US" sz="2700" dirty="0">
                <a:solidFill>
                  <a:schemeClr val="accent1"/>
                </a:solidFill>
              </a:rPr>
            </a:br>
            <a:br>
              <a:rPr lang="en-US" sz="2700" dirty="0">
                <a:solidFill>
                  <a:schemeClr val="accent1"/>
                </a:solidFill>
              </a:rPr>
            </a:br>
            <a:r>
              <a:rPr lang="el-GR" sz="4000" dirty="0">
                <a:solidFill>
                  <a:schemeClr val="accent1"/>
                </a:solidFill>
                <a:latin typeface="+mn-lt"/>
              </a:rPr>
              <a:t>Synaptic pruning -περικοπή, κλάδεμα των συνάψεων</a:t>
            </a:r>
            <a:r>
              <a:rPr lang="en-US" sz="4000" dirty="0">
                <a:solidFill>
                  <a:schemeClr val="accent1"/>
                </a:solidFill>
                <a:latin typeface="+mn-lt"/>
              </a:rPr>
              <a:t>:</a:t>
            </a:r>
            <a:endParaRPr lang="el-GR" sz="4000" dirty="0">
              <a:solidFill>
                <a:schemeClr val="accent1"/>
              </a:solidFill>
              <a:latin typeface="+mn-lt"/>
            </a:endParaRPr>
          </a:p>
        </p:txBody>
      </p:sp>
      <p:sp>
        <p:nvSpPr>
          <p:cNvPr id="3" name="Θέση περιεχομένου 2"/>
          <p:cNvSpPr>
            <a:spLocks noGrp="1"/>
          </p:cNvSpPr>
          <p:nvPr>
            <p:ph type="body" sz="half" idx="1"/>
          </p:nvPr>
        </p:nvSpPr>
        <p:spPr>
          <a:xfrm>
            <a:off x="814192" y="1528175"/>
            <a:ext cx="6313118" cy="5573233"/>
          </a:xfrm>
        </p:spPr>
        <p:txBody>
          <a:bodyPr>
            <a:normAutofit/>
          </a:bodyPr>
          <a:lstStyle/>
          <a:p>
            <a:pPr marL="0" indent="0">
              <a:buNone/>
            </a:pPr>
            <a:r>
              <a:rPr lang="en-US" dirty="0"/>
              <a:t>M</a:t>
            </a:r>
            <a:r>
              <a:rPr lang="el-GR" dirty="0" err="1"/>
              <a:t>ια</a:t>
            </a:r>
            <a:r>
              <a:rPr lang="el-GR" dirty="0"/>
              <a:t> δυναμική  διαδικασία με την οποία ο εγκέφαλος απαλλάσσεται από περιττούς νευρώνες και συνάψεις.</a:t>
            </a:r>
          </a:p>
          <a:p>
            <a:pPr marL="0" indent="0">
              <a:buNone/>
            </a:pPr>
            <a:r>
              <a:rPr lang="en-US" dirty="0"/>
              <a:t> H </a:t>
            </a:r>
            <a:r>
              <a:rPr lang="el-GR" dirty="0"/>
              <a:t>διαδικασία αυτή αρχίζει μετά το δεύτερο χρόνο της ζωής και συνεχίζεται μέχρι το τέλος της εφηβείας, με διαφορετικό </a:t>
            </a:r>
            <a:r>
              <a:rPr lang="en-US" dirty="0"/>
              <a:t>timing </a:t>
            </a:r>
            <a:r>
              <a:rPr lang="el-GR" dirty="0"/>
              <a:t>για τις διαφορετικές περιοχές του εγκεφάλου.</a:t>
            </a:r>
          </a:p>
        </p:txBody>
      </p:sp>
      <p:pic>
        <p:nvPicPr>
          <p:cNvPr id="5" name="Εικόνα 4"/>
          <p:cNvPicPr>
            <a:picLocks noChangeAspect="1"/>
          </p:cNvPicPr>
          <p:nvPr/>
        </p:nvPicPr>
        <p:blipFill>
          <a:blip r:embed="rId2"/>
          <a:stretch>
            <a:fillRect/>
          </a:stretch>
        </p:blipFill>
        <p:spPr>
          <a:xfrm>
            <a:off x="7298366" y="2317533"/>
            <a:ext cx="2736304" cy="2891757"/>
          </a:xfrm>
          <a:prstGeom prst="rect">
            <a:avLst/>
          </a:prstGeom>
        </p:spPr>
      </p:pic>
    </p:spTree>
    <p:extLst>
      <p:ext uri="{BB962C8B-B14F-4D97-AF65-F5344CB8AC3E}">
        <p14:creationId xmlns:p14="http://schemas.microsoft.com/office/powerpoint/2010/main" val="5428716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Freeform: Shape 12">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Θέση περιεχομένου 5">
            <a:extLst>
              <a:ext uri="{FF2B5EF4-FFF2-40B4-BE49-F238E27FC236}">
                <a16:creationId xmlns:a16="http://schemas.microsoft.com/office/drawing/2014/main" id="{54FA917D-EBC2-E9D6-96C0-9EAA0536633E}"/>
              </a:ext>
            </a:extLst>
          </p:cNvPr>
          <p:cNvPicPr>
            <a:picLocks noGrp="1" noChangeAspect="1"/>
          </p:cNvPicPr>
          <p:nvPr>
            <p:ph sz="half" idx="2"/>
          </p:nvPr>
        </p:nvPicPr>
        <p:blipFill>
          <a:blip r:embed="rId2"/>
          <a:stretch>
            <a:fillRect/>
          </a:stretch>
        </p:blipFill>
        <p:spPr>
          <a:xfrm>
            <a:off x="7174410" y="1258918"/>
            <a:ext cx="4777381" cy="398911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5" name="Arc 14">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Τίτλος 1"/>
          <p:cNvSpPr>
            <a:spLocks noGrp="1"/>
          </p:cNvSpPr>
          <p:nvPr>
            <p:ph type="title"/>
          </p:nvPr>
        </p:nvSpPr>
        <p:spPr>
          <a:xfrm>
            <a:off x="838201" y="479493"/>
            <a:ext cx="5257800" cy="1325563"/>
          </a:xfrm>
        </p:spPr>
        <p:txBody>
          <a:bodyPr vert="horz" lIns="91440" tIns="45720" rIns="91440" bIns="45720" numCol="1" rtlCol="0" anchor="ctr" anchorCtr="0" compatLnSpc="1">
            <a:prstTxWarp prst="textNoShape">
              <a:avLst/>
            </a:prstTxWarp>
            <a:noAutofit/>
          </a:bodyPr>
          <a:lstStyle/>
          <a:p>
            <a:r>
              <a:rPr lang="en-US" sz="3600" dirty="0">
                <a:latin typeface="+mn-lt"/>
              </a:rPr>
              <a:t>Synaptic pruning: </a:t>
            </a:r>
            <a:r>
              <a:rPr lang="en-US" sz="3600" kern="1200" dirty="0" err="1">
                <a:solidFill>
                  <a:schemeClr val="tx1"/>
                </a:solidFill>
                <a:latin typeface="+mn-lt"/>
                <a:ea typeface="+mj-ea"/>
                <a:cs typeface="+mj-cs"/>
              </a:rPr>
              <a:t>Αν</a:t>
            </a:r>
            <a:r>
              <a:rPr lang="en-US" sz="3600" kern="1200" dirty="0">
                <a:solidFill>
                  <a:schemeClr val="tx1"/>
                </a:solidFill>
                <a:latin typeface="+mn-lt"/>
                <a:ea typeface="+mj-ea"/>
                <a:cs typeface="+mj-cs"/>
              </a:rPr>
              <a:t>αδιάρθρωση του φλοιού προς το λειτουργικότερο. </a:t>
            </a:r>
          </a:p>
        </p:txBody>
      </p:sp>
      <p:sp>
        <p:nvSpPr>
          <p:cNvPr id="3" name="Ορθογώνιο 2"/>
          <p:cNvSpPr/>
          <p:nvPr/>
        </p:nvSpPr>
        <p:spPr bwMode="auto">
          <a:xfrm>
            <a:off x="240208" y="2187851"/>
            <a:ext cx="7074992" cy="3989112"/>
          </a:xfrm>
          <a:prstGeom prst="rect">
            <a:avLst/>
          </a:prstGeom>
        </p:spPr>
        <p:txBody>
          <a:bodyPr vert="horz" lIns="91440" tIns="45720" rIns="91440" bIns="45720" numCol="1" rtlCol="0" anchorCtr="0" compatLnSpc="1">
            <a:prstTxWarp prst="textNoShape">
              <a:avLst/>
            </a:prstTxWarp>
            <a:normAutofit fontScale="40000" lnSpcReduction="20000"/>
          </a:bodyPr>
          <a:lstStyle/>
          <a:p>
            <a:pPr indent="-228600">
              <a:lnSpc>
                <a:spcPct val="90000"/>
              </a:lnSpc>
              <a:spcBef>
                <a:spcPct val="20000"/>
              </a:spcBef>
              <a:buFont typeface="Arial" panose="020B0604020202020204" pitchFamily="34" charset="0"/>
              <a:buChar char="•"/>
            </a:pPr>
            <a:endParaRPr lang="el-GR" sz="3100" dirty="0"/>
          </a:p>
          <a:p>
            <a:pPr indent="-228600">
              <a:lnSpc>
                <a:spcPct val="90000"/>
              </a:lnSpc>
              <a:spcBef>
                <a:spcPct val="20000"/>
              </a:spcBef>
              <a:buFont typeface="Arial" panose="020B0604020202020204" pitchFamily="34" charset="0"/>
              <a:buChar char="•"/>
            </a:pPr>
            <a:endParaRPr lang="el-GR" sz="3100" dirty="0"/>
          </a:p>
          <a:p>
            <a:pPr indent="-228600">
              <a:lnSpc>
                <a:spcPct val="90000"/>
              </a:lnSpc>
              <a:spcBef>
                <a:spcPct val="20000"/>
              </a:spcBef>
              <a:buFont typeface="Arial" panose="020B0604020202020204" pitchFamily="34" charset="0"/>
              <a:buChar char="•"/>
            </a:pPr>
            <a:r>
              <a:rPr lang="en-US" sz="5100" dirty="0" err="1"/>
              <a:t>Μέσ</a:t>
            </a:r>
            <a:r>
              <a:rPr lang="en-US" sz="5100" dirty="0"/>
              <a:t>α από το χαοτικό δάσος της περίσσειας συνάψεων, «κλαδεύονται» οι άχρηστες, ώστε να λειτουργήσουν καλύτερα αυτές που απέδειξαν τη χρησιμότητά τους. </a:t>
            </a:r>
          </a:p>
          <a:p>
            <a:pPr indent="-228600">
              <a:lnSpc>
                <a:spcPct val="90000"/>
              </a:lnSpc>
              <a:spcBef>
                <a:spcPct val="20000"/>
              </a:spcBef>
              <a:buFont typeface="Arial" panose="020B0604020202020204" pitchFamily="34" charset="0"/>
              <a:buChar char="•"/>
            </a:pPr>
            <a:r>
              <a:rPr lang="en-US" sz="5100" dirty="0" err="1"/>
              <a:t>Περιορίζοντ</a:t>
            </a:r>
            <a:r>
              <a:rPr lang="en-US" sz="5100" dirty="0"/>
              <a:t>αι στο μισό οι αρχικές συνάψεις που είχαν δημιουργηθεί κατά την </a:t>
            </a:r>
            <a:r>
              <a:rPr lang="el-GR" sz="5100" dirty="0"/>
              <a:t>πρώιμη </a:t>
            </a:r>
            <a:r>
              <a:rPr lang="en-US" sz="5100" dirty="0"/>
              <a:t>πα</a:t>
            </a:r>
            <a:r>
              <a:rPr lang="en-US" sz="5100" dirty="0" err="1"/>
              <a:t>ιδική</a:t>
            </a:r>
            <a:r>
              <a:rPr lang="en-US" sz="5100" dirty="0"/>
              <a:t> ηλικία. </a:t>
            </a:r>
            <a:r>
              <a:rPr lang="el-GR" sz="5100" dirty="0"/>
              <a:t>Ο φλοιός προσφέρει μια πολύ μεγάλη ποικιλία «εναλλακτικών» συνδέσεων και η εμπειρία συμβάλλει στην επιλογή αυτών που θα αποδώσουν καλύτερα, καταργώντας τις περιττές, που θα προκαλούσαν χαοτική λειτουργία του νευρικού συστήματος. </a:t>
            </a:r>
          </a:p>
          <a:p>
            <a:pPr indent="-228600">
              <a:lnSpc>
                <a:spcPct val="90000"/>
              </a:lnSpc>
              <a:spcBef>
                <a:spcPct val="20000"/>
              </a:spcBef>
              <a:buFont typeface="Arial" panose="020B0604020202020204" pitchFamily="34" charset="0"/>
              <a:buChar char="•"/>
            </a:pPr>
            <a:r>
              <a:rPr lang="en-US" sz="5100" dirty="0"/>
              <a:t>Ο </a:t>
            </a:r>
            <a:r>
              <a:rPr lang="en-US" sz="5100" dirty="0" err="1"/>
              <a:t>έφη</a:t>
            </a:r>
            <a:r>
              <a:rPr lang="en-US" sz="5100" dirty="0"/>
              <a:t>βος μπορεί έτσι να επικεντρωθεί και να προοδεύσει σε εξειδικευμένες και απαιτητικές δεξιότητες.</a:t>
            </a:r>
          </a:p>
          <a:p>
            <a:pPr indent="-228600">
              <a:lnSpc>
                <a:spcPct val="90000"/>
              </a:lnSpc>
              <a:spcBef>
                <a:spcPct val="20000"/>
              </a:spcBef>
              <a:buFont typeface="Arial" panose="020B0604020202020204" pitchFamily="34" charset="0"/>
              <a:buChar char="•"/>
            </a:pPr>
            <a:endParaRPr lang="en-US" sz="3100" dirty="0"/>
          </a:p>
          <a:p>
            <a:pPr lvl="0" indent="-228600">
              <a:lnSpc>
                <a:spcPct val="90000"/>
              </a:lnSpc>
              <a:spcBef>
                <a:spcPct val="20000"/>
              </a:spcBef>
              <a:buFont typeface="Arial" panose="020B0604020202020204" pitchFamily="34" charset="0"/>
              <a:buChar char="•"/>
            </a:pPr>
            <a:endParaRPr lang="en-US" sz="3100" dirty="0"/>
          </a:p>
          <a:p>
            <a:pPr indent="-228600">
              <a:lnSpc>
                <a:spcPct val="90000"/>
              </a:lnSpc>
              <a:spcBef>
                <a:spcPct val="20000"/>
              </a:spcBef>
              <a:buFont typeface="Arial" panose="020B0604020202020204" pitchFamily="34" charset="0"/>
              <a:buChar char="•"/>
            </a:pPr>
            <a:endParaRPr lang="en-US" dirty="0"/>
          </a:p>
          <a:p>
            <a:pPr indent="-228600">
              <a:lnSpc>
                <a:spcPct val="90000"/>
              </a:lnSpc>
              <a:spcBef>
                <a:spcPct val="20000"/>
              </a:spcBef>
              <a:buFont typeface="Arial" panose="020B0604020202020204" pitchFamily="34" charset="0"/>
              <a:buChar char="•"/>
            </a:pPr>
            <a:r>
              <a:rPr lang="en-US" dirty="0"/>
              <a:t>	</a:t>
            </a:r>
          </a:p>
        </p:txBody>
      </p:sp>
    </p:spTree>
    <p:extLst>
      <p:ext uri="{BB962C8B-B14F-4D97-AF65-F5344CB8AC3E}">
        <p14:creationId xmlns:p14="http://schemas.microsoft.com/office/powerpoint/2010/main" val="12106576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565753" y="1665962"/>
            <a:ext cx="8592855" cy="3593030"/>
          </a:xfrm>
        </p:spPr>
        <p:txBody>
          <a:bodyPr>
            <a:normAutofit/>
          </a:bodyPr>
          <a:lstStyle/>
          <a:p>
            <a:pPr marL="0" indent="0" algn="just">
              <a:buNone/>
            </a:pPr>
            <a:r>
              <a:rPr lang="el-GR" dirty="0"/>
              <a:t>Το αρνητικό συναισθηματικό και κοινωνικό περιβάλλον μπορεί να προκαλέσει  υπερβολικό ή πρόωρο κλάδεμα των συνάψεων, λόγω του έντονου,  μόνιμου στρες, με σοβαρές συνέπειες όσον αφορά την ωρίμανση των εγκεφαλικών κυκλωμάτων.	</a:t>
            </a:r>
          </a:p>
        </p:txBody>
      </p:sp>
      <p:sp>
        <p:nvSpPr>
          <p:cNvPr id="6" name="Θέση αριθμού διαφάνειας 5"/>
          <p:cNvSpPr>
            <a:spLocks noGrp="1"/>
          </p:cNvSpPr>
          <p:nvPr>
            <p:ph type="sldNum" sz="quarter" idx="4294967295"/>
          </p:nvPr>
        </p:nvSpPr>
        <p:spPr/>
        <p:txBody>
          <a:bodyPr/>
          <a:lstStyle/>
          <a:p>
            <a:pPr>
              <a:defRPr/>
            </a:pPr>
            <a:fld id="{516C49B7-A1E2-4307-90D3-16EA6E98FB0E}" type="slidenum">
              <a:rPr lang="el-GR" smtClean="0"/>
              <a:pPr>
                <a:defRPr/>
              </a:pPr>
              <a:t>58</a:t>
            </a:fld>
            <a:endParaRPr lang="el-GR"/>
          </a:p>
        </p:txBody>
      </p:sp>
    </p:spTree>
    <p:extLst>
      <p:ext uri="{BB962C8B-B14F-4D97-AF65-F5344CB8AC3E}">
        <p14:creationId xmlns:p14="http://schemas.microsoft.com/office/powerpoint/2010/main" val="18558139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24AB8212-B870-95D9-AEF5-1AF3E9689DE3}"/>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sz="3600" dirty="0" err="1">
                <a:latin typeface="+mn-lt"/>
              </a:rPr>
              <a:t>Εφη</a:t>
            </a:r>
            <a:r>
              <a:rPr lang="en-US" sz="3600" dirty="0">
                <a:latin typeface="+mn-lt"/>
              </a:rPr>
              <a:t>βεία</a:t>
            </a:r>
          </a:p>
        </p:txBody>
      </p:sp>
      <p:sp>
        <p:nvSpPr>
          <p:cNvPr id="3" name="Θέση περιεχομένου 2">
            <a:extLst>
              <a:ext uri="{FF2B5EF4-FFF2-40B4-BE49-F238E27FC236}">
                <a16:creationId xmlns:a16="http://schemas.microsoft.com/office/drawing/2014/main" id="{4662445E-264B-19EC-0503-1ECFAD4D666B}"/>
              </a:ext>
            </a:extLst>
          </p:cNvPr>
          <p:cNvSpPr>
            <a:spLocks noGrp="1"/>
          </p:cNvSpPr>
          <p:nvPr>
            <p:ph sz="half" idx="1"/>
          </p:nvPr>
        </p:nvSpPr>
        <p:spPr>
          <a:xfrm>
            <a:off x="838200" y="2292263"/>
            <a:ext cx="5962785" cy="4200612"/>
          </a:xfrm>
        </p:spPr>
        <p:txBody>
          <a:bodyPr vert="horz" lIns="91440" tIns="45720" rIns="91440" bIns="45720" rtlCol="0">
            <a:noAutofit/>
          </a:bodyPr>
          <a:lstStyle/>
          <a:p>
            <a:pPr marL="0"/>
            <a:r>
              <a:rPr lang="en-US" dirty="0" err="1"/>
              <a:t>Στ</a:t>
            </a:r>
            <a:r>
              <a:rPr lang="en-US" dirty="0"/>
              <a:t>αδιακή μετάβαση του παιδιού προς την ενηλικίωση. </a:t>
            </a:r>
          </a:p>
          <a:p>
            <a:pPr marL="0"/>
            <a:endParaRPr lang="en-US" dirty="0"/>
          </a:p>
          <a:p>
            <a:pPr marL="0"/>
            <a:r>
              <a:rPr lang="en-US" dirty="0" err="1"/>
              <a:t>Περίοδος</a:t>
            </a:r>
            <a:r>
              <a:rPr lang="en-US" dirty="0"/>
              <a:t> </a:t>
            </a:r>
            <a:r>
              <a:rPr lang="en-US" dirty="0" err="1"/>
              <a:t>μεγάλων</a:t>
            </a:r>
            <a:r>
              <a:rPr lang="en-US" dirty="0"/>
              <a:t> α</a:t>
            </a:r>
            <a:r>
              <a:rPr lang="en-US" dirty="0" err="1"/>
              <a:t>λλ</a:t>
            </a:r>
            <a:r>
              <a:rPr lang="en-US" dirty="0"/>
              <a:t>αγών και μεταμορφώσεων , στο σωματικό, ορμονικό, γνωστικό και κοινωνικό τομέα, με τελικό αποτέλεσμα την προσαρμογή της συμπεριφοράς και της προσωπικότητας στις απαιτήσεις της ενήλικης ζωής.</a:t>
            </a:r>
          </a:p>
        </p:txBody>
      </p:sp>
      <p:pic>
        <p:nvPicPr>
          <p:cNvPr id="5" name="Θέση περιεχομένου 4" descr="Εικόνα που περιέχει άτομο, τοίχος, αγόρι, εσωτερικός χώρος&#10;&#10;Περιγραφή που δημιουργήθηκε αυτόματα">
            <a:extLst>
              <a:ext uri="{FF2B5EF4-FFF2-40B4-BE49-F238E27FC236}">
                <a16:creationId xmlns:a16="http://schemas.microsoft.com/office/drawing/2014/main" id="{973FE537-B9AF-30AB-5906-6C89526C1863}"/>
              </a:ext>
            </a:extLst>
          </p:cNvPr>
          <p:cNvPicPr>
            <a:picLocks noGrp="1" noChangeAspect="1"/>
          </p:cNvPicPr>
          <p:nvPr>
            <p:ph sz="half" idx="2"/>
          </p:nvPr>
        </p:nvPicPr>
        <p:blipFill rotWithShape="1">
          <a:blip r:embed="rId2"/>
          <a:srcRect l="63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Tree>
    <p:extLst>
      <p:ext uri="{BB962C8B-B14F-4D97-AF65-F5344CB8AC3E}">
        <p14:creationId xmlns:p14="http://schemas.microsoft.com/office/powerpoint/2010/main" val="70366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a:extLst>
              <a:ext uri="{FF2B5EF4-FFF2-40B4-BE49-F238E27FC236}">
                <a16:creationId xmlns:a16="http://schemas.microsoft.com/office/drawing/2014/main" id="{3279FF3D-0671-73CF-ABD7-0F9BA9B47A7D}"/>
              </a:ext>
            </a:extLst>
          </p:cNvPr>
          <p:cNvSpPr>
            <a:spLocks noGrp="1"/>
          </p:cNvSpPr>
          <p:nvPr>
            <p:ph type="title"/>
          </p:nvPr>
        </p:nvSpPr>
        <p:spPr>
          <a:xfrm>
            <a:off x="1027134" y="274638"/>
            <a:ext cx="10555266" cy="1143000"/>
          </a:xfrm>
        </p:spPr>
        <p:txBody>
          <a:bodyPr>
            <a:normAutofit fontScale="90000"/>
          </a:bodyPr>
          <a:lstStyle/>
          <a:p>
            <a:pPr algn="ctr">
              <a:defRPr/>
            </a:pPr>
            <a:r>
              <a:rPr lang="el-GR" dirty="0"/>
              <a:t>	</a:t>
            </a:r>
            <a:r>
              <a:rPr lang="el-GR" sz="4000" dirty="0">
                <a:latin typeface="+mn-lt"/>
              </a:rPr>
              <a:t>Για να κατανοήσουμε την Πλαστικότητα, ας                     θυμηθούμε ότι…</a:t>
            </a:r>
          </a:p>
        </p:txBody>
      </p:sp>
      <p:sp>
        <p:nvSpPr>
          <p:cNvPr id="31747" name="Θέση κειμένου 8">
            <a:extLst>
              <a:ext uri="{FF2B5EF4-FFF2-40B4-BE49-F238E27FC236}">
                <a16:creationId xmlns:a16="http://schemas.microsoft.com/office/drawing/2014/main" id="{6412BCFA-8E8D-AA01-277C-F952045D72D5}"/>
              </a:ext>
            </a:extLst>
          </p:cNvPr>
          <p:cNvSpPr>
            <a:spLocks noGrp="1"/>
          </p:cNvSpPr>
          <p:nvPr>
            <p:ph type="body" sz="half" idx="1"/>
          </p:nvPr>
        </p:nvSpPr>
        <p:spPr>
          <a:xfrm>
            <a:off x="789140" y="2020889"/>
            <a:ext cx="5230660" cy="4105275"/>
          </a:xfrm>
        </p:spPr>
        <p:txBody>
          <a:bodyPr>
            <a:normAutofit/>
          </a:bodyPr>
          <a:lstStyle/>
          <a:p>
            <a:pPr eaLnBrk="1" hangingPunct="1">
              <a:buFont typeface="Arial" panose="020B0604020202020204" pitchFamily="34" charset="0"/>
              <a:buChar char="•"/>
            </a:pPr>
            <a:r>
              <a:rPr lang="el-GR" dirty="0"/>
              <a:t>Ο ανθρώπινος εγκέφαλος είναι  </a:t>
            </a:r>
            <a:r>
              <a:rPr lang="el-GR" altLang="el-GR" dirty="0"/>
              <a:t>το πιο πολύπλοκο όργανο του σώματος.  </a:t>
            </a:r>
          </a:p>
          <a:p>
            <a:pPr>
              <a:buFont typeface="Arial" panose="020B0604020202020204" pitchFamily="34" charset="0"/>
              <a:buChar char="•"/>
            </a:pPr>
            <a:r>
              <a:rPr lang="el-GR" altLang="el-GR" dirty="0"/>
              <a:t>Διαθέτει άκρως εξειδικευμένα κύτταρα,  ικανά να μεταβιβάζουν και να λαμβάνουν ερεθίσματα, τα οποία ονομάζονται</a:t>
            </a:r>
            <a:r>
              <a:rPr lang="el-GR" altLang="el-GR" i="1" dirty="0"/>
              <a:t> </a:t>
            </a:r>
            <a:r>
              <a:rPr lang="el-GR" altLang="el-GR" b="1" dirty="0"/>
              <a:t>νευρώνες.</a:t>
            </a:r>
          </a:p>
          <a:p>
            <a:endParaRPr lang="el-GR" altLang="el-GR" dirty="0"/>
          </a:p>
        </p:txBody>
      </p:sp>
      <p:sp>
        <p:nvSpPr>
          <p:cNvPr id="31748" name="Θέση περιεχομένου 9">
            <a:extLst>
              <a:ext uri="{FF2B5EF4-FFF2-40B4-BE49-F238E27FC236}">
                <a16:creationId xmlns:a16="http://schemas.microsoft.com/office/drawing/2014/main" id="{B6DE87CC-045B-DDD8-150C-AD8062DB4D30}"/>
              </a:ext>
            </a:extLst>
          </p:cNvPr>
          <p:cNvSpPr>
            <a:spLocks noGrp="1"/>
          </p:cNvSpPr>
          <p:nvPr>
            <p:ph sz="half" idx="2"/>
          </p:nvPr>
        </p:nvSpPr>
        <p:spPr>
          <a:xfrm>
            <a:off x="6184900" y="1790701"/>
            <a:ext cx="4038600" cy="4525963"/>
          </a:xfrm>
        </p:spPr>
        <p:txBody>
          <a:bodyPr/>
          <a:lstStyle/>
          <a:p>
            <a:endParaRPr lang="el-GR" altLang="el-GR"/>
          </a:p>
        </p:txBody>
      </p:sp>
      <p:pic>
        <p:nvPicPr>
          <p:cNvPr id="31749" name="Picture 5" descr="gearhead">
            <a:extLst>
              <a:ext uri="{FF2B5EF4-FFF2-40B4-BE49-F238E27FC236}">
                <a16:creationId xmlns:a16="http://schemas.microsoft.com/office/drawing/2014/main" id="{254DB060-3CE1-FBDF-38F1-18047D2F1AE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97588" y="1790701"/>
            <a:ext cx="388461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407651-2D8A-0423-50A1-BA01D0AB1A80}"/>
              </a:ext>
            </a:extLst>
          </p:cNvPr>
          <p:cNvSpPr>
            <a:spLocks noGrp="1"/>
          </p:cNvSpPr>
          <p:nvPr>
            <p:ph type="title"/>
          </p:nvPr>
        </p:nvSpPr>
        <p:spPr>
          <a:xfrm>
            <a:off x="2449319" y="365125"/>
            <a:ext cx="8904480" cy="1325563"/>
          </a:xfrm>
        </p:spPr>
        <p:txBody>
          <a:bodyPr>
            <a:normAutofit fontScale="90000"/>
          </a:bodyPr>
          <a:lstStyle/>
          <a:p>
            <a:br>
              <a:rPr lang="el-GR" sz="3600" dirty="0">
                <a:latin typeface="Calibri" panose="020F0502020204030204" pitchFamily="34" charset="0"/>
                <a:ea typeface="Times New Roman" panose="02020603050405020304" pitchFamily="18" charset="0"/>
                <a:cs typeface="Calibri" panose="020F0502020204030204" pitchFamily="34" charset="0"/>
              </a:rPr>
            </a:br>
            <a:r>
              <a:rPr lang="el-GR" sz="4000" dirty="0">
                <a:latin typeface="Calibri" panose="020F0502020204030204" pitchFamily="34" charset="0"/>
                <a:ea typeface="Times New Roman" panose="02020603050405020304" pitchFamily="18" charset="0"/>
                <a:cs typeface="Calibri" panose="020F0502020204030204" pitchFamily="34" charset="0"/>
              </a:rPr>
              <a:t>Ο εγκέφαλος του εφήβου αναδιαμορφώνεται.</a:t>
            </a:r>
            <a:br>
              <a:rPr lang="el-GR" sz="4000" dirty="0">
                <a:latin typeface="Calibri" panose="020F0502020204030204" pitchFamily="34" charset="0"/>
                <a:ea typeface="Calibri" panose="020F0502020204030204" pitchFamily="34" charset="0"/>
                <a:cs typeface="Times New Roman" panose="02020603050405020304" pitchFamily="18" charset="0"/>
              </a:rPr>
            </a:br>
            <a:endParaRPr lang="el-GR" sz="4000" dirty="0"/>
          </a:p>
        </p:txBody>
      </p:sp>
      <p:sp>
        <p:nvSpPr>
          <p:cNvPr id="3" name="Θέση περιεχομένου 2">
            <a:extLst>
              <a:ext uri="{FF2B5EF4-FFF2-40B4-BE49-F238E27FC236}">
                <a16:creationId xmlns:a16="http://schemas.microsoft.com/office/drawing/2014/main" id="{671DAD7F-0AA4-5B1A-FD4D-B1CAB60AC30B}"/>
              </a:ext>
            </a:extLst>
          </p:cNvPr>
          <p:cNvSpPr>
            <a:spLocks noGrp="1"/>
          </p:cNvSpPr>
          <p:nvPr>
            <p:ph sz="half" idx="1"/>
          </p:nvPr>
        </p:nvSpPr>
        <p:spPr>
          <a:xfrm>
            <a:off x="838201" y="1340285"/>
            <a:ext cx="5963432" cy="5152590"/>
          </a:xfrm>
        </p:spPr>
        <p:txBody>
          <a:bodyPr>
            <a:noAutofit/>
          </a:bodyPr>
          <a:lstStyle/>
          <a:p>
            <a:pPr marL="0" indent="0">
              <a:buNone/>
            </a:pPr>
            <a:r>
              <a:rPr lang="el-GR" dirty="0">
                <a:latin typeface="Calibri" panose="020F0502020204030204" pitchFamily="34" charset="0"/>
                <a:ea typeface="Times New Roman" panose="02020603050405020304" pitchFamily="18" charset="0"/>
              </a:rPr>
              <a:t>Η συνδυασμένη δράση των βιολογικών (ορμόνες)  και περιβαλλοντικών επιδράσεων (ποιότητα  και  η ποσότητα των κοινωνικών εμπειριών και αναγκών) προκαλεί αναδιαμόρφωση και επαναδόμηση του εγκεφάλου, σε τέτοια έκταση που δεν υπάρχει ανάλογό της σε άλλη φάση της ζωής.</a:t>
            </a:r>
          </a:p>
          <a:p>
            <a:pPr marL="0" indent="0">
              <a:buNone/>
            </a:pPr>
            <a:r>
              <a:rPr lang="el-GR" dirty="0">
                <a:latin typeface="Calibri" panose="020F0502020204030204" pitchFamily="34" charset="0"/>
                <a:ea typeface="Times New Roman" panose="02020603050405020304" pitchFamily="18" charset="0"/>
              </a:rPr>
              <a:t>Ο εγκέφαλος  </a:t>
            </a:r>
            <a:r>
              <a:rPr lang="el-GR" dirty="0">
                <a:solidFill>
                  <a:srgbClr val="FF0000"/>
                </a:solidFill>
                <a:latin typeface="Calibri" panose="020F0502020204030204" pitchFamily="34" charset="0"/>
                <a:ea typeface="Times New Roman" panose="02020603050405020304" pitchFamily="18" charset="0"/>
              </a:rPr>
              <a:t>αναδιατάσσει τα κυκλώματά του </a:t>
            </a:r>
            <a:r>
              <a:rPr lang="el-GR" dirty="0">
                <a:latin typeface="Calibri" panose="020F0502020204030204" pitchFamily="34" charset="0"/>
                <a:ea typeface="Times New Roman" panose="02020603050405020304" pitchFamily="18" charset="0"/>
              </a:rPr>
              <a:t>για να αυξήσει την ενσωμάτωση των εμπειριών και την αποτελεσματικότητά του.</a:t>
            </a:r>
            <a:endParaRPr lang="el-GR" dirty="0"/>
          </a:p>
        </p:txBody>
      </p:sp>
      <p:pic>
        <p:nvPicPr>
          <p:cNvPr id="5" name="Θέση περιεχομένου 4">
            <a:extLst>
              <a:ext uri="{FF2B5EF4-FFF2-40B4-BE49-F238E27FC236}">
                <a16:creationId xmlns:a16="http://schemas.microsoft.com/office/drawing/2014/main" id="{10F3ED48-2A64-5537-91EF-DECBE745CE8A}"/>
              </a:ext>
            </a:extLst>
          </p:cNvPr>
          <p:cNvPicPr>
            <a:picLocks noGrp="1" noChangeAspect="1"/>
          </p:cNvPicPr>
          <p:nvPr>
            <p:ph sz="half" idx="2"/>
          </p:nvPr>
        </p:nvPicPr>
        <p:blipFill>
          <a:blip r:embed="rId2"/>
          <a:stretch>
            <a:fillRect/>
          </a:stretch>
        </p:blipFill>
        <p:spPr>
          <a:xfrm>
            <a:off x="6951946" y="2079321"/>
            <a:ext cx="3569918" cy="3060697"/>
          </a:xfrm>
          <a:prstGeom prst="rect">
            <a:avLst/>
          </a:prstGeom>
        </p:spPr>
      </p:pic>
    </p:spTree>
    <p:extLst>
      <p:ext uri="{BB962C8B-B14F-4D97-AF65-F5344CB8AC3E}">
        <p14:creationId xmlns:p14="http://schemas.microsoft.com/office/powerpoint/2010/main" val="23024969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Τίτλος 3">
            <a:extLst>
              <a:ext uri="{FF2B5EF4-FFF2-40B4-BE49-F238E27FC236}">
                <a16:creationId xmlns:a16="http://schemas.microsoft.com/office/drawing/2014/main" id="{E42E57C8-9A5C-C694-872C-517F56DB7013}"/>
              </a:ext>
            </a:extLst>
          </p:cNvPr>
          <p:cNvSpPr>
            <a:spLocks noGrp="1"/>
          </p:cNvSpPr>
          <p:nvPr>
            <p:ph type="title"/>
          </p:nvPr>
        </p:nvSpPr>
        <p:spPr>
          <a:xfrm>
            <a:off x="838200" y="1412488"/>
            <a:ext cx="2899189" cy="4363844"/>
          </a:xfrm>
        </p:spPr>
        <p:txBody>
          <a:bodyPr anchor="t">
            <a:normAutofit/>
          </a:bodyPr>
          <a:lstStyle/>
          <a:p>
            <a:r>
              <a:rPr lang="el-GR" sz="3600" dirty="0">
                <a:solidFill>
                  <a:srgbClr val="FFFFFF"/>
                </a:solidFill>
                <a:latin typeface="+mn-lt"/>
              </a:rPr>
              <a:t>Ο πολιτισμός επηρεάζει  </a:t>
            </a:r>
            <a:br>
              <a:rPr lang="el-GR" sz="3600" dirty="0">
                <a:solidFill>
                  <a:srgbClr val="FFFFFF"/>
                </a:solidFill>
                <a:latin typeface="+mn-lt"/>
              </a:rPr>
            </a:br>
            <a:r>
              <a:rPr lang="el-GR" sz="3600" dirty="0">
                <a:solidFill>
                  <a:srgbClr val="FFFFFF"/>
                </a:solidFill>
                <a:latin typeface="+mn-lt"/>
              </a:rPr>
              <a:t>τον εγκέφαλο του ανθρώπου</a:t>
            </a:r>
          </a:p>
        </p:txBody>
      </p:sp>
      <p:sp>
        <p:nvSpPr>
          <p:cNvPr id="5" name="Θέση περιεχομένου 4">
            <a:extLst>
              <a:ext uri="{FF2B5EF4-FFF2-40B4-BE49-F238E27FC236}">
                <a16:creationId xmlns:a16="http://schemas.microsoft.com/office/drawing/2014/main" id="{EE2C8525-7ECE-1298-3E8E-38F5C6B199FD}"/>
              </a:ext>
            </a:extLst>
          </p:cNvPr>
          <p:cNvSpPr>
            <a:spLocks noGrp="1"/>
          </p:cNvSpPr>
          <p:nvPr>
            <p:ph sz="half" idx="1"/>
          </p:nvPr>
        </p:nvSpPr>
        <p:spPr>
          <a:xfrm>
            <a:off x="4380855" y="1412489"/>
            <a:ext cx="3427283" cy="4363844"/>
          </a:xfrm>
        </p:spPr>
        <p:txBody>
          <a:bodyPr>
            <a:noAutofit/>
          </a:bodyPr>
          <a:lstStyle/>
          <a:p>
            <a:pPr marL="0" indent="0">
              <a:buNone/>
            </a:pPr>
            <a:r>
              <a:rPr lang="el-GR" dirty="0"/>
              <a:t>Σχετικοί κλάδοι:</a:t>
            </a:r>
          </a:p>
          <a:p>
            <a:pPr marL="0" indent="0">
              <a:buNone/>
            </a:pPr>
            <a:r>
              <a:rPr lang="el-GR" dirty="0"/>
              <a:t>πολιτιστική ψυχολογία, διαπολιτισμική ψυχολογία, γενετική και </a:t>
            </a:r>
            <a:r>
              <a:rPr lang="el-GR" dirty="0" err="1"/>
              <a:t>επιγενετική</a:t>
            </a:r>
            <a:r>
              <a:rPr lang="el-GR" dirty="0"/>
              <a:t>, </a:t>
            </a:r>
            <a:r>
              <a:rPr lang="el-GR" dirty="0" err="1"/>
              <a:t>νευροβιολογία</a:t>
            </a:r>
            <a:r>
              <a:rPr lang="el-GR" dirty="0"/>
              <a:t>, νευροψυχολογία, </a:t>
            </a:r>
          </a:p>
          <a:p>
            <a:pPr marL="0" indent="0">
              <a:buNone/>
            </a:pPr>
            <a:r>
              <a:rPr lang="el-GR" dirty="0"/>
              <a:t>πολιτισμική </a:t>
            </a:r>
            <a:r>
              <a:rPr lang="el-GR" dirty="0" err="1"/>
              <a:t>νευροεπιστήμη</a:t>
            </a:r>
            <a:r>
              <a:rPr lang="el-GR" dirty="0"/>
              <a:t>,</a:t>
            </a:r>
            <a:r>
              <a:rPr lang="en-US" b="0" i="0" dirty="0">
                <a:solidFill>
                  <a:srgbClr val="282828"/>
                </a:solidFill>
                <a:effectLst/>
                <a:latin typeface="MuseoSans"/>
              </a:rPr>
              <a:t> </a:t>
            </a:r>
            <a:r>
              <a:rPr lang="en-US" b="0" i="0" dirty="0" err="1">
                <a:solidFill>
                  <a:srgbClr val="282828"/>
                </a:solidFill>
                <a:effectLst/>
                <a:latin typeface="MuseoSans"/>
              </a:rPr>
              <a:t>Neuromusicology</a:t>
            </a:r>
            <a:r>
              <a:rPr lang="en-US" b="0" i="0" dirty="0">
                <a:solidFill>
                  <a:srgbClr val="282828"/>
                </a:solidFill>
                <a:effectLst/>
                <a:latin typeface="MuseoSans"/>
              </a:rPr>
              <a:t> or </a:t>
            </a:r>
            <a:r>
              <a:rPr lang="en-US" b="0" i="0" dirty="0" err="1">
                <a:solidFill>
                  <a:srgbClr val="282828"/>
                </a:solidFill>
                <a:effectLst/>
                <a:latin typeface="MuseoSans"/>
              </a:rPr>
              <a:t>Musiconeurology</a:t>
            </a:r>
            <a:r>
              <a:rPr lang="en-US" b="0" i="0" dirty="0">
                <a:solidFill>
                  <a:srgbClr val="282828"/>
                </a:solidFill>
                <a:effectLst/>
                <a:latin typeface="MuseoSans"/>
              </a:rPr>
              <a:t>?</a:t>
            </a:r>
          </a:p>
          <a:p>
            <a:pPr marL="0" indent="0">
              <a:buNone/>
            </a:pPr>
            <a:r>
              <a:rPr lang="el-GR" dirty="0"/>
              <a:t> </a:t>
            </a:r>
          </a:p>
        </p:txBody>
      </p:sp>
      <p:cxnSp>
        <p:nvCxnSpPr>
          <p:cNvPr id="13" name="Straight Connector 12">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Θέση περιεχομένου 5">
            <a:extLst>
              <a:ext uri="{FF2B5EF4-FFF2-40B4-BE49-F238E27FC236}">
                <a16:creationId xmlns:a16="http://schemas.microsoft.com/office/drawing/2014/main" id="{27B2463A-3199-63DE-0EEB-A518ACE208C1}"/>
              </a:ext>
            </a:extLst>
          </p:cNvPr>
          <p:cNvSpPr>
            <a:spLocks noGrp="1"/>
          </p:cNvSpPr>
          <p:nvPr>
            <p:ph sz="half" idx="2"/>
          </p:nvPr>
        </p:nvSpPr>
        <p:spPr>
          <a:xfrm>
            <a:off x="7808138" y="1412489"/>
            <a:ext cx="4383861" cy="4363844"/>
          </a:xfrm>
        </p:spPr>
        <p:txBody>
          <a:bodyPr>
            <a:noAutofit/>
          </a:bodyPr>
          <a:lstStyle/>
          <a:p>
            <a:pPr marL="0" indent="0">
              <a:buNone/>
            </a:pPr>
            <a:r>
              <a:rPr lang="el-GR" dirty="0"/>
              <a:t>Η σκέψη και η προσωπικότητα διαμορφώνονται χάρη στην κοινωνική αλληλεπίδραση και επικοινωνία. Αυτές οι λειτουργίες είναι μοναδικές για κάθε άτομο, ανάλογα με τα γενετικά χαρακτηριστικά  και τις εμπειρίες του και είναι καταγραμμένες σε όλο τον εγκέφαλο, σε νευρώνες που συνδέονται μεταξύ τους με συνάψεις. </a:t>
            </a:r>
          </a:p>
        </p:txBody>
      </p:sp>
      <p:sp>
        <p:nvSpPr>
          <p:cNvPr id="3" name="TextBox 2">
            <a:extLst>
              <a:ext uri="{FF2B5EF4-FFF2-40B4-BE49-F238E27FC236}">
                <a16:creationId xmlns:a16="http://schemas.microsoft.com/office/drawing/2014/main" id="{7085C87B-9385-7D2E-93BF-4870AF6CC5D3}"/>
              </a:ext>
            </a:extLst>
          </p:cNvPr>
          <p:cNvSpPr txBox="1"/>
          <p:nvPr/>
        </p:nvSpPr>
        <p:spPr>
          <a:xfrm>
            <a:off x="3810000" y="2415435"/>
            <a:ext cx="4572000" cy="369332"/>
          </a:xfrm>
          <a:prstGeom prst="rect">
            <a:avLst/>
          </a:prstGeom>
          <a:noFill/>
        </p:spPr>
        <p:txBody>
          <a:bodyPr wrap="square">
            <a:spAutoFit/>
          </a:bodyPr>
          <a:lstStyle/>
          <a:p>
            <a:pPr>
              <a:spcAft>
                <a:spcPts val="600"/>
              </a:spcAft>
            </a:pPr>
            <a:r>
              <a:rPr lang="en-US" dirty="0">
                <a:solidFill>
                  <a:srgbClr val="333333"/>
                </a:solidFill>
                <a:latin typeface="Helvetica Neue"/>
              </a:rPr>
              <a:t> </a:t>
            </a:r>
            <a:endParaRPr lang="el-GR"/>
          </a:p>
        </p:txBody>
      </p:sp>
    </p:spTree>
    <p:extLst>
      <p:ext uri="{BB962C8B-B14F-4D97-AF65-F5344CB8AC3E}">
        <p14:creationId xmlns:p14="http://schemas.microsoft.com/office/powerpoint/2010/main" val="3588384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CA5A05A-2C5F-4173-7B21-58673B64B130}"/>
              </a:ext>
            </a:extLst>
          </p:cNvPr>
          <p:cNvSpPr txBox="1"/>
          <p:nvPr/>
        </p:nvSpPr>
        <p:spPr>
          <a:xfrm>
            <a:off x="4810259" y="649480"/>
            <a:ext cx="6555347" cy="5546047"/>
          </a:xfrm>
          <a:prstGeom prst="rect">
            <a:avLst/>
          </a:prstGeom>
        </p:spPr>
        <p:txBody>
          <a:bodyPr vert="horz" lIns="91440" tIns="45720" rIns="91440" bIns="45720" rtlCol="0" anchor="ctr">
            <a:normAutofit lnSpcReduction="10000"/>
          </a:bodyPr>
          <a:lstStyle/>
          <a:p>
            <a:pPr indent="-228600">
              <a:lnSpc>
                <a:spcPct val="90000"/>
              </a:lnSpc>
              <a:spcAft>
                <a:spcPts val="600"/>
              </a:spcAft>
              <a:buFont typeface="Arial" panose="020B0604020202020204" pitchFamily="34" charset="0"/>
              <a:buChar char="•"/>
            </a:pPr>
            <a:r>
              <a:rPr lang="en-US" sz="2800" dirty="0"/>
              <a:t>Επ</a:t>
            </a:r>
            <a:r>
              <a:rPr lang="en-US" sz="2800" dirty="0" err="1"/>
              <a:t>ομένως</a:t>
            </a:r>
            <a:r>
              <a:rPr lang="en-US" sz="2800" dirty="0"/>
              <a:t>, ο </a:t>
            </a:r>
            <a:r>
              <a:rPr lang="en-US" sz="2800" dirty="0" err="1"/>
              <a:t>εγκέφ</a:t>
            </a:r>
            <a:r>
              <a:rPr lang="en-US" sz="2800" dirty="0"/>
              <a:t>αλος δεν είναι κατασκεύασμα μόνο των γονιδίων μας, αλλά και του κόσμου μέσα στον οποίο μεγαλώνουμε και ζούμε. </a:t>
            </a:r>
            <a:r>
              <a:rPr lang="en-US" sz="2800" dirty="0" err="1"/>
              <a:t>Με</a:t>
            </a:r>
            <a:r>
              <a:rPr lang="en-US" sz="2800" dirty="0"/>
              <a:t> </a:t>
            </a:r>
            <a:r>
              <a:rPr lang="en-US" sz="2800" dirty="0" err="1"/>
              <a:t>δεδομένη</a:t>
            </a:r>
            <a:r>
              <a:rPr lang="en-US" sz="2800" dirty="0"/>
              <a:t> την π</a:t>
            </a:r>
            <a:r>
              <a:rPr lang="en-US" sz="2800" dirty="0" err="1"/>
              <a:t>οικιλί</a:t>
            </a:r>
            <a:r>
              <a:rPr lang="en-US" sz="2800" dirty="0"/>
              <a:t>α των ερεθισμάτων και των εμπειριών, κάθε άνθρωπος, ακόμα και οι μονοζυγωτικοί δίδυμοι, διαθέτει διαφορετικό και μοναδικό εγκέφαλο. </a:t>
            </a:r>
          </a:p>
          <a:p>
            <a:pPr indent="-228600">
              <a:lnSpc>
                <a:spcPct val="90000"/>
              </a:lnSpc>
              <a:spcAft>
                <a:spcPts val="600"/>
              </a:spcAft>
              <a:buFont typeface="Arial" panose="020B0604020202020204" pitchFamily="34" charset="0"/>
              <a:buChar char="•"/>
            </a:pPr>
            <a:r>
              <a:rPr lang="en-US" sz="2800" b="1" dirty="0"/>
              <a:t>Η </a:t>
            </a:r>
            <a:r>
              <a:rPr lang="en-US" sz="2800" b="1" dirty="0" err="1"/>
              <a:t>τρο</a:t>
            </a:r>
            <a:r>
              <a:rPr lang="en-US" sz="2800" b="1" dirty="0"/>
              <a:t>ποποίηση του νευρικού συστήματος από την εμπειρία μπορεί να θεωρηθεί ως η «ευφυέστερη», η πιο επιτυχημένη  στρατηγική της εξέλιξης του ανθρώπου πάνω στη Γη!</a:t>
            </a:r>
          </a:p>
          <a:p>
            <a:pPr indent="-228600">
              <a:lnSpc>
                <a:spcPct val="90000"/>
              </a:lnSpc>
              <a:spcAft>
                <a:spcPts val="600"/>
              </a:spcAft>
              <a:buFont typeface="Arial" panose="020B0604020202020204" pitchFamily="34" charset="0"/>
              <a:buChar char="•"/>
            </a:pPr>
            <a:r>
              <a:rPr lang="en-US" sz="2000" dirty="0"/>
              <a:t> </a:t>
            </a:r>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18633016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956826" y="1112969"/>
            <a:ext cx="3937298" cy="4166010"/>
          </a:xfrm>
        </p:spPr>
        <p:txBody>
          <a:bodyPr>
            <a:normAutofit/>
          </a:bodyPr>
          <a:lstStyle/>
          <a:p>
            <a:r>
              <a:rPr lang="el-GR" dirty="0">
                <a:solidFill>
                  <a:srgbClr val="FFFFFF"/>
                </a:solidFill>
                <a:latin typeface="+mn-lt"/>
              </a:rPr>
              <a:t>Τελικά, όλα αυτά είναι ….</a:t>
            </a:r>
            <a:br>
              <a:rPr lang="el-GR" dirty="0">
                <a:solidFill>
                  <a:srgbClr val="FFFFFF"/>
                </a:solidFill>
                <a:latin typeface="+mn-lt"/>
              </a:rPr>
            </a:br>
            <a:r>
              <a:rPr lang="el-GR" dirty="0">
                <a:solidFill>
                  <a:srgbClr val="FFFFFF"/>
                </a:solidFill>
                <a:latin typeface="+mn-lt"/>
              </a:rPr>
              <a:t>Πλαστικότητα του εγκεφάλου</a:t>
            </a:r>
          </a:p>
        </p:txBody>
      </p:sp>
      <p:sp>
        <p:nvSpPr>
          <p:cNvPr id="15" name="Freeform: Shape 14">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Θέση περιεχομένου 2"/>
          <p:cNvSpPr>
            <a:spLocks noGrp="1"/>
          </p:cNvSpPr>
          <p:nvPr>
            <p:ph idx="1"/>
          </p:nvPr>
        </p:nvSpPr>
        <p:spPr>
          <a:xfrm>
            <a:off x="5506643" y="768653"/>
            <a:ext cx="6205192" cy="5490101"/>
          </a:xfrm>
        </p:spPr>
        <p:txBody>
          <a:bodyPr anchor="t">
            <a:normAutofit fontScale="92500"/>
          </a:bodyPr>
          <a:lstStyle/>
          <a:p>
            <a:pPr marL="0" indent="0">
              <a:buNone/>
            </a:pPr>
            <a:endParaRPr lang="el-GR" sz="2200" dirty="0"/>
          </a:p>
          <a:p>
            <a:pPr marL="0" indent="0">
              <a:buNone/>
            </a:pPr>
            <a:r>
              <a:rPr lang="el-GR" dirty="0"/>
              <a:t>Οι συνάψεις, όπου επιτελείται  η μετάδοση της πληροφορίας μεταξύ των νευρώνων, αναδιατάσσονται συνεχώς, χάρη στην καθοδήγηση των γονιδίων και την πίεση των εμπειριών, και αποτελούν τη βιολογική βάση της μνήμης και της μάθησης. </a:t>
            </a:r>
          </a:p>
          <a:p>
            <a:pPr marL="0" indent="0">
              <a:buNone/>
            </a:pPr>
            <a:r>
              <a:rPr lang="el-GR" dirty="0"/>
              <a:t>Η πλαστικότητα του εγκεφάλου χαρακτηρίζεται από εντυπωσιακή ευελιξία και δυναμισμό κατά τις  περιόδους  ανάπτυξης του ανθρώπου, αλλά διατηρείται σε όλη τη ζωή και, σε αλληλεπίδραση με το περιβάλλον, «σμιλεύει» συνεχώς  το νευρικό σύστημα. </a:t>
            </a:r>
          </a:p>
          <a:p>
            <a:pPr lvl="0"/>
            <a:endParaRPr lang="el-GR" sz="2200" dirty="0"/>
          </a:p>
        </p:txBody>
      </p:sp>
      <p:sp>
        <p:nvSpPr>
          <p:cNvPr id="21" name="Freeform: Shape 20">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Θέση αριθμού διαφάνειας 5"/>
          <p:cNvSpPr>
            <a:spLocks noGrp="1"/>
          </p:cNvSpPr>
          <p:nvPr>
            <p:ph type="sldNum" sz="quarter" idx="12"/>
          </p:nvPr>
        </p:nvSpPr>
        <p:spPr>
          <a:xfrm>
            <a:off x="12947651" y="6459540"/>
            <a:ext cx="1312333" cy="365125"/>
          </a:xfrm>
          <a:prstGeom prst="rect">
            <a:avLst/>
          </a:prstGeom>
        </p:spPr>
        <p:txBody>
          <a:bodyPr vert="horz" lIns="91440" tIns="45720" rIns="91440" bIns="45720" rtlCol="0" anchor="ctr"/>
          <a:lstStyle>
            <a:defPPr>
              <a:defRPr lang="el-GR"/>
            </a:defPPr>
            <a:lvl1pPr marL="0" algn="r" defTabSz="914400" rtl="0" eaLnBrk="0" fontAlgn="base" latinLnBrk="0" hangingPunct="0">
              <a:spcBef>
                <a:spcPct val="0"/>
              </a:spcBef>
              <a:spcAft>
                <a:spcPct val="0"/>
              </a:spcAft>
              <a:defRPr sz="788" kern="1200">
                <a:solidFill>
                  <a:srgbClr val="FFFFFF"/>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516C49B7-A1E2-4307-90D3-16EA6E98FB0E}" type="slidenum">
              <a:rPr lang="el-GR" smtClean="0"/>
              <a:pPr>
                <a:spcAft>
                  <a:spcPts val="600"/>
                </a:spcAft>
                <a:defRPr/>
              </a:pPr>
              <a:t>63</a:t>
            </a:fld>
            <a:endParaRPr lang="el-GR"/>
          </a:p>
        </p:txBody>
      </p:sp>
    </p:spTree>
    <p:extLst>
      <p:ext uri="{BB962C8B-B14F-4D97-AF65-F5344CB8AC3E}">
        <p14:creationId xmlns:p14="http://schemas.microsoft.com/office/powerpoint/2010/main" val="31770649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1389278" y="1233241"/>
            <a:ext cx="3240506" cy="4064628"/>
          </a:xfrm>
        </p:spPr>
        <p:txBody>
          <a:bodyPr>
            <a:normAutofit/>
          </a:bodyPr>
          <a:lstStyle/>
          <a:p>
            <a:br>
              <a:rPr lang="el-GR">
                <a:solidFill>
                  <a:srgbClr val="FFFFFF"/>
                </a:solidFill>
                <a:latin typeface="+mn-lt"/>
              </a:rPr>
            </a:br>
            <a:br>
              <a:rPr lang="el-GR">
                <a:solidFill>
                  <a:srgbClr val="FFFFFF"/>
                </a:solidFill>
                <a:latin typeface="+mn-lt"/>
              </a:rPr>
            </a:br>
            <a:r>
              <a:rPr lang="el-GR">
                <a:solidFill>
                  <a:srgbClr val="FFFFFF"/>
                </a:solidFill>
                <a:latin typeface="+mn-lt"/>
              </a:rPr>
              <a:t>«Η φύση ή η ανατροφή;»</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Θέση περιεχομένου 2"/>
          <p:cNvSpPr>
            <a:spLocks noGrp="1"/>
          </p:cNvSpPr>
          <p:nvPr>
            <p:ph idx="1"/>
          </p:nvPr>
        </p:nvSpPr>
        <p:spPr>
          <a:xfrm>
            <a:off x="5311670" y="820880"/>
            <a:ext cx="6042130" cy="4889350"/>
          </a:xfrm>
        </p:spPr>
        <p:txBody>
          <a:bodyPr anchor="t">
            <a:noAutofit/>
          </a:bodyPr>
          <a:lstStyle/>
          <a:p>
            <a:r>
              <a:rPr lang="el-GR" dirty="0"/>
              <a:t>Μοιραία γινόμαστε αυτό που λένε τα γονίδιά μας (ντετερμινισμός), δηλαδή  η συμπεριφορά, η ευφυία, τα ταλέντα και οι αδυναμίες μας είναι προδιαγεγραμμένα; </a:t>
            </a:r>
            <a:endParaRPr lang="en-US" dirty="0"/>
          </a:p>
          <a:p>
            <a:r>
              <a:rPr lang="el-GR" dirty="0"/>
              <a:t>ή μπορεί  το φυσικό  και ανθρώπινο περιβάλλον να επηρεάσει την έκφραση των γονιδίων μας με μόνιμο τρόπο, ώστε, όχι μόνο να τροποποιήσει το δικό μας φαινότυπο, αλλά να προκαλέσει αλλαγές που θα περάσουν και στους απογόνους μας; </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2097864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81200" y="274638"/>
            <a:ext cx="8229600" cy="1143000"/>
          </a:xfrm>
        </p:spPr>
        <p:txBody>
          <a:bodyPr wrap="square" anchor="ctr">
            <a:normAutofit fontScale="90000"/>
          </a:bodyPr>
          <a:lstStyle/>
          <a:p>
            <a:br>
              <a:rPr lang="el-GR" sz="3200" dirty="0">
                <a:solidFill>
                  <a:schemeClr val="tx2">
                    <a:lumMod val="60000"/>
                    <a:lumOff val="40000"/>
                  </a:schemeClr>
                </a:solidFill>
              </a:rPr>
            </a:br>
            <a:br>
              <a:rPr lang="el-GR" sz="3200" dirty="0">
                <a:solidFill>
                  <a:schemeClr val="tx2">
                    <a:lumMod val="60000"/>
                    <a:lumOff val="40000"/>
                  </a:schemeClr>
                </a:solidFill>
              </a:rPr>
            </a:br>
            <a:r>
              <a:rPr lang="el-GR" sz="4000" dirty="0">
                <a:latin typeface="+mn-lt"/>
              </a:rPr>
              <a:t>Αυτή είναι …. </a:t>
            </a:r>
            <a:r>
              <a:rPr lang="el-GR" sz="4000" dirty="0" err="1">
                <a:latin typeface="+mn-lt"/>
              </a:rPr>
              <a:t>Επιγενετική</a:t>
            </a:r>
            <a:r>
              <a:rPr lang="el-GR" sz="4000" dirty="0">
                <a:latin typeface="+mn-lt"/>
              </a:rPr>
              <a:t> ρύθμιση</a:t>
            </a:r>
          </a:p>
        </p:txBody>
      </p:sp>
      <p:sp>
        <p:nvSpPr>
          <p:cNvPr id="3" name="Θέση περιεχομένου 2"/>
          <p:cNvSpPr>
            <a:spLocks noGrp="1"/>
          </p:cNvSpPr>
          <p:nvPr>
            <p:ph type="body" sz="half" idx="1"/>
          </p:nvPr>
        </p:nvSpPr>
        <p:spPr>
          <a:xfrm>
            <a:off x="764088" y="2412518"/>
            <a:ext cx="6425851" cy="3813858"/>
          </a:xfrm>
        </p:spPr>
        <p:txBody>
          <a:bodyPr wrap="square" anchor="t">
            <a:normAutofit/>
          </a:bodyPr>
          <a:lstStyle/>
          <a:p>
            <a:pPr marL="0" indent="0">
              <a:buNone/>
            </a:pPr>
            <a:r>
              <a:rPr lang="el-GR" dirty="0"/>
              <a:t>Δυναμική διαδικασία  τροποποίησης της έκφρασης του </a:t>
            </a:r>
            <a:r>
              <a:rPr lang="en-US" dirty="0"/>
              <a:t>DNA</a:t>
            </a:r>
            <a:r>
              <a:rPr lang="el-GR" dirty="0"/>
              <a:t>,</a:t>
            </a:r>
            <a:r>
              <a:rPr lang="en-US" dirty="0"/>
              <a:t>  </a:t>
            </a:r>
            <a:r>
              <a:rPr lang="el-GR" dirty="0"/>
              <a:t>χάρη στη συνεχή αλληλεπίδρασή του με το περιβάλλον, σε όλη τη διάρκεια της ζωής ενός ζωντανού οργανισμού.</a:t>
            </a:r>
          </a:p>
        </p:txBody>
      </p:sp>
      <p:pic>
        <p:nvPicPr>
          <p:cNvPr id="4" name="Εικόνα 3">
            <a:extLst>
              <a:ext uri="{FF2B5EF4-FFF2-40B4-BE49-F238E27FC236}">
                <a16:creationId xmlns:a16="http://schemas.microsoft.com/office/drawing/2014/main" id="{A96E52FB-ABB3-5793-6B86-56233ADF6C8B}"/>
              </a:ext>
            </a:extLst>
          </p:cNvPr>
          <p:cNvPicPr>
            <a:picLocks noChangeAspect="1"/>
          </p:cNvPicPr>
          <p:nvPr/>
        </p:nvPicPr>
        <p:blipFill rotWithShape="1">
          <a:blip r:embed="rId3"/>
          <a:srcRect l="8621" r="1980"/>
          <a:stretch/>
        </p:blipFill>
        <p:spPr>
          <a:xfrm>
            <a:off x="7189939" y="1751199"/>
            <a:ext cx="4008329" cy="4475177"/>
          </a:xfrm>
          <a:prstGeom prst="rect">
            <a:avLst/>
          </a:prstGeom>
          <a:noFill/>
        </p:spPr>
      </p:pic>
    </p:spTree>
    <p:extLst>
      <p:ext uri="{BB962C8B-B14F-4D97-AF65-F5344CB8AC3E}">
        <p14:creationId xmlns:p14="http://schemas.microsoft.com/office/powerpoint/2010/main" val="26804815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D56320E5-FEE4-158F-2939-B9F5D3EAB33A}"/>
              </a:ext>
            </a:extLst>
          </p:cNvPr>
          <p:cNvSpPr>
            <a:spLocks noGrp="1"/>
          </p:cNvSpPr>
          <p:nvPr>
            <p:ph type="title"/>
          </p:nvPr>
        </p:nvSpPr>
        <p:spPr>
          <a:xfrm>
            <a:off x="1654140" y="636998"/>
            <a:ext cx="9699660" cy="1053690"/>
          </a:xfrm>
        </p:spPr>
        <p:txBody>
          <a:bodyPr>
            <a:noAutofit/>
          </a:bodyPr>
          <a:lstStyle/>
          <a:p>
            <a:pPr algn="ctr"/>
            <a:r>
              <a:rPr lang="el-GR" sz="3600" dirty="0">
                <a:latin typeface="+mn-lt"/>
              </a:rPr>
              <a:t>Η Πρόωρη γέννηση ως σημαντικός </a:t>
            </a:r>
            <a:r>
              <a:rPr lang="el-GR" sz="3600" dirty="0" err="1">
                <a:latin typeface="+mn-lt"/>
              </a:rPr>
              <a:t>επιγενετικός</a:t>
            </a:r>
            <a:r>
              <a:rPr lang="el-GR" sz="3600" dirty="0">
                <a:latin typeface="+mn-lt"/>
              </a:rPr>
              <a:t> παράγοντας</a:t>
            </a:r>
          </a:p>
        </p:txBody>
      </p:sp>
      <p:pic>
        <p:nvPicPr>
          <p:cNvPr id="6" name="Εικόνα 5">
            <a:extLst>
              <a:ext uri="{FF2B5EF4-FFF2-40B4-BE49-F238E27FC236}">
                <a16:creationId xmlns:a16="http://schemas.microsoft.com/office/drawing/2014/main" id="{8AAC7BA3-C283-8832-4276-CC29DF972022}"/>
              </a:ext>
            </a:extLst>
          </p:cNvPr>
          <p:cNvPicPr>
            <a:picLocks noChangeAspect="1"/>
          </p:cNvPicPr>
          <p:nvPr/>
        </p:nvPicPr>
        <p:blipFill>
          <a:blip r:embed="rId2"/>
          <a:stretch>
            <a:fillRect/>
          </a:stretch>
        </p:blipFill>
        <p:spPr>
          <a:xfrm>
            <a:off x="3914454" y="2107352"/>
            <a:ext cx="4825280" cy="4324269"/>
          </a:xfrm>
          <a:prstGeom prst="rect">
            <a:avLst/>
          </a:prstGeom>
        </p:spPr>
      </p:pic>
    </p:spTree>
    <p:extLst>
      <p:ext uri="{BB962C8B-B14F-4D97-AF65-F5344CB8AC3E}">
        <p14:creationId xmlns:p14="http://schemas.microsoft.com/office/powerpoint/2010/main" val="35999969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45B0046-B2AF-815E-9607-66B78F954E9D}"/>
              </a:ext>
            </a:extLst>
          </p:cNvPr>
          <p:cNvSpPr>
            <a:spLocks noGrp="1"/>
          </p:cNvSpPr>
          <p:nvPr>
            <p:ph type="title"/>
          </p:nvPr>
        </p:nvSpPr>
        <p:spPr/>
        <p:txBody>
          <a:bodyPr>
            <a:normAutofit/>
          </a:bodyPr>
          <a:lstStyle/>
          <a:p>
            <a:r>
              <a:rPr lang="el-GR" sz="3600" dirty="0">
                <a:latin typeface="+mn-lt"/>
              </a:rPr>
              <a:t>Εφηβεία και ενήλικη ζωή</a:t>
            </a:r>
          </a:p>
        </p:txBody>
      </p:sp>
      <p:sp>
        <p:nvSpPr>
          <p:cNvPr id="4" name="Θέση περιεχομένου 3">
            <a:extLst>
              <a:ext uri="{FF2B5EF4-FFF2-40B4-BE49-F238E27FC236}">
                <a16:creationId xmlns:a16="http://schemas.microsoft.com/office/drawing/2014/main" id="{8A6E45EF-A962-C8DA-B92D-1E14DEDC33DE}"/>
              </a:ext>
            </a:extLst>
          </p:cNvPr>
          <p:cNvSpPr>
            <a:spLocks noGrp="1"/>
          </p:cNvSpPr>
          <p:nvPr>
            <p:ph sz="half" idx="2"/>
          </p:nvPr>
        </p:nvSpPr>
        <p:spPr/>
        <p:txBody>
          <a:bodyPr/>
          <a:lstStyle/>
          <a:p>
            <a:pPr marL="0" lvl="0" indent="0" algn="just">
              <a:lnSpc>
                <a:spcPct val="107000"/>
              </a:lnSpc>
              <a:spcAft>
                <a:spcPts val="800"/>
              </a:spcAft>
              <a:buNone/>
            </a:pPr>
            <a:r>
              <a:rPr lang="el-GR" dirty="0"/>
              <a:t>Θα ανατρέξω στις μαρτυρίες της </a:t>
            </a:r>
            <a:r>
              <a:rPr lang="el-GR" dirty="0" err="1"/>
              <a:t>κας</a:t>
            </a:r>
            <a:r>
              <a:rPr lang="el-GR" dirty="0"/>
              <a:t> </a:t>
            </a:r>
            <a:r>
              <a:rPr lang="el-GR" kern="100" dirty="0">
                <a:effectLst/>
                <a:latin typeface="Calibri" panose="020F0502020204030204" pitchFamily="34" charset="0"/>
                <a:ea typeface="Calibri" panose="020F0502020204030204" pitchFamily="34" charset="0"/>
                <a:cs typeface="Calibri" panose="020F0502020204030204" pitchFamily="34" charset="0"/>
              </a:rPr>
              <a:t>Βασιλικής Βλαχογιάννη, Φοιτήτριας Ιατρικής</a:t>
            </a:r>
            <a:endParaRPr lang="el-GR"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l-GR" kern="100" dirty="0">
                <a:effectLst/>
                <a:latin typeface="Calibri" panose="020F0502020204030204" pitchFamily="34" charset="0"/>
                <a:ea typeface="Calibri" panose="020F0502020204030204" pitchFamily="34" charset="0"/>
                <a:cs typeface="Calibri" panose="020F0502020204030204" pitchFamily="34" charset="0"/>
              </a:rPr>
              <a:t>«Φθάνοντας στην Τριτοβάθμια Εκπαίδευση»</a:t>
            </a:r>
            <a:endParaRPr lang="el-GR"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Θέση περιεχομένου 4">
            <a:extLst>
              <a:ext uri="{FF2B5EF4-FFF2-40B4-BE49-F238E27FC236}">
                <a16:creationId xmlns:a16="http://schemas.microsoft.com/office/drawing/2014/main" id="{C30CA533-4180-3F7E-FA78-4C9E5A93EED5}"/>
              </a:ext>
            </a:extLst>
          </p:cNvPr>
          <p:cNvPicPr>
            <a:picLocks noGrp="1" noChangeAspect="1"/>
          </p:cNvPicPr>
          <p:nvPr>
            <p:ph sz="half" idx="1"/>
          </p:nvPr>
        </p:nvPicPr>
        <p:blipFill>
          <a:blip r:embed="rId2"/>
          <a:stretch>
            <a:fillRect/>
          </a:stretch>
        </p:blipFill>
        <p:spPr>
          <a:xfrm>
            <a:off x="1520786" y="1861412"/>
            <a:ext cx="3816427" cy="4279763"/>
          </a:xfrm>
          <a:prstGeom prst="rect">
            <a:avLst/>
          </a:prstGeom>
        </p:spPr>
      </p:pic>
    </p:spTree>
    <p:extLst>
      <p:ext uri="{BB962C8B-B14F-4D97-AF65-F5344CB8AC3E}">
        <p14:creationId xmlns:p14="http://schemas.microsoft.com/office/powerpoint/2010/main" val="18993941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780836" y="365125"/>
            <a:ext cx="10572964" cy="1325563"/>
          </a:xfrm>
        </p:spPr>
        <p:txBody>
          <a:bodyPr>
            <a:normAutofit/>
          </a:bodyPr>
          <a:lstStyle/>
          <a:p>
            <a:pPr algn="ctr"/>
            <a:r>
              <a:rPr lang="el-GR" sz="3600" dirty="0">
                <a:latin typeface="+mn-lt"/>
              </a:rPr>
              <a:t>   Μετά  τη ΜΕΝΝ……….. μέχρι το σχολείο     Παρακολούθηση και Παρέμβαση</a:t>
            </a:r>
          </a:p>
        </p:txBody>
      </p:sp>
      <p:pic>
        <p:nvPicPr>
          <p:cNvPr id="5122" name="Picture 2" descr="Πρόωρα μωρά που επέζησαν"/>
          <p:cNvPicPr>
            <a:picLocks noChangeAspect="1" noChangeArrowheads="1"/>
          </p:cNvPicPr>
          <p:nvPr/>
        </p:nvPicPr>
        <p:blipFill rotWithShape="1">
          <a:blip r:embed="rId2">
            <a:extLst>
              <a:ext uri="{28A0092B-C50C-407E-A947-70E740481C1C}">
                <a14:useLocalDpi xmlns:a14="http://schemas.microsoft.com/office/drawing/2010/main" val="0"/>
              </a:ext>
            </a:extLst>
          </a:blip>
          <a:srcRect l="51194" t="1846" r="-3138" b="-1846"/>
          <a:stretch/>
        </p:blipFill>
        <p:spPr bwMode="auto">
          <a:xfrm>
            <a:off x="4672619" y="2558266"/>
            <a:ext cx="2622480" cy="2928886"/>
          </a:xfrm>
          <a:prstGeom prst="rect">
            <a:avLst/>
          </a:prstGeom>
          <a:noFill/>
          <a:extLst>
            <a:ext uri="{909E8E84-426E-40DD-AFC4-6F175D3DCCD1}">
              <a14:hiddenFill xmlns:a14="http://schemas.microsoft.com/office/drawing/2010/main">
                <a:solidFill>
                  <a:srgbClr val="FFFFFF"/>
                </a:solidFill>
              </a14:hiddenFill>
            </a:ext>
          </a:extLst>
        </p:spPr>
      </p:pic>
      <p:pic>
        <p:nvPicPr>
          <p:cNvPr id="5" name="Εικόνα 4">
            <a:extLst>
              <a:ext uri="{FF2B5EF4-FFF2-40B4-BE49-F238E27FC236}">
                <a16:creationId xmlns:a16="http://schemas.microsoft.com/office/drawing/2014/main" id="{33AC1C08-C671-091A-5B58-CB5201280106}"/>
              </a:ext>
            </a:extLst>
          </p:cNvPr>
          <p:cNvPicPr>
            <a:picLocks noChangeAspect="1"/>
          </p:cNvPicPr>
          <p:nvPr/>
        </p:nvPicPr>
        <p:blipFill rotWithShape="1">
          <a:blip r:embed="rId3"/>
          <a:srcRect l="6620" r="7840"/>
          <a:stretch/>
        </p:blipFill>
        <p:spPr>
          <a:xfrm>
            <a:off x="1222625" y="2818890"/>
            <a:ext cx="2465797" cy="2078916"/>
          </a:xfrm>
          <a:prstGeom prst="rect">
            <a:avLst/>
          </a:prstGeom>
        </p:spPr>
      </p:pic>
      <p:pic>
        <p:nvPicPr>
          <p:cNvPr id="6" name="Εικόνα 5">
            <a:extLst>
              <a:ext uri="{FF2B5EF4-FFF2-40B4-BE49-F238E27FC236}">
                <a16:creationId xmlns:a16="http://schemas.microsoft.com/office/drawing/2014/main" id="{3826C0AC-8131-1070-D5B4-5A3D8B3C8208}"/>
              </a:ext>
            </a:extLst>
          </p:cNvPr>
          <p:cNvPicPr>
            <a:picLocks noChangeAspect="1"/>
          </p:cNvPicPr>
          <p:nvPr/>
        </p:nvPicPr>
        <p:blipFill>
          <a:blip r:embed="rId4"/>
          <a:stretch>
            <a:fillRect/>
          </a:stretch>
        </p:blipFill>
        <p:spPr>
          <a:xfrm>
            <a:off x="8279296" y="1681887"/>
            <a:ext cx="2261812" cy="4352921"/>
          </a:xfrm>
          <a:prstGeom prst="rect">
            <a:avLst/>
          </a:prstGeom>
        </p:spPr>
      </p:pic>
    </p:spTree>
    <p:extLst>
      <p:ext uri="{BB962C8B-B14F-4D97-AF65-F5344CB8AC3E}">
        <p14:creationId xmlns:p14="http://schemas.microsoft.com/office/powerpoint/2010/main" val="8871765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DEF2538-CD97-C68D-3863-83CB1E8B4FA0}"/>
              </a:ext>
            </a:extLst>
          </p:cNvPr>
          <p:cNvSpPr>
            <a:spLocks noGrp="1"/>
          </p:cNvSpPr>
          <p:nvPr>
            <p:ph type="title"/>
          </p:nvPr>
        </p:nvSpPr>
        <p:spPr/>
        <p:txBody>
          <a:bodyPr>
            <a:normAutofit/>
          </a:bodyPr>
          <a:lstStyle/>
          <a:p>
            <a:r>
              <a:rPr lang="el-GR" sz="3600" dirty="0">
                <a:latin typeface="+mn-lt"/>
              </a:rPr>
              <a:t>Περικοιλιακή </a:t>
            </a:r>
            <a:r>
              <a:rPr lang="el-GR" sz="3600" dirty="0" err="1">
                <a:latin typeface="+mn-lt"/>
              </a:rPr>
              <a:t>λευκομαλάκυνση</a:t>
            </a:r>
            <a:endParaRPr lang="el-GR" sz="3600" dirty="0">
              <a:latin typeface="+mn-lt"/>
            </a:endParaRPr>
          </a:p>
        </p:txBody>
      </p:sp>
      <p:sp>
        <p:nvSpPr>
          <p:cNvPr id="3" name="Θέση περιεχομένου 2">
            <a:extLst>
              <a:ext uri="{FF2B5EF4-FFF2-40B4-BE49-F238E27FC236}">
                <a16:creationId xmlns:a16="http://schemas.microsoft.com/office/drawing/2014/main" id="{99AC2DD1-21C1-BE8E-F57E-1FA5A53D191E}"/>
              </a:ext>
            </a:extLst>
          </p:cNvPr>
          <p:cNvSpPr>
            <a:spLocks noGrp="1"/>
          </p:cNvSpPr>
          <p:nvPr>
            <p:ph type="body" sz="half" idx="1"/>
          </p:nvPr>
        </p:nvSpPr>
        <p:spPr>
          <a:xfrm>
            <a:off x="609600" y="1600203"/>
            <a:ext cx="6868438" cy="4525963"/>
          </a:xfrm>
        </p:spPr>
        <p:txBody>
          <a:bodyPr>
            <a:noAutofit/>
          </a:bodyPr>
          <a:lstStyle/>
          <a:p>
            <a:pPr marL="0" indent="0">
              <a:buNone/>
            </a:pPr>
            <a:r>
              <a:rPr lang="el-GR" dirty="0"/>
              <a:t>Ιδιαίτερος τύπος βλάβης της λευκής ουσίας που παρουσιάζουν συνήθως τα πρόωρα νεογνά. Οφείλεται σε νέκρωση των νευρικών ινών (νευραξόνων) γύρω από τις πλάγιες κοιλίες του εγκεφάλου με επακόλουθη απώλεια ιστού και δευτεροπαθή διάταση των κοιλιών. Η βλάβη επηρεάζει τη συνδεσιμότητα (συνάψεις) μεταξύ των νευρώνων του φλοιού. H έκταση και η εντόπισή της φαίνεται να καθορίζει αν θα υπάρχει κινητικό έλλειμμα, νοητικό έλλειμμα, διαταραχή προσοχής, μαθησιακές δυσκολίες, διαταραχές επικοινωνίας κλπ.</a:t>
            </a:r>
          </a:p>
        </p:txBody>
      </p:sp>
      <p:pic>
        <p:nvPicPr>
          <p:cNvPr id="5" name="Θέση πολυμέσων 4">
            <a:extLst>
              <a:ext uri="{FF2B5EF4-FFF2-40B4-BE49-F238E27FC236}">
                <a16:creationId xmlns:a16="http://schemas.microsoft.com/office/drawing/2014/main" id="{A1F7E996-A4F9-F90D-ED44-77F69F512501}"/>
              </a:ext>
            </a:extLst>
          </p:cNvPr>
          <p:cNvPicPr>
            <a:picLocks noGrp="1" noChangeAspect="1"/>
          </p:cNvPicPr>
          <p:nvPr>
            <p:ph type="media" sz="half" idx="2"/>
          </p:nvPr>
        </p:nvPicPr>
        <p:blipFill>
          <a:blip r:embed="rId2"/>
          <a:stretch>
            <a:fillRect/>
          </a:stretch>
        </p:blipFill>
        <p:spPr>
          <a:xfrm>
            <a:off x="7958229" y="2254685"/>
            <a:ext cx="2663841" cy="2785126"/>
          </a:xfrm>
          <a:prstGeom prst="rect">
            <a:avLst/>
          </a:prstGeom>
        </p:spPr>
      </p:pic>
    </p:spTree>
    <p:extLst>
      <p:ext uri="{BB962C8B-B14F-4D97-AF65-F5344CB8AC3E}">
        <p14:creationId xmlns:p14="http://schemas.microsoft.com/office/powerpoint/2010/main" val="4218716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Isosceles Triangle 2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Θέση περιεχομένου 3">
            <a:extLst>
              <a:ext uri="{FF2B5EF4-FFF2-40B4-BE49-F238E27FC236}">
                <a16:creationId xmlns:a16="http://schemas.microsoft.com/office/drawing/2014/main" id="{D61B9E3D-A1B3-6B37-55BE-63CAF8B07969}"/>
              </a:ext>
            </a:extLst>
          </p:cNvPr>
          <p:cNvPicPr>
            <a:picLocks noGrp="1" noChangeAspect="1"/>
          </p:cNvPicPr>
          <p:nvPr>
            <p:ph sz="half" idx="1"/>
          </p:nvPr>
        </p:nvPicPr>
        <p:blipFill rotWithShape="1">
          <a:blip r:embed="rId2"/>
          <a:srcRect l="11853" t="18197" r="5177" b="10928"/>
          <a:stretch/>
        </p:blipFill>
        <p:spPr>
          <a:xfrm>
            <a:off x="1718858" y="643467"/>
            <a:ext cx="3386091" cy="5340107"/>
          </a:xfrm>
          <a:prstGeom prst="rect">
            <a:avLst/>
          </a:prstGeom>
          <a:noFill/>
        </p:spPr>
      </p:pic>
      <p:sp>
        <p:nvSpPr>
          <p:cNvPr id="11" name="Content Placeholder 3">
            <a:extLst>
              <a:ext uri="{FF2B5EF4-FFF2-40B4-BE49-F238E27FC236}">
                <a16:creationId xmlns:a16="http://schemas.microsoft.com/office/drawing/2014/main" id="{5F214D27-B47A-B3B5-47D6-C764B1AA8402}"/>
              </a:ext>
            </a:extLst>
          </p:cNvPr>
          <p:cNvSpPr>
            <a:spLocks noGrp="1"/>
          </p:cNvSpPr>
          <p:nvPr>
            <p:ph sz="half" idx="2"/>
          </p:nvPr>
        </p:nvSpPr>
        <p:spPr>
          <a:xfrm>
            <a:off x="5517887" y="874426"/>
            <a:ext cx="5505017" cy="5340106"/>
          </a:xfrm>
        </p:spPr>
        <p:txBody>
          <a:bodyPr/>
          <a:lstStyle/>
          <a:p>
            <a:pPr marL="0" indent="0" defTabSz="1042416" fontAlgn="base">
              <a:lnSpc>
                <a:spcPct val="100000"/>
              </a:lnSpc>
              <a:spcBef>
                <a:spcPct val="0"/>
              </a:spcBef>
              <a:spcAft>
                <a:spcPct val="0"/>
              </a:spcAft>
              <a:buNone/>
              <a:defRPr/>
            </a:pPr>
            <a:r>
              <a:rPr lang="el-GR" altLang="el-GR" kern="1200" dirty="0">
                <a:solidFill>
                  <a:prstClr val="black"/>
                </a:solidFill>
                <a:latin typeface="Calibri"/>
                <a:ea typeface="Arial Unicode MS" panose="020B0604020202020204" pitchFamily="34" charset="-128"/>
                <a:cs typeface="Arial Unicode MS" panose="020B0604020202020204" pitchFamily="34" charset="-128"/>
              </a:rPr>
              <a:t>Οι εντολές για την κατασκευή και λειτουργία του εγκεφάλου είναι καταγραμμένες στο </a:t>
            </a:r>
            <a:r>
              <a:rPr lang="en-US" altLang="el-GR" kern="1200" dirty="0">
                <a:solidFill>
                  <a:prstClr val="black"/>
                </a:solidFill>
                <a:latin typeface="Calibri"/>
                <a:ea typeface="Arial Unicode MS" panose="020B0604020202020204" pitchFamily="34" charset="-128"/>
                <a:cs typeface="Arial Unicode MS" panose="020B0604020202020204" pitchFamily="34" charset="-128"/>
              </a:rPr>
              <a:t>DNA </a:t>
            </a:r>
          </a:p>
          <a:p>
            <a:pPr marL="0" indent="0" defTabSz="1042416" fontAlgn="base">
              <a:lnSpc>
                <a:spcPct val="100000"/>
              </a:lnSpc>
              <a:spcBef>
                <a:spcPct val="0"/>
              </a:spcBef>
              <a:spcAft>
                <a:spcPct val="0"/>
              </a:spcAft>
              <a:buNone/>
              <a:defRPr/>
            </a:pPr>
            <a:r>
              <a:rPr lang="el-GR" altLang="el-GR" kern="1200" dirty="0">
                <a:solidFill>
                  <a:prstClr val="black"/>
                </a:solidFill>
                <a:latin typeface="Calibri"/>
                <a:ea typeface="Arial Unicode MS" panose="020B0604020202020204" pitchFamily="34" charset="-128"/>
                <a:cs typeface="Arial Unicode MS" panose="020B0604020202020204" pitchFamily="34" charset="-128"/>
              </a:rPr>
              <a:t>που κληρονομούμε από τους γονείς μας.</a:t>
            </a:r>
          </a:p>
          <a:p>
            <a:pPr marL="0" indent="0" defTabSz="1042416" fontAlgn="base">
              <a:lnSpc>
                <a:spcPct val="100000"/>
              </a:lnSpc>
              <a:spcBef>
                <a:spcPct val="0"/>
              </a:spcBef>
              <a:spcAft>
                <a:spcPct val="0"/>
              </a:spcAft>
              <a:buNone/>
              <a:defRPr/>
            </a:pPr>
            <a:endParaRPr lang="el-GR" altLang="el-GR" kern="1200" dirty="0">
              <a:solidFill>
                <a:prstClr val="black"/>
              </a:solidFill>
              <a:latin typeface="Calibri"/>
              <a:ea typeface="Arial Unicode MS" panose="020B0604020202020204" pitchFamily="34" charset="-128"/>
              <a:cs typeface="Arial" panose="020B0604020202020204" pitchFamily="34" charset="0"/>
            </a:endParaRPr>
          </a:p>
          <a:p>
            <a:pPr marL="0" indent="0" defTabSz="1042416" fontAlgn="base">
              <a:lnSpc>
                <a:spcPct val="100000"/>
              </a:lnSpc>
              <a:spcBef>
                <a:spcPct val="0"/>
              </a:spcBef>
              <a:spcAft>
                <a:spcPct val="0"/>
              </a:spcAft>
              <a:buNone/>
              <a:defRPr/>
            </a:pPr>
            <a:r>
              <a:rPr lang="el-GR" altLang="el-GR" kern="1200" dirty="0">
                <a:solidFill>
                  <a:prstClr val="black"/>
                </a:solidFill>
                <a:latin typeface="Calibri"/>
                <a:ea typeface="+mn-ea"/>
                <a:cs typeface="Arial" panose="020B0604020202020204" pitchFamily="34" charset="0"/>
              </a:rPr>
              <a:t>Στον άνθρωπο, ο </a:t>
            </a:r>
            <a:r>
              <a:rPr lang="el-GR" altLang="el-GR" b="1" kern="1200" dirty="0">
                <a:solidFill>
                  <a:srgbClr val="FF0000"/>
                </a:solidFill>
                <a:latin typeface="Calibri"/>
                <a:ea typeface="+mn-ea"/>
                <a:cs typeface="Arial" panose="020B0604020202020204" pitchFamily="34" charset="0"/>
              </a:rPr>
              <a:t>Φλοιός</a:t>
            </a:r>
            <a:r>
              <a:rPr lang="el-GR" altLang="el-GR" kern="1200" dirty="0">
                <a:solidFill>
                  <a:prstClr val="black"/>
                </a:solidFill>
                <a:latin typeface="Calibri"/>
                <a:ea typeface="+mn-ea"/>
                <a:cs typeface="Arial" panose="020B0604020202020204" pitchFamily="34" charset="0"/>
              </a:rPr>
              <a:t>, </a:t>
            </a:r>
            <a:r>
              <a:rPr lang="el-GR" altLang="el-GR" kern="1200" dirty="0">
                <a:solidFill>
                  <a:prstClr val="black"/>
                </a:solidFill>
                <a:latin typeface="Calibri"/>
                <a:ea typeface="Arial Unicode MS" panose="020B0604020202020204" pitchFamily="34" charset="-128"/>
                <a:cs typeface="Calibri Light" panose="020F0302020204030204" pitchFamily="34" charset="0"/>
              </a:rPr>
              <a:t>η πιο αναπτυγμένη εγκεφαλική δομή, περιβάλλει το υπόλοιπο του εγκεφάλου,</a:t>
            </a:r>
            <a:r>
              <a:rPr lang="en-US" altLang="el-GR" kern="1200" dirty="0">
                <a:solidFill>
                  <a:prstClr val="black"/>
                </a:solidFill>
                <a:latin typeface="Calibri"/>
                <a:ea typeface="Arial Unicode MS" panose="020B0604020202020204" pitchFamily="34" charset="-128"/>
                <a:cs typeface="Calibri Light" panose="020F0302020204030204" pitchFamily="34" charset="0"/>
              </a:rPr>
              <a:t> </a:t>
            </a:r>
            <a:r>
              <a:rPr lang="el-GR" altLang="el-GR" kern="1200" dirty="0">
                <a:solidFill>
                  <a:prstClr val="black"/>
                </a:solidFill>
                <a:latin typeface="Calibri"/>
                <a:ea typeface="Arial Unicode MS" panose="020B0604020202020204" pitchFamily="34" charset="-128"/>
                <a:cs typeface="Calibri Light" panose="020F0302020204030204" pitchFamily="34" charset="0"/>
              </a:rPr>
              <a:t>αποτελώντας το </a:t>
            </a:r>
            <a:r>
              <a:rPr lang="en-US" altLang="el-GR" kern="1200" dirty="0">
                <a:solidFill>
                  <a:prstClr val="black"/>
                </a:solidFill>
                <a:latin typeface="Calibri"/>
                <a:ea typeface="Arial Unicode MS" panose="020B0604020202020204" pitchFamily="34" charset="-128"/>
                <a:cs typeface="Calibri Light" panose="020F0302020204030204" pitchFamily="34" charset="0"/>
              </a:rPr>
              <a:t>85% </a:t>
            </a:r>
            <a:r>
              <a:rPr lang="el-GR" altLang="el-GR" kern="1200" dirty="0">
                <a:solidFill>
                  <a:prstClr val="black"/>
                </a:solidFill>
                <a:latin typeface="Calibri"/>
                <a:ea typeface="Arial Unicode MS" panose="020B0604020202020204" pitchFamily="34" charset="-128"/>
                <a:cs typeface="Calibri Light" panose="020F0302020204030204" pitchFamily="34" charset="0"/>
              </a:rPr>
              <a:t>της μάζας του.</a:t>
            </a:r>
            <a:endParaRPr lang="el-GR" altLang="el-GR" kern="1200" dirty="0">
              <a:solidFill>
                <a:prstClr val="black"/>
              </a:solidFill>
              <a:latin typeface="Calibri"/>
              <a:ea typeface="Arial Unicode MS" panose="020B0604020202020204" pitchFamily="34" charset="-128"/>
              <a:cs typeface="Arial Unicode MS" panose="020B0604020202020204" pitchFamily="34" charset="-128"/>
            </a:endParaRPr>
          </a:p>
          <a:p>
            <a:endParaRPr lang="en-US" dirty="0"/>
          </a:p>
        </p:txBody>
      </p:sp>
    </p:spTree>
    <p:extLst>
      <p:ext uri="{BB962C8B-B14F-4D97-AF65-F5344CB8AC3E}">
        <p14:creationId xmlns:p14="http://schemas.microsoft.com/office/powerpoint/2010/main" val="29723116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43135A4F-1DB7-7519-2626-23F7AF9140FA}"/>
              </a:ext>
            </a:extLst>
          </p:cNvPr>
          <p:cNvPicPr>
            <a:picLocks noChangeAspect="1"/>
          </p:cNvPicPr>
          <p:nvPr/>
        </p:nvPicPr>
        <p:blipFill>
          <a:blip r:embed="rId2"/>
          <a:stretch>
            <a:fillRect/>
          </a:stretch>
        </p:blipFill>
        <p:spPr>
          <a:xfrm>
            <a:off x="3048000" y="747712"/>
            <a:ext cx="6096000" cy="5362575"/>
          </a:xfrm>
          <a:prstGeom prst="rect">
            <a:avLst/>
          </a:prstGeom>
        </p:spPr>
      </p:pic>
    </p:spTree>
    <p:extLst>
      <p:ext uri="{BB962C8B-B14F-4D97-AF65-F5344CB8AC3E}">
        <p14:creationId xmlns:p14="http://schemas.microsoft.com/office/powerpoint/2010/main" val="26211428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39F6FE0-9331-91B3-A508-B3E25EA407B7}"/>
              </a:ext>
            </a:extLst>
          </p:cNvPr>
          <p:cNvSpPr>
            <a:spLocks noGrp="1"/>
          </p:cNvSpPr>
          <p:nvPr>
            <p:ph type="title"/>
          </p:nvPr>
        </p:nvSpPr>
        <p:spPr/>
        <p:txBody>
          <a:bodyPr>
            <a:normAutofit/>
          </a:bodyPr>
          <a:lstStyle/>
          <a:p>
            <a:r>
              <a:rPr lang="el-GR" sz="3600" dirty="0">
                <a:latin typeface="+mn-lt"/>
              </a:rPr>
              <a:t>Μελέτη της επανορθωτικής πλαστικότητας με τεχνικές νευροαπεικόνισης.</a:t>
            </a:r>
          </a:p>
        </p:txBody>
      </p:sp>
      <p:sp>
        <p:nvSpPr>
          <p:cNvPr id="3" name="Θέση περιεχομένου 2">
            <a:extLst>
              <a:ext uri="{FF2B5EF4-FFF2-40B4-BE49-F238E27FC236}">
                <a16:creationId xmlns:a16="http://schemas.microsoft.com/office/drawing/2014/main" id="{9146419B-1C53-107E-3876-CD71BB2E18E9}"/>
              </a:ext>
            </a:extLst>
          </p:cNvPr>
          <p:cNvSpPr>
            <a:spLocks noGrp="1"/>
          </p:cNvSpPr>
          <p:nvPr>
            <p:ph idx="1"/>
          </p:nvPr>
        </p:nvSpPr>
        <p:spPr/>
        <p:txBody>
          <a:bodyPr/>
          <a:lstStyle/>
          <a:p>
            <a:r>
              <a:rPr lang="en-US" dirty="0"/>
              <a:t>H</a:t>
            </a:r>
            <a:r>
              <a:rPr lang="el-GR" dirty="0"/>
              <a:t> περικοιλιακή </a:t>
            </a:r>
            <a:r>
              <a:rPr lang="el-GR" dirty="0" err="1"/>
              <a:t>λευκομαλάκυνση</a:t>
            </a:r>
            <a:r>
              <a:rPr lang="el-GR" dirty="0"/>
              <a:t> συμβαίνει συνήθως στα πρόωρα νεογνά, δεδομένου ότι η λευκή ουσία αναπτύσσεται στο 3ο τρίμηνο της εγκυμοσύνης. Ανάλογα με την εντόπιση και τη βαρύτητα των </a:t>
            </a:r>
            <a:r>
              <a:rPr lang="el-GR" dirty="0" err="1"/>
              <a:t>περικοιλιακών</a:t>
            </a:r>
            <a:r>
              <a:rPr lang="el-GR" dirty="0"/>
              <a:t> βλαβών, επηρεάζεται η συνδεσιμότητα στα νευρικά κυκλώματα που καθορίζουν τη γνωστική και κινητική εξέλιξη του παιδιού. Ο </a:t>
            </a:r>
            <a:r>
              <a:rPr lang="el-GR" dirty="0" err="1"/>
              <a:t>Staudt</a:t>
            </a:r>
            <a:r>
              <a:rPr lang="el-GR" dirty="0"/>
              <a:t> (2010) αναφέρει τρία παραδείγματα αυτής της ικανότητας του εγκεφάλου, για τα οποία χρησιμοποιήθηκε η </a:t>
            </a:r>
            <a:r>
              <a:rPr lang="el-GR" dirty="0" err="1"/>
              <a:t>sMRI</a:t>
            </a:r>
            <a:r>
              <a:rPr lang="el-GR" dirty="0"/>
              <a:t> για να εκτιμηθεί η ανατομία της προσβεβλημένης περιοχής, ακολουθούμενη από </a:t>
            </a:r>
            <a:r>
              <a:rPr lang="el-GR" dirty="0" err="1"/>
              <a:t>dTI</a:t>
            </a:r>
            <a:r>
              <a:rPr lang="el-GR" dirty="0"/>
              <a:t> για την απεικόνιση της λευκής ουσίας και </a:t>
            </a:r>
            <a:r>
              <a:rPr lang="el-GR" dirty="0" err="1"/>
              <a:t>fMRI</a:t>
            </a:r>
            <a:r>
              <a:rPr lang="el-GR" dirty="0"/>
              <a:t> για την εκτίμηση της ενεργοποίησης κατά την εκτέλεση εργασιών.</a:t>
            </a:r>
          </a:p>
        </p:txBody>
      </p:sp>
    </p:spTree>
    <p:extLst>
      <p:ext uri="{BB962C8B-B14F-4D97-AF65-F5344CB8AC3E}">
        <p14:creationId xmlns:p14="http://schemas.microsoft.com/office/powerpoint/2010/main" val="32088321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C4390220-F741-69CB-1286-471F9BA8BFFA}"/>
              </a:ext>
            </a:extLst>
          </p:cNvPr>
          <p:cNvSpPr>
            <a:spLocks noGrp="1"/>
          </p:cNvSpPr>
          <p:nvPr>
            <p:ph type="title"/>
          </p:nvPr>
        </p:nvSpPr>
        <p:spPr/>
        <p:txBody>
          <a:bodyPr>
            <a:noAutofit/>
          </a:bodyPr>
          <a:lstStyle/>
          <a:p>
            <a:r>
              <a:rPr lang="el-GR" sz="3600" dirty="0">
                <a:latin typeface="+mn-lt"/>
              </a:rPr>
              <a:t>Οι μηχανισμοί</a:t>
            </a:r>
            <a:br>
              <a:rPr lang="el-GR" sz="3600" dirty="0">
                <a:latin typeface="+mn-lt"/>
              </a:rPr>
            </a:br>
            <a:r>
              <a:rPr lang="el-GR" sz="3600" dirty="0">
                <a:latin typeface="+mn-lt"/>
              </a:rPr>
              <a:t>που περιγράφονται αφορούν βλάβες στο ένα ημισφαίριο (ημιπληγία)</a:t>
            </a:r>
          </a:p>
        </p:txBody>
      </p:sp>
      <p:sp>
        <p:nvSpPr>
          <p:cNvPr id="5" name="Θέση περιεχομένου 4">
            <a:extLst>
              <a:ext uri="{FF2B5EF4-FFF2-40B4-BE49-F238E27FC236}">
                <a16:creationId xmlns:a16="http://schemas.microsoft.com/office/drawing/2014/main" id="{418C6DB0-40E9-DF06-FAF4-A3C7442165DF}"/>
              </a:ext>
            </a:extLst>
          </p:cNvPr>
          <p:cNvSpPr>
            <a:spLocks noGrp="1"/>
          </p:cNvSpPr>
          <p:nvPr>
            <p:ph idx="1"/>
          </p:nvPr>
        </p:nvSpPr>
        <p:spPr/>
        <p:txBody>
          <a:bodyPr/>
          <a:lstStyle/>
          <a:p>
            <a:r>
              <a:rPr lang="el-GR" dirty="0"/>
              <a:t>Αν η βλάβη </a:t>
            </a:r>
            <a:r>
              <a:rPr lang="el-GR" dirty="0" err="1"/>
              <a:t>π.χ.στο</a:t>
            </a:r>
            <a:r>
              <a:rPr lang="el-GR" dirty="0"/>
              <a:t> αριστερό ημισφαίριο, αφορά την κινητική οδό, αναμένεται πάρεση ή παράλυση του δεξιού χεριού, λόγω του χιασμού των ινών. Ωστόσο, μπορεί να παρατηρηθεί καλύτερη από την αναμενόμενη κινητικότητα του δεξιού χεριού, χάρη στη διατήρηση ινών που, χωρίς να χιασθούν, όπως συμβαίνει φυσιολογικά, συνδέουν το ακέραιο δεξί ημισφαίριο με το δεξί χέρι.</a:t>
            </a:r>
          </a:p>
          <a:p>
            <a:r>
              <a:rPr lang="el-GR" dirty="0"/>
              <a:t> Αν βλάβες της λευκής ουσίας γύρω από τις κοιλίες διακόπτουν τη μεταφορά </a:t>
            </a:r>
            <a:r>
              <a:rPr lang="el-GR" dirty="0" err="1"/>
              <a:t>σωματοαισθητικών</a:t>
            </a:r>
            <a:r>
              <a:rPr lang="el-GR" dirty="0"/>
              <a:t> πληροφοριών προς το βρεγματικό φλοιό, νέες ίνες παρακάμπτουν το σημείο εκείνο για να επιτευχθεί από «άλλο δρόμο» η σύνδεση με το φλοιό. </a:t>
            </a:r>
          </a:p>
          <a:p>
            <a:endParaRPr lang="el-GR" dirty="0"/>
          </a:p>
          <a:p>
            <a:endParaRPr lang="el-GR" dirty="0"/>
          </a:p>
        </p:txBody>
      </p:sp>
    </p:spTree>
    <p:extLst>
      <p:ext uri="{BB962C8B-B14F-4D97-AF65-F5344CB8AC3E}">
        <p14:creationId xmlns:p14="http://schemas.microsoft.com/office/powerpoint/2010/main" val="32451422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69A53C-A897-AE6B-563F-6B7842F8F0DB}"/>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DB6439BE-325C-0A83-164B-61F9E5853721}"/>
              </a:ext>
            </a:extLst>
          </p:cNvPr>
          <p:cNvSpPr>
            <a:spLocks noGrp="1"/>
          </p:cNvSpPr>
          <p:nvPr>
            <p:ph idx="1"/>
          </p:nvPr>
        </p:nvSpPr>
        <p:spPr/>
        <p:txBody>
          <a:bodyPr>
            <a:normAutofit fontScale="92500" lnSpcReduction="10000"/>
          </a:bodyPr>
          <a:lstStyle/>
          <a:p>
            <a:r>
              <a:rPr lang="el-GR" dirty="0"/>
              <a:t>Εντυπωσιακή είναι η ανάληψη της λειτουργίας του λόγου από το δεξί ημισφαίριο σε περίπτωση βλάβης του αριστερού, πολύ συχνά με άριστα λειτουργικά αποτελέσματα. </a:t>
            </a:r>
          </a:p>
          <a:p>
            <a:r>
              <a:rPr lang="el-GR" dirty="0"/>
              <a:t>Σε παιδιά με ημιπληγία καταγράφηκε ελαττωμένος ο συνολικός όγκος του εγκεφάλου, αύξηση του όγκου των κοιλιών, ελαττωμένος συνολικός όγκος λευκής ουσίας, χωρίς διαφορές στον συνολικό όγκο της φαιάς ουσίας, αφού στο υγιές ημισφαίριο παρατηρήθηκε αύξηση του πάχους του φλοιού στις περιοχές ελέγχου της κίνησης και του λόγου, η οποία μπορεί να αντικατοπτρίζει αντιστάθμιση της απώλειας φαιάς ουσίας στο προσβεβλημένο ημισφαίριο ή διατήρηση συνάψεων με το σύστοιχο χέρι. Η αναδιοργάνωση της φαιάς ουσίας στο υγιές ημισφαίριο μπορεί να θεωρηθεί ως απάντηση στην απώλεια νευρώνων σε πολύ νεαρή ηλικία, αλλά δε σημαίνει οπωσδήποτε καλύτερη κλινική έκβαση.</a:t>
            </a:r>
          </a:p>
          <a:p>
            <a:endParaRPr lang="el-GR" dirty="0"/>
          </a:p>
        </p:txBody>
      </p:sp>
    </p:spTree>
    <p:extLst>
      <p:ext uri="{BB962C8B-B14F-4D97-AF65-F5344CB8AC3E}">
        <p14:creationId xmlns:p14="http://schemas.microsoft.com/office/powerpoint/2010/main" val="40004662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880886B-02ED-4317-9236-CB60C22CF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404B272C-DEB0-219A-6B5E-9637DF96CBA5}"/>
              </a:ext>
            </a:extLst>
          </p:cNvPr>
          <p:cNvSpPr>
            <a:spLocks noGrp="1"/>
          </p:cNvSpPr>
          <p:nvPr>
            <p:ph type="title"/>
          </p:nvPr>
        </p:nvSpPr>
        <p:spPr>
          <a:xfrm>
            <a:off x="640080" y="4419600"/>
            <a:ext cx="10908792" cy="1203960"/>
          </a:xfrm>
        </p:spPr>
        <p:txBody>
          <a:bodyPr vert="horz" lIns="91440" tIns="45720" rIns="91440" bIns="45720" rtlCol="0" anchor="ctr">
            <a:normAutofit/>
          </a:bodyPr>
          <a:lstStyle/>
          <a:p>
            <a:pPr algn="ctr"/>
            <a:r>
              <a:rPr lang="en-US" sz="3600" kern="1200" dirty="0" err="1">
                <a:solidFill>
                  <a:schemeClr val="tx1"/>
                </a:solidFill>
                <a:latin typeface="+mn-lt"/>
                <a:ea typeface="+mj-ea"/>
                <a:cs typeface="+mj-cs"/>
              </a:rPr>
              <a:t>Θερ</a:t>
            </a:r>
            <a:r>
              <a:rPr lang="en-US" sz="3600" kern="1200" dirty="0">
                <a:solidFill>
                  <a:schemeClr val="tx1"/>
                </a:solidFill>
                <a:latin typeface="+mn-lt"/>
                <a:ea typeface="+mj-ea"/>
                <a:cs typeface="+mj-cs"/>
              </a:rPr>
              <a:t>απεία της Αμβλυωπίας</a:t>
            </a:r>
          </a:p>
        </p:txBody>
      </p:sp>
      <p:pic>
        <p:nvPicPr>
          <p:cNvPr id="7" name="Θέση περιεχομένου 6">
            <a:extLst>
              <a:ext uri="{FF2B5EF4-FFF2-40B4-BE49-F238E27FC236}">
                <a16:creationId xmlns:a16="http://schemas.microsoft.com/office/drawing/2014/main" id="{16238CD7-0E63-EEBB-BC74-21060202ABBC}"/>
              </a:ext>
            </a:extLst>
          </p:cNvPr>
          <p:cNvPicPr>
            <a:picLocks noGrp="1" noChangeAspect="1"/>
          </p:cNvPicPr>
          <p:nvPr>
            <p:ph idx="1"/>
          </p:nvPr>
        </p:nvPicPr>
        <p:blipFill rotWithShape="1">
          <a:blip r:embed="rId2"/>
          <a:srcRect r="4516" b="-1"/>
          <a:stretch/>
        </p:blipFill>
        <p:spPr>
          <a:xfrm>
            <a:off x="6" y="-11"/>
            <a:ext cx="6095994" cy="4194796"/>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p:spPr>
      </p:pic>
      <p:pic>
        <p:nvPicPr>
          <p:cNvPr id="8" name="Εικόνα 7">
            <a:extLst>
              <a:ext uri="{FF2B5EF4-FFF2-40B4-BE49-F238E27FC236}">
                <a16:creationId xmlns:a16="http://schemas.microsoft.com/office/drawing/2014/main" id="{F9D1B842-E70D-2EA9-3B9C-015A836259BB}"/>
              </a:ext>
            </a:extLst>
          </p:cNvPr>
          <p:cNvPicPr>
            <a:picLocks noChangeAspect="1"/>
          </p:cNvPicPr>
          <p:nvPr/>
        </p:nvPicPr>
        <p:blipFill rotWithShape="1">
          <a:blip r:embed="rId3"/>
          <a:srcRect r="3057"/>
          <a:stretch/>
        </p:blipFill>
        <p:spPr>
          <a:xfrm>
            <a:off x="6019800" y="12"/>
            <a:ext cx="6172195" cy="4186171"/>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p:spPr>
      </p:pic>
      <p:sp>
        <p:nvSpPr>
          <p:cNvPr id="15" name="sketch line">
            <a:extLst>
              <a:ext uri="{FF2B5EF4-FFF2-40B4-BE49-F238E27FC236}">
                <a16:creationId xmlns:a16="http://schemas.microsoft.com/office/drawing/2014/main" id="{28C31856-6ABF-41FD-B683-B06E5FFF9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8439"/>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59796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D0F42F-66E6-479C-ED56-FF3F63227C1B}"/>
              </a:ext>
            </a:extLst>
          </p:cNvPr>
          <p:cNvSpPr>
            <a:spLocks noGrp="1"/>
          </p:cNvSpPr>
          <p:nvPr>
            <p:ph type="title"/>
          </p:nvPr>
        </p:nvSpPr>
        <p:spPr/>
        <p:txBody>
          <a:bodyPr>
            <a:normAutofit/>
          </a:bodyPr>
          <a:lstStyle/>
          <a:p>
            <a:r>
              <a:rPr lang="el-GR" sz="3600" dirty="0">
                <a:latin typeface="+mn-lt"/>
              </a:rPr>
              <a:t>Έχουμε πάντοτε καλύτερη κλινική έκβαση;</a:t>
            </a:r>
          </a:p>
        </p:txBody>
      </p:sp>
      <p:sp>
        <p:nvSpPr>
          <p:cNvPr id="3" name="Θέση περιεχομένου 2">
            <a:extLst>
              <a:ext uri="{FF2B5EF4-FFF2-40B4-BE49-F238E27FC236}">
                <a16:creationId xmlns:a16="http://schemas.microsoft.com/office/drawing/2014/main" id="{FFE1DCF5-33CD-2F55-CAAE-6D0F58129F8C}"/>
              </a:ext>
            </a:extLst>
          </p:cNvPr>
          <p:cNvSpPr>
            <a:spLocks noGrp="1"/>
          </p:cNvSpPr>
          <p:nvPr>
            <p:ph idx="1"/>
          </p:nvPr>
        </p:nvSpPr>
        <p:spPr/>
        <p:txBody>
          <a:bodyPr/>
          <a:lstStyle/>
          <a:p>
            <a:pPr marL="0" indent="0">
              <a:buNone/>
            </a:pPr>
            <a:r>
              <a:rPr lang="el-GR" dirty="0"/>
              <a:t>Με την επέκταση των δυνατοτήτων απεικονιστικής κατάτμησης και στατιστικής ανάλυσης σε περιοχές του εγκεφάλου των οποίων μεταβλήθηκε η ανατομία λόγω βλάβης, θα διαπιστωθεί αν η επιδιορθωτικοί μηχανισμοί στην περιοχή της βλάβης είναι αποτελεσματικοί και αν μπορούν να υπολογισθούν κατά τον σχεδιασμό των παρεμβάσεων.</a:t>
            </a:r>
          </a:p>
        </p:txBody>
      </p:sp>
    </p:spTree>
    <p:extLst>
      <p:ext uri="{BB962C8B-B14F-4D97-AF65-F5344CB8AC3E}">
        <p14:creationId xmlns:p14="http://schemas.microsoft.com/office/powerpoint/2010/main" val="35650536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ACAA6DF-8E20-9062-3B3C-F88E1FEB2CE3}"/>
              </a:ext>
            </a:extLst>
          </p:cNvPr>
          <p:cNvSpPr>
            <a:spLocks noGrp="1"/>
          </p:cNvSpPr>
          <p:nvPr>
            <p:ph type="title"/>
          </p:nvPr>
        </p:nvSpPr>
        <p:spPr/>
        <p:txBody>
          <a:bodyPr>
            <a:normAutofit/>
          </a:bodyPr>
          <a:lstStyle/>
          <a:p>
            <a:r>
              <a:rPr lang="el-GR" sz="3600" dirty="0">
                <a:latin typeface="+mn-lt"/>
              </a:rPr>
              <a:t>Προς μια περιβαλλοντικό- </a:t>
            </a:r>
            <a:r>
              <a:rPr lang="el-GR" sz="3600" dirty="0" err="1">
                <a:latin typeface="+mn-lt"/>
              </a:rPr>
              <a:t>βιο</a:t>
            </a:r>
            <a:r>
              <a:rPr lang="el-GR" sz="3600" dirty="0">
                <a:latin typeface="+mn-lt"/>
              </a:rPr>
              <a:t>- αναπτυξιακή θεώρηση της  φροντίδας της νέας γενιάς</a:t>
            </a:r>
          </a:p>
        </p:txBody>
      </p:sp>
      <p:sp>
        <p:nvSpPr>
          <p:cNvPr id="3" name="Θέση περιεχομένου 2">
            <a:extLst>
              <a:ext uri="{FF2B5EF4-FFF2-40B4-BE49-F238E27FC236}">
                <a16:creationId xmlns:a16="http://schemas.microsoft.com/office/drawing/2014/main" id="{C74B3CE0-1F5A-4AA5-4F8C-47D37BA36EA6}"/>
              </a:ext>
            </a:extLst>
          </p:cNvPr>
          <p:cNvSpPr>
            <a:spLocks noGrp="1"/>
          </p:cNvSpPr>
          <p:nvPr>
            <p:ph idx="1"/>
          </p:nvPr>
        </p:nvSpPr>
        <p:spPr/>
        <p:txBody>
          <a:bodyPr/>
          <a:lstStyle/>
          <a:p>
            <a:r>
              <a:rPr lang="el-GR" dirty="0"/>
              <a:t>Οι πρώιμες εμπειρίες και οι περιβαλλοντικές επιρροές μπορούν να αφήσουν ένα μόνιμο αποτύπωμα πάνω στις γενετικές προδιαθέσεις που επηρεάζουν την αναδυόμενη αρχιτεκτονική του εγκεφάλου και τη μακροπρόθεσμη υγεία. Οι δυσμενείς επιπτώσεις του τοξικού στρες  συνδέονται με μεταγενέστερες βλάβες στη μάθηση, στη συμπεριφορά και στη σωματική και ψυχική ευεξία.</a:t>
            </a:r>
          </a:p>
          <a:p>
            <a:r>
              <a:rPr lang="el-GR" dirty="0"/>
              <a:t>Ανάγκη δημιουργίας ενός καλά εκπαιδευμένου και υγιούς ενήλικου πληθυσμού, εφοδιασμένου με επαρκείς δεξιότητες, ώστε  να συμμετέχει αποτελεσματικά και ισότιμα στην κοινωνία.</a:t>
            </a:r>
          </a:p>
        </p:txBody>
      </p:sp>
    </p:spTree>
    <p:extLst>
      <p:ext uri="{BB962C8B-B14F-4D97-AF65-F5344CB8AC3E}">
        <p14:creationId xmlns:p14="http://schemas.microsoft.com/office/powerpoint/2010/main" val="4397539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464500-398C-4785-5BBD-7E3078ECAAE1}"/>
              </a:ext>
            </a:extLst>
          </p:cNvPr>
          <p:cNvSpPr txBox="1"/>
          <p:nvPr/>
        </p:nvSpPr>
        <p:spPr>
          <a:xfrm>
            <a:off x="3048856" y="1307910"/>
            <a:ext cx="6097712" cy="3416320"/>
          </a:xfrm>
          <a:prstGeom prst="rect">
            <a:avLst/>
          </a:prstGeom>
          <a:noFill/>
        </p:spPr>
        <p:txBody>
          <a:bodyPr wrap="square">
            <a:spAutoFit/>
          </a:bodyPr>
          <a:lstStyle/>
          <a:p>
            <a:r>
              <a:rPr lang="el-GR" dirty="0"/>
              <a:t>Η πλαστικότητα βοηθά στην αποκατάσταση του εγκεφάλου μετά τη</a:t>
            </a:r>
            <a:r>
              <a:rPr lang="en-US" dirty="0"/>
              <a:t> </a:t>
            </a:r>
            <a:r>
              <a:rPr lang="el-GR" dirty="0"/>
              <a:t>βλάβη. Πράγματι, η ικανότητα χειρισμού συγκεκριμένων </a:t>
            </a:r>
            <a:r>
              <a:rPr lang="el-GR" dirty="0" err="1"/>
              <a:t>νευρωνικών</a:t>
            </a:r>
            <a:r>
              <a:rPr lang="el-GR" dirty="0"/>
              <a:t> οδών και συνάψεων έχει σημαντικές επιπτώσεις για θεραπευτικές και κλινικές παρεμβάσεις. Οι πολλά υποσχόμενες θεραπείες όπως η εν τω </a:t>
            </a:r>
            <a:r>
              <a:rPr lang="el-GR" dirty="0" err="1"/>
              <a:t>βάθει</a:t>
            </a:r>
            <a:r>
              <a:rPr lang="el-GR" dirty="0"/>
              <a:t> διέγερση του εγκεφάλου, η μη επεμβατική διέγερση του εγκεφάλου, η </a:t>
            </a:r>
            <a:r>
              <a:rPr lang="el-GR" dirty="0" err="1"/>
              <a:t>νευροφαρμακολογία</a:t>
            </a:r>
            <a:r>
              <a:rPr lang="el-GR" dirty="0"/>
              <a:t>, η άσκηση, η εκπαίδευση ή η ανατροφοδότηση χρησιμοποιώντας λειτουργικό μαγνητικό συντονισμό σε πραγματικό χρόνο (</a:t>
            </a:r>
            <a:r>
              <a:rPr lang="el-GR" dirty="0" err="1"/>
              <a:t>Cramer</a:t>
            </a:r>
            <a:r>
              <a:rPr lang="el-GR" dirty="0"/>
              <a:t> </a:t>
            </a:r>
            <a:r>
              <a:rPr lang="el-GR" dirty="0" err="1"/>
              <a:t>et</a:t>
            </a:r>
            <a:r>
              <a:rPr lang="el-GR" dirty="0"/>
              <a:t> </a:t>
            </a:r>
            <a:r>
              <a:rPr lang="el-GR" dirty="0" err="1"/>
              <a:t>al</a:t>
            </a:r>
            <a:r>
              <a:rPr lang="el-GR" dirty="0"/>
              <a:t>., 2011), βασίζονται στην τρέχουσα κατανόηση της πλαστικότητας του εγκεφάλου και αποτελούν αντικείμενο εντατικής έρευνας σήμερα.</a:t>
            </a:r>
          </a:p>
        </p:txBody>
      </p:sp>
    </p:spTree>
    <p:extLst>
      <p:ext uri="{BB962C8B-B14F-4D97-AF65-F5344CB8AC3E}">
        <p14:creationId xmlns:p14="http://schemas.microsoft.com/office/powerpoint/2010/main" val="3365696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75D3E5-55F9-9367-A428-2CED3F837CA1}"/>
              </a:ext>
            </a:extLst>
          </p:cNvPr>
          <p:cNvSpPr txBox="1"/>
          <p:nvPr/>
        </p:nvSpPr>
        <p:spPr>
          <a:xfrm>
            <a:off x="1327759" y="1302707"/>
            <a:ext cx="9407046" cy="3970318"/>
          </a:xfrm>
          <a:prstGeom prst="rect">
            <a:avLst/>
          </a:prstGeom>
          <a:noFill/>
        </p:spPr>
        <p:txBody>
          <a:bodyPr wrap="square">
            <a:spAutoFit/>
          </a:bodyPr>
          <a:lstStyle/>
          <a:p>
            <a:r>
              <a:rPr lang="el-GR" sz="2800" dirty="0"/>
              <a:t>Οι πρόοδοι στις νευροεπιστήμες, τη μοριακή βιολογία, τη </a:t>
            </a:r>
            <a:r>
              <a:rPr lang="el-GR" sz="2800" dirty="0" err="1"/>
              <a:t>γονιδιωματική</a:t>
            </a:r>
            <a:r>
              <a:rPr lang="el-GR" sz="2800" dirty="0"/>
              <a:t>, την αναπτυξιακή ψυχολογία, την επιδημιολογία, την κοινωνιολογία και την οικονομία καταλύουν μια σημαντική αλλαγή στην κατανόησή μας για την υγεία και τις ασθένειες σε όλη τη διάρκεια της ζωής. Αυτή η συγκλίνουσα, </a:t>
            </a:r>
            <a:r>
              <a:rPr lang="el-GR" sz="2800" dirty="0" err="1"/>
              <a:t>πολυεπιστημονική</a:t>
            </a:r>
            <a:r>
              <a:rPr lang="el-GR" sz="2800" dirty="0"/>
              <a:t> επιστήμη της ανθρώπινης ανάπτυξης έχει βαθιές επιπτώσεις στην ικανότητά μας να ενισχύσουμε τις προοπτικές ζωής των παιδιών και να ενισχύσουμε τον κοινωνικό και οικονομικό ιστό της κοινωνίας.</a:t>
            </a:r>
          </a:p>
        </p:txBody>
      </p:sp>
    </p:spTree>
    <p:extLst>
      <p:ext uri="{BB962C8B-B14F-4D97-AF65-F5344CB8AC3E}">
        <p14:creationId xmlns:p14="http://schemas.microsoft.com/office/powerpoint/2010/main" val="41305288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a:xfrm>
            <a:off x="3434316" y="365125"/>
            <a:ext cx="7919484" cy="1325563"/>
          </a:xfrm>
        </p:spPr>
        <p:txBody>
          <a:bodyPr/>
          <a:lstStyle/>
          <a:p>
            <a:r>
              <a:rPr lang="el-GR" sz="2800" b="1" dirty="0"/>
              <a:t>Ελπίζω να μη σας κούρασα πολύ!</a:t>
            </a:r>
          </a:p>
        </p:txBody>
      </p:sp>
      <p:pic>
        <p:nvPicPr>
          <p:cNvPr id="3" name="Θέση περιεχομένου 2"/>
          <p:cNvPicPr>
            <a:picLocks noGrp="1" noChangeAspect="1"/>
          </p:cNvPicPr>
          <p:nvPr>
            <p:ph idx="1"/>
          </p:nvPr>
        </p:nvPicPr>
        <p:blipFill rotWithShape="1">
          <a:blip r:embed="rId3"/>
          <a:srcRect r="3308"/>
          <a:stretch/>
        </p:blipFill>
        <p:spPr>
          <a:xfrm>
            <a:off x="3863753" y="1340768"/>
            <a:ext cx="4026181" cy="4523624"/>
          </a:xfrm>
          <a:prstGeom prst="rect">
            <a:avLst/>
          </a:prstGeom>
        </p:spPr>
      </p:pic>
    </p:spTree>
    <p:extLst>
      <p:ext uri="{BB962C8B-B14F-4D97-AF65-F5344CB8AC3E}">
        <p14:creationId xmlns:p14="http://schemas.microsoft.com/office/powerpoint/2010/main" val="2881675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rrowheads="1"/>
          </p:cNvSpPr>
          <p:nvPr>
            <p:ph type="title"/>
          </p:nvPr>
        </p:nvSpPr>
        <p:spPr>
          <a:xfrm>
            <a:off x="2423592" y="476672"/>
            <a:ext cx="7787208" cy="792088"/>
          </a:xfrm>
        </p:spPr>
        <p:txBody>
          <a:bodyPr>
            <a:noAutofit/>
          </a:bodyPr>
          <a:lstStyle/>
          <a:p>
            <a:pPr eaLnBrk="1" hangingPunct="1">
              <a:defRPr/>
            </a:pPr>
            <a:r>
              <a:rPr lang="el-GR" sz="2800" kern="0" dirty="0">
                <a:solidFill>
                  <a:schemeClr val="accent1">
                    <a:lumMod val="75000"/>
                  </a:schemeClr>
                </a:solidFill>
                <a:latin typeface="+mn-lt"/>
              </a:rPr>
              <a:t>Ο Φλοιός του εγκεφάλου</a:t>
            </a:r>
            <a:br>
              <a:rPr lang="el-GR" sz="2800" kern="0" dirty="0">
                <a:solidFill>
                  <a:schemeClr val="accent1">
                    <a:lumMod val="75000"/>
                  </a:schemeClr>
                </a:solidFill>
                <a:latin typeface="+mn-lt"/>
              </a:rPr>
            </a:br>
            <a:r>
              <a:rPr lang="el-GR" sz="2800" kern="0" dirty="0">
                <a:solidFill>
                  <a:schemeClr val="accent1">
                    <a:lumMod val="75000"/>
                  </a:schemeClr>
                </a:solidFill>
                <a:latin typeface="+mn-lt"/>
              </a:rPr>
              <a:t> (φαιά ουσία)</a:t>
            </a:r>
            <a:endParaRPr lang="en-US" sz="2800" kern="0" dirty="0">
              <a:solidFill>
                <a:schemeClr val="accent1">
                  <a:lumMod val="75000"/>
                </a:schemeClr>
              </a:solidFill>
              <a:latin typeface="+mn-lt"/>
            </a:endParaRPr>
          </a:p>
        </p:txBody>
      </p:sp>
      <p:sp>
        <p:nvSpPr>
          <p:cNvPr id="98307" name="Rectangle 3"/>
          <p:cNvSpPr>
            <a:spLocks noGrp="1" noRot="1" noChangeArrowheads="1"/>
          </p:cNvSpPr>
          <p:nvPr>
            <p:ph type="body" sz="half" idx="1"/>
          </p:nvPr>
        </p:nvSpPr>
        <p:spPr>
          <a:xfrm>
            <a:off x="1365337" y="1878904"/>
            <a:ext cx="4730663" cy="3933012"/>
          </a:xfrm>
        </p:spPr>
        <p:txBody>
          <a:bodyPr>
            <a:noAutofit/>
          </a:bodyPr>
          <a:lstStyle/>
          <a:p>
            <a:pPr>
              <a:lnSpc>
                <a:spcPct val="90000"/>
              </a:lnSpc>
              <a:defRPr/>
            </a:pPr>
            <a:r>
              <a:rPr lang="el-GR" dirty="0"/>
              <a:t>έδρα των </a:t>
            </a:r>
            <a:r>
              <a:rPr lang="en-US" dirty="0"/>
              <a:t>   </a:t>
            </a:r>
            <a:r>
              <a:rPr lang="el-GR" dirty="0"/>
              <a:t>αισθήσεων και της κίνησης, </a:t>
            </a:r>
            <a:endParaRPr lang="en-US" dirty="0"/>
          </a:p>
          <a:p>
            <a:pPr eaLnBrk="1" hangingPunct="1">
              <a:buFont typeface="Arial" panose="020B0604020202020204" pitchFamily="34" charset="0"/>
              <a:buChar char="•"/>
            </a:pPr>
            <a:r>
              <a:rPr lang="el-GR" altLang="el-GR" dirty="0">
                <a:ea typeface="Arial Unicode MS" panose="020B0604020202020204" pitchFamily="34" charset="-128"/>
                <a:cs typeface="Calibri Light" panose="020F0302020204030204" pitchFamily="34" charset="0"/>
              </a:rPr>
              <a:t>έδρα της νόησης</a:t>
            </a:r>
            <a:r>
              <a:rPr lang="el-GR" dirty="0"/>
              <a:t> και του συναισθήματος</a:t>
            </a:r>
            <a:r>
              <a:rPr lang="el-GR" altLang="el-GR" dirty="0"/>
              <a:t>. </a:t>
            </a:r>
          </a:p>
          <a:p>
            <a:pPr eaLnBrk="1" hangingPunct="1">
              <a:buFont typeface="Arial" panose="020B0604020202020204" pitchFamily="34" charset="0"/>
              <a:buChar char="•"/>
            </a:pPr>
            <a:r>
              <a:rPr lang="el-GR" altLang="el-GR" dirty="0"/>
              <a:t>Η εξέλιξή του δημιούργησε μια σειρά από καινούργιες δομές, ειδικευμένες στην όλο και πιο λεπτομερή επεξεργασία πληροφοριών. </a:t>
            </a:r>
            <a:endParaRPr lang="el-GR" altLang="el-GR" dirty="0">
              <a:ea typeface="Arial Unicode MS" panose="020B0604020202020204" pitchFamily="34" charset="-128"/>
              <a:cs typeface="Calibri Light" panose="020F0302020204030204" pitchFamily="34" charset="0"/>
            </a:endParaRPr>
          </a:p>
        </p:txBody>
      </p:sp>
      <p:pic>
        <p:nvPicPr>
          <p:cNvPr id="4" name="Θέση περιεχομένου 3">
            <a:extLst>
              <a:ext uri="{FF2B5EF4-FFF2-40B4-BE49-F238E27FC236}">
                <a16:creationId xmlns:a16="http://schemas.microsoft.com/office/drawing/2014/main" id="{05C3F953-5732-B522-6126-D4ADEA678E9A}"/>
              </a:ext>
            </a:extLst>
          </p:cNvPr>
          <p:cNvPicPr>
            <a:picLocks noGrp="1" noChangeAspect="1"/>
          </p:cNvPicPr>
          <p:nvPr>
            <p:ph sz="half" idx="2"/>
          </p:nvPr>
        </p:nvPicPr>
        <p:blipFill>
          <a:blip r:embed="rId3"/>
          <a:stretch>
            <a:fillRect/>
          </a:stretch>
        </p:blipFill>
        <p:spPr>
          <a:xfrm>
            <a:off x="7116772" y="3623053"/>
            <a:ext cx="3530351" cy="2376264"/>
          </a:xfrm>
          <a:prstGeom prst="rect">
            <a:avLst/>
          </a:prstGeom>
        </p:spPr>
      </p:pic>
      <p:pic>
        <p:nvPicPr>
          <p:cNvPr id="2" name="Picture 4" descr="Click To Download">
            <a:extLst>
              <a:ext uri="{FF2B5EF4-FFF2-40B4-BE49-F238E27FC236}">
                <a16:creationId xmlns:a16="http://schemas.microsoft.com/office/drawing/2014/main" id="{54255F8E-6F66-6590-D19C-71351EFD0C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07" t="2268" r="4817" b="3279"/>
          <a:stretch/>
        </p:blipFill>
        <p:spPr bwMode="auto">
          <a:xfrm>
            <a:off x="7753089" y="1107771"/>
            <a:ext cx="1781175" cy="2019300"/>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480981"/>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10425" y="116632"/>
            <a:ext cx="6059183" cy="1087040"/>
          </a:xfrm>
        </p:spPr>
        <p:txBody>
          <a:bodyPr>
            <a:normAutofit/>
          </a:bodyPr>
          <a:lstStyle/>
          <a:p>
            <a:pPr>
              <a:defRPr/>
            </a:pPr>
            <a:r>
              <a:rPr lang="el-GR" sz="3600" dirty="0">
                <a:solidFill>
                  <a:schemeClr val="tx2">
                    <a:lumMod val="60000"/>
                    <a:lumOff val="40000"/>
                  </a:schemeClr>
                </a:solidFill>
                <a:latin typeface="+mn-lt"/>
              </a:rPr>
              <a:t>Νευρώνες</a:t>
            </a:r>
          </a:p>
        </p:txBody>
      </p:sp>
      <p:sp>
        <p:nvSpPr>
          <p:cNvPr id="76803" name="Rectangle 2"/>
          <p:cNvSpPr>
            <a:spLocks noGrp="1" noChangeArrowheads="1"/>
          </p:cNvSpPr>
          <p:nvPr>
            <p:ph sz="half" idx="1"/>
          </p:nvPr>
        </p:nvSpPr>
        <p:spPr>
          <a:xfrm>
            <a:off x="1027134" y="1841326"/>
            <a:ext cx="4564811" cy="4395987"/>
          </a:xfrm>
        </p:spPr>
        <p:txBody>
          <a:bodyPr/>
          <a:lstStyle/>
          <a:p>
            <a:pPr eaLnBrk="1" hangingPunct="1"/>
            <a:r>
              <a:rPr lang="el-GR" altLang="el-GR" sz="2000" dirty="0"/>
              <a:t>Κ</a:t>
            </a:r>
            <a:r>
              <a:rPr lang="el-GR" altLang="el-GR" dirty="0"/>
              <a:t>ύτταρα επιφορτισμένα με την </a:t>
            </a:r>
            <a:r>
              <a:rPr lang="el-GR" altLang="el-GR" dirty="0">
                <a:solidFill>
                  <a:srgbClr val="FF0000"/>
                </a:solidFill>
              </a:rPr>
              <a:t>αποθήκευση </a:t>
            </a:r>
            <a:r>
              <a:rPr lang="el-GR" altLang="el-GR" dirty="0"/>
              <a:t>και τη </a:t>
            </a:r>
            <a:r>
              <a:rPr lang="el-GR" altLang="el-GR" dirty="0">
                <a:solidFill>
                  <a:srgbClr val="FF0000"/>
                </a:solidFill>
              </a:rPr>
              <a:t>μετάδοση </a:t>
            </a:r>
            <a:r>
              <a:rPr lang="el-GR" altLang="el-GR" dirty="0"/>
              <a:t>της πληροφορίας. </a:t>
            </a:r>
          </a:p>
          <a:p>
            <a:pPr marL="0" indent="0">
              <a:buNone/>
            </a:pPr>
            <a:endParaRPr lang="el-GR" altLang="el-GR" dirty="0"/>
          </a:p>
          <a:p>
            <a:pPr eaLnBrk="1" hangingPunct="1"/>
            <a:r>
              <a:rPr lang="el-GR" altLang="el-GR" dirty="0"/>
              <a:t>Ο ανθρώπινος εγκέφαλος περιέχει  </a:t>
            </a:r>
            <a:r>
              <a:rPr lang="en-US" altLang="el-GR" dirty="0"/>
              <a:t>100</a:t>
            </a:r>
            <a:r>
              <a:rPr lang="el-GR" altLang="el-GR" dirty="0"/>
              <a:t>-</a:t>
            </a:r>
            <a:r>
              <a:rPr lang="en-US" altLang="el-GR" dirty="0"/>
              <a:t> 200 </a:t>
            </a:r>
            <a:r>
              <a:rPr lang="el-GR" altLang="el-GR" dirty="0"/>
              <a:t>δισεκατομμύρια νευρώνες</a:t>
            </a:r>
            <a:r>
              <a:rPr lang="en-US" altLang="el-GR" dirty="0"/>
              <a:t>. </a:t>
            </a:r>
          </a:p>
          <a:p>
            <a:pPr eaLnBrk="1" hangingPunct="1"/>
            <a:endParaRPr lang="en-US" altLang="el-GR" sz="2000" dirty="0"/>
          </a:p>
        </p:txBody>
      </p:sp>
      <p:pic>
        <p:nvPicPr>
          <p:cNvPr id="76804" name="Θέση περιεχομένου 3"/>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418595" y="1841326"/>
            <a:ext cx="3600400" cy="3950450"/>
          </a:xfrm>
        </p:spPr>
      </p:pic>
    </p:spTree>
    <p:extLst>
      <p:ext uri="{BB962C8B-B14F-4D97-AF65-F5344CB8AC3E}">
        <p14:creationId xmlns:p14="http://schemas.microsoft.com/office/powerpoint/2010/main" val="4186777444"/>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1318</TotalTime>
  <Words>3486</Words>
  <Application>Microsoft Office PowerPoint</Application>
  <PresentationFormat>Ευρεία οθόνη</PresentationFormat>
  <Paragraphs>239</Paragraphs>
  <Slides>79</Slides>
  <Notes>16</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79</vt:i4>
      </vt:variant>
    </vt:vector>
  </HeadingPairs>
  <TitlesOfParts>
    <vt:vector size="87" baseType="lpstr">
      <vt:lpstr>Arial</vt:lpstr>
      <vt:lpstr>Calibri</vt:lpstr>
      <vt:lpstr>Calibri </vt:lpstr>
      <vt:lpstr>Calibri Light</vt:lpstr>
      <vt:lpstr>Helvetica Neue</vt:lpstr>
      <vt:lpstr>MuseoSans</vt:lpstr>
      <vt:lpstr>Tahoma</vt:lpstr>
      <vt:lpstr>Θέμα του Office</vt:lpstr>
      <vt:lpstr>Τι προσδοκούμε από την πλαστικότητα του εγκεφάλου στην παιδική και εφηβική ηλικία; </vt:lpstr>
      <vt:lpstr>17 Νοεμβρίου: Παγκόσμια ημέρα Προωρότητας</vt:lpstr>
      <vt:lpstr>Πολύ μικρά πρόωρα (22-25 εβδομάδων)  Jarjour, I.T (2015). Neurodevelopmental outcome after extreme prematurity: a review of the   literature.  Pediatric Neurology, 52(2), 143-52.  </vt:lpstr>
      <vt:lpstr>               Πλαστικότητα του εγκεφάλου</vt:lpstr>
      <vt:lpstr>Παρουσίαση του PowerPoint</vt:lpstr>
      <vt:lpstr> Για να κατανοήσουμε την Πλαστικότητα, ας                     θυμηθούμε ότι…</vt:lpstr>
      <vt:lpstr>Παρουσίαση του PowerPoint</vt:lpstr>
      <vt:lpstr>Ο Φλοιός του εγκεφάλου  (φαιά ουσία)</vt:lpstr>
      <vt:lpstr>Νευρώνες</vt:lpstr>
      <vt:lpstr>Νευράξονας</vt:lpstr>
      <vt:lpstr>Οι δενδρίτες αυξάνουν την επιφάνεια επαφής του νευρώνα, για την πρόσληψη πληροφοριών από πολλούς νευρώνες</vt:lpstr>
      <vt:lpstr>Φλοιός= Φαιά ουσία= τα σώματα των νευρώνων Λευκή ουσία= νευράξονες τυλιγμένοι με μυελίνη </vt:lpstr>
      <vt:lpstr>          Καθοδήγηση των νευραξόνων                                                               Δενδρίτης</vt:lpstr>
      <vt:lpstr> Το σημείο επικοινωνίας μεταξύ δύο νευρώνων ονομάζεται σύναψη. </vt:lpstr>
      <vt:lpstr>dTI (diffusion tensor imaging) </vt:lpstr>
      <vt:lpstr>η dTI (diffusion tensor imaging, απεικόνιση με τανυστή διάχυσης,tractography ), χρησιμοποιείται ειδικά για τη μελέτη της αρχιτεκτονικής της λευκής ουσίας. </vt:lpstr>
      <vt:lpstr>Οι συνάψεις είναι διαστήματα μεταξύ των νευρώνων, όπου μεταδίδονται ουσίες-χημικά μηνύματα, οι Νευροδιαβιβαστές. Συγκεντρώνονται σε κυστίδια στην απόληξη του νευράξονα και προσλαμβάνονται από τον μετασυναπτικό νευρώνα.  </vt:lpstr>
      <vt:lpstr>Νευρωνικά δίκτυα</vt:lpstr>
      <vt:lpstr>Εκφάνσεις της πλαστικότητας</vt:lpstr>
      <vt:lpstr>Μορφογένεση- Ενδομήτρια ανάπτυξη του εγκεφάλου</vt:lpstr>
      <vt:lpstr>Εγκεφαλική ανάπτυξη  στην προγεννητική περίοδο</vt:lpstr>
      <vt:lpstr>        Η Μορφογένεση του εγκεφάλου….</vt:lpstr>
      <vt:lpstr>Μυελινοποίηση των νευραξόνων</vt:lpstr>
      <vt:lpstr>Συναπτογένεση</vt:lpstr>
      <vt:lpstr> Η λειτουργία του εγκεφάλου στηρίζεται στην επικοινωνία (συνάψεις)  ανάμεσα στους νευρώνες</vt:lpstr>
      <vt:lpstr>                Προετοιμασία για την καταγραφή των εμπειριών: ενδομήτρια ανάπτυξη του εγκεφάλου</vt:lpstr>
      <vt:lpstr>Πλαστικότητα του εγκεφάλου-  υλικό υπόβαθρο της μνήμης και της μάθησης</vt:lpstr>
      <vt:lpstr>Καταγραφή της εμπειρίας-  μνήμη και μάθηση </vt:lpstr>
      <vt:lpstr>  Εμπειρία: η γνώση που αποκτάμε μέσα από βιώματα </vt:lpstr>
      <vt:lpstr>Φλοιός και Εμπειρία</vt:lpstr>
      <vt:lpstr>  Η γέννηση δεν είναι αρχή, αλλά ορόσημο!</vt:lpstr>
      <vt:lpstr>«Κατακλυσμός» εμπειριών </vt:lpstr>
      <vt:lpstr>Τρείς  χρονικές περίοδοι ανάπτυξης          μάθηση και  προσαρμογή</vt:lpstr>
      <vt:lpstr>Ο αριθμός των συνάψεων αυξάνεται με τρομακτική ταχύτητα μετά τη γέννηση και κατά τα 2 πρώτα χρόνια του παιδιού</vt:lpstr>
      <vt:lpstr>Το περιβάλλον  (εμπειρία)  αφήνει ίχνη …τροποποίηση συνάψεων και δικτύων</vt:lpstr>
      <vt:lpstr>Εngrams</vt:lpstr>
      <vt:lpstr>Eνίσχυση των συναπτικών αλλαγών</vt:lpstr>
      <vt:lpstr>Το βιο- φυσικό υπόβαθρο μνήμης και μάθησης</vt:lpstr>
      <vt:lpstr>Η εγκεφαλική πλαστικότητα βασίζεται στην συναπτική πλαστικότητα</vt:lpstr>
      <vt:lpstr>Παρουσίαση του PowerPoint</vt:lpstr>
      <vt:lpstr>LTP-  “use it or lose it”</vt:lpstr>
      <vt:lpstr>Παρουσίαση του PowerPoint</vt:lpstr>
      <vt:lpstr>LTP – Μακροχρόνια ενίσχυση της σύναψης</vt:lpstr>
      <vt:lpstr> Εξάσκηση  και επανάληψη: μόνιμες αλλαγές στο φλοιό, ώστε να διατηρηθεί η νέα γνώση ή δεξιότητα</vt:lpstr>
      <vt:lpstr>Οι παράγοντες που επηρεάζουν την ανάπτυξη μπορεί να είναι ενισχυτικοί ή, αντίθετα, βλαπτικοί</vt:lpstr>
      <vt:lpstr>              Παράγοντες υψηλού κινδύνου</vt:lpstr>
      <vt:lpstr>Σχέση μητέρας- παιδιού</vt:lpstr>
      <vt:lpstr>Παρουσίαση του PowerPoint</vt:lpstr>
      <vt:lpstr>Η ανατροφή, η εκπαίδευση και η κοινωνικοποίηση «εγγράφουν» στον αναπτυσσόμενο εγκέφαλο</vt:lpstr>
      <vt:lpstr>Παρουσίαση του PowerPoint</vt:lpstr>
      <vt:lpstr>ΣΤΡΕΣ Παραγωγή κορτιζόλης</vt:lpstr>
      <vt:lpstr>Παρουσίαση του PowerPoint</vt:lpstr>
      <vt:lpstr>Τρεις διαφορετικοί τύποι απάντησης στο στρες κατά την παιδική ηλικία</vt:lpstr>
      <vt:lpstr>Παρουσίαση του PowerPoint</vt:lpstr>
      <vt:lpstr>The lifelong effects of early childhood adversity and toxic stress.  </vt:lpstr>
      <vt:lpstr>       Synaptic pruning -περικοπή, κλάδεμα των συνάψεων:</vt:lpstr>
      <vt:lpstr>Synaptic pruning: Αναδιάρθρωση του φλοιού προς το λειτουργικότερο. </vt:lpstr>
      <vt:lpstr>Παρουσίαση του PowerPoint</vt:lpstr>
      <vt:lpstr>Εφηβεία</vt:lpstr>
      <vt:lpstr> Ο εγκέφαλος του εφήβου αναδιαμορφώνεται. </vt:lpstr>
      <vt:lpstr>Ο πολιτισμός επηρεάζει   τον εγκέφαλο του ανθρώπου</vt:lpstr>
      <vt:lpstr>Παρουσίαση του PowerPoint</vt:lpstr>
      <vt:lpstr>Τελικά, όλα αυτά είναι …. Πλαστικότητα του εγκεφάλου</vt:lpstr>
      <vt:lpstr>  «Η φύση ή η ανατροφή;»</vt:lpstr>
      <vt:lpstr>  Αυτή είναι …. Επιγενετική ρύθμιση</vt:lpstr>
      <vt:lpstr>Η Πρόωρη γέννηση ως σημαντικός επιγενετικός παράγοντας</vt:lpstr>
      <vt:lpstr>Εφηβεία και ενήλικη ζωή</vt:lpstr>
      <vt:lpstr>   Μετά  τη ΜΕΝΝ……….. μέχρι το σχολείο     Παρακολούθηση και Παρέμβαση</vt:lpstr>
      <vt:lpstr>Περικοιλιακή λευκομαλάκυνση</vt:lpstr>
      <vt:lpstr>Παρουσίαση του PowerPoint</vt:lpstr>
      <vt:lpstr>Μελέτη της επανορθωτικής πλαστικότητας με τεχνικές νευροαπεικόνισης.</vt:lpstr>
      <vt:lpstr>Οι μηχανισμοί που περιγράφονται αφορούν βλάβες στο ένα ημισφαίριο (ημιπληγία)</vt:lpstr>
      <vt:lpstr>Παρουσίαση του PowerPoint</vt:lpstr>
      <vt:lpstr>Θεραπεία της Αμβλυωπίας</vt:lpstr>
      <vt:lpstr>Έχουμε πάντοτε καλύτερη κλινική έκβαση;</vt:lpstr>
      <vt:lpstr>Προς μια περιβαλλοντικό- βιο- αναπτυξιακή θεώρηση της  φροντίδας της νέας γενιάς</vt:lpstr>
      <vt:lpstr>Παρουσίαση του PowerPoint</vt:lpstr>
      <vt:lpstr>Παρουσίαση του PowerPoint</vt:lpstr>
      <vt:lpstr>Ελπίζω να μη σας κούρασα πολύ!</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julia nisiotou</dc:creator>
  <cp:lastModifiedBy>ΟΥΡΑΝΙΑ ΚΩΤΣΙΟΥ</cp:lastModifiedBy>
  <cp:revision>12</cp:revision>
  <dcterms:created xsi:type="dcterms:W3CDTF">2023-05-28T10:12:22Z</dcterms:created>
  <dcterms:modified xsi:type="dcterms:W3CDTF">2023-06-02T09:06:33Z</dcterms:modified>
</cp:coreProperties>
</file>