
<file path=[Content_Types].xml><?xml version="1.0" encoding="utf-8"?>
<Types xmlns="http://schemas.openxmlformats.org/package/2006/content-types">
  <Default Extension="bin" ContentType="image/unknown"/>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9" r:id="rId3"/>
    <p:sldId id="260" r:id="rId4"/>
    <p:sldId id="261" r:id="rId5"/>
    <p:sldId id="262" r:id="rId6"/>
    <p:sldId id="307" r:id="rId7"/>
    <p:sldId id="309" r:id="rId8"/>
    <p:sldId id="263" r:id="rId9"/>
    <p:sldId id="264" r:id="rId10"/>
    <p:sldId id="265" r:id="rId11"/>
    <p:sldId id="266" r:id="rId12"/>
    <p:sldId id="267" r:id="rId13"/>
    <p:sldId id="297" r:id="rId14"/>
    <p:sldId id="271" r:id="rId15"/>
    <p:sldId id="273" r:id="rId16"/>
    <p:sldId id="300" r:id="rId17"/>
    <p:sldId id="275" r:id="rId18"/>
    <p:sldId id="277" r:id="rId19"/>
    <p:sldId id="279" r:id="rId20"/>
    <p:sldId id="281" r:id="rId21"/>
    <p:sldId id="283" r:id="rId22"/>
    <p:sldId id="285" r:id="rId23"/>
    <p:sldId id="287" r:id="rId24"/>
    <p:sldId id="304" r:id="rId25"/>
    <p:sldId id="301" r:id="rId26"/>
    <p:sldId id="292" r:id="rId27"/>
    <p:sldId id="293" r:id="rId28"/>
    <p:sldId id="294" r:id="rId29"/>
    <p:sldId id="305" r:id="rId30"/>
    <p:sldId id="295" r:id="rId31"/>
    <p:sldId id="29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CCFF"/>
    <a:srgbClr val="3BF1F5"/>
    <a:srgbClr val="A16BC5"/>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6" autoAdjust="0"/>
    <p:restoredTop sz="65811" autoAdjust="0"/>
  </p:normalViewPr>
  <p:slideViewPr>
    <p:cSldViewPr snapToGrid="0">
      <p:cViewPr varScale="1">
        <p:scale>
          <a:sx n="51" d="100"/>
          <a:sy n="51" d="100"/>
        </p:scale>
        <p:origin x="182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C10CF4-95FB-4E48-A6CC-79947D005C78}" type="doc">
      <dgm:prSet loTypeId="urn:microsoft.com/office/officeart/2005/8/layout/cycle8" loCatId="cycle" qsTypeId="urn:microsoft.com/office/officeart/2005/8/quickstyle/simple1" qsCatId="simple" csTypeId="urn:microsoft.com/office/officeart/2005/8/colors/accent1_3" csCatId="accent1" phldr="1"/>
      <dgm:spPr/>
    </dgm:pt>
    <dgm:pt modelId="{854DA857-EC44-43FA-8F9E-EE9416A93C09}">
      <dgm:prSet phldrT="[Text]"/>
      <dgm:spPr/>
      <dgm:t>
        <a:bodyPr/>
        <a:lstStyle/>
        <a:p>
          <a:r>
            <a:rPr lang="en-US" dirty="0">
              <a:solidFill>
                <a:srgbClr val="FFCCFF"/>
              </a:solidFill>
            </a:rPr>
            <a:t>1</a:t>
          </a:r>
          <a:r>
            <a:rPr lang="en-US" baseline="30000" dirty="0">
              <a:solidFill>
                <a:srgbClr val="FFCCFF"/>
              </a:solidFill>
            </a:rPr>
            <a:t>st</a:t>
          </a:r>
          <a:r>
            <a:rPr lang="en-US" dirty="0">
              <a:solidFill>
                <a:srgbClr val="FFCCFF"/>
              </a:solidFill>
            </a:rPr>
            <a:t> Trimester</a:t>
          </a:r>
        </a:p>
      </dgm:t>
    </dgm:pt>
    <dgm:pt modelId="{B625188C-7E54-4F7F-B143-691BB96AE084}" type="parTrans" cxnId="{8607D722-0102-4A97-84F5-3FD41F927A88}">
      <dgm:prSet/>
      <dgm:spPr/>
      <dgm:t>
        <a:bodyPr/>
        <a:lstStyle/>
        <a:p>
          <a:endParaRPr lang="en-US"/>
        </a:p>
      </dgm:t>
    </dgm:pt>
    <dgm:pt modelId="{38E1ECBE-EF09-4B15-B4B7-4CF01A7C53E0}" type="sibTrans" cxnId="{8607D722-0102-4A97-84F5-3FD41F927A88}">
      <dgm:prSet/>
      <dgm:spPr/>
      <dgm:t>
        <a:bodyPr/>
        <a:lstStyle/>
        <a:p>
          <a:endParaRPr lang="en-US"/>
        </a:p>
      </dgm:t>
    </dgm:pt>
    <dgm:pt modelId="{9A9DC3C3-FD9E-42EE-9AE8-B1EB3B2127F6}">
      <dgm:prSet phldrT="[Text]"/>
      <dgm:spPr/>
      <dgm:t>
        <a:bodyPr/>
        <a:lstStyle/>
        <a:p>
          <a:r>
            <a:rPr lang="en-US" dirty="0">
              <a:solidFill>
                <a:srgbClr val="FFCCFF"/>
              </a:solidFill>
            </a:rPr>
            <a:t>2</a:t>
          </a:r>
          <a:r>
            <a:rPr lang="en-US" baseline="30000" dirty="0">
              <a:solidFill>
                <a:srgbClr val="FFCCFF"/>
              </a:solidFill>
            </a:rPr>
            <a:t>nd</a:t>
          </a:r>
          <a:r>
            <a:rPr lang="en-US" dirty="0">
              <a:solidFill>
                <a:srgbClr val="FFCCFF"/>
              </a:solidFill>
            </a:rPr>
            <a:t> Trimester</a:t>
          </a:r>
        </a:p>
      </dgm:t>
    </dgm:pt>
    <dgm:pt modelId="{D6E01986-D467-46CB-A0C0-B32DC842536C}" type="parTrans" cxnId="{475B4423-5218-40D1-9555-74959421E7B4}">
      <dgm:prSet/>
      <dgm:spPr/>
      <dgm:t>
        <a:bodyPr/>
        <a:lstStyle/>
        <a:p>
          <a:endParaRPr lang="en-US"/>
        </a:p>
      </dgm:t>
    </dgm:pt>
    <dgm:pt modelId="{E4CFB69E-70A6-4B33-896A-7E736369645F}" type="sibTrans" cxnId="{475B4423-5218-40D1-9555-74959421E7B4}">
      <dgm:prSet/>
      <dgm:spPr/>
      <dgm:t>
        <a:bodyPr/>
        <a:lstStyle/>
        <a:p>
          <a:endParaRPr lang="en-US"/>
        </a:p>
      </dgm:t>
    </dgm:pt>
    <dgm:pt modelId="{B53E0EF2-8AC9-43AE-8BFA-561F39DFC1F7}">
      <dgm:prSet phldrT="[Text]"/>
      <dgm:spPr/>
      <dgm:t>
        <a:bodyPr/>
        <a:lstStyle/>
        <a:p>
          <a:r>
            <a:rPr lang="en-US" dirty="0">
              <a:solidFill>
                <a:srgbClr val="FFCCFF"/>
              </a:solidFill>
            </a:rPr>
            <a:t>3</a:t>
          </a:r>
          <a:r>
            <a:rPr lang="en-US" baseline="30000" dirty="0">
              <a:solidFill>
                <a:srgbClr val="FFCCFF"/>
              </a:solidFill>
            </a:rPr>
            <a:t>rd</a:t>
          </a:r>
          <a:r>
            <a:rPr lang="en-US" dirty="0">
              <a:solidFill>
                <a:srgbClr val="FFCCFF"/>
              </a:solidFill>
            </a:rPr>
            <a:t> Trimester</a:t>
          </a:r>
        </a:p>
      </dgm:t>
    </dgm:pt>
    <dgm:pt modelId="{BEB20522-E32A-46D0-B376-1066777523EA}" type="parTrans" cxnId="{B489CA2A-733A-4314-B005-594AFE2710B5}">
      <dgm:prSet/>
      <dgm:spPr/>
      <dgm:t>
        <a:bodyPr/>
        <a:lstStyle/>
        <a:p>
          <a:endParaRPr lang="en-US"/>
        </a:p>
      </dgm:t>
    </dgm:pt>
    <dgm:pt modelId="{971C1DE8-67C2-432C-AB9B-885194B2FFC1}" type="sibTrans" cxnId="{B489CA2A-733A-4314-B005-594AFE2710B5}">
      <dgm:prSet/>
      <dgm:spPr/>
      <dgm:t>
        <a:bodyPr/>
        <a:lstStyle/>
        <a:p>
          <a:endParaRPr lang="en-US"/>
        </a:p>
      </dgm:t>
    </dgm:pt>
    <dgm:pt modelId="{FF332C19-FE56-48F2-A29C-F4AFE37FC4B3}">
      <dgm:prSet phldrT="[Text]"/>
      <dgm:spPr/>
      <dgm:t>
        <a:bodyPr/>
        <a:lstStyle/>
        <a:p>
          <a:r>
            <a:rPr lang="en-US" dirty="0">
              <a:solidFill>
                <a:srgbClr val="FFCCFF"/>
              </a:solidFill>
            </a:rPr>
            <a:t>Pre-Conception</a:t>
          </a:r>
        </a:p>
      </dgm:t>
    </dgm:pt>
    <dgm:pt modelId="{6635ADC9-1FCD-49E1-927B-6DC8052509CB}" type="parTrans" cxnId="{F299087C-C256-485F-9ADC-E7333A9527D2}">
      <dgm:prSet/>
      <dgm:spPr/>
      <dgm:t>
        <a:bodyPr/>
        <a:lstStyle/>
        <a:p>
          <a:endParaRPr lang="en-US"/>
        </a:p>
      </dgm:t>
    </dgm:pt>
    <dgm:pt modelId="{5C182EEE-B4D4-42B1-96E1-3C63F1AF9CE5}" type="sibTrans" cxnId="{F299087C-C256-485F-9ADC-E7333A9527D2}">
      <dgm:prSet/>
      <dgm:spPr/>
      <dgm:t>
        <a:bodyPr/>
        <a:lstStyle/>
        <a:p>
          <a:endParaRPr lang="en-US"/>
        </a:p>
      </dgm:t>
    </dgm:pt>
    <dgm:pt modelId="{BA79CCB8-A624-4619-914E-341C8F7394E9}" type="pres">
      <dgm:prSet presAssocID="{E6C10CF4-95FB-4E48-A6CC-79947D005C78}" presName="compositeShape" presStyleCnt="0">
        <dgm:presLayoutVars>
          <dgm:chMax val="7"/>
          <dgm:dir/>
          <dgm:resizeHandles val="exact"/>
        </dgm:presLayoutVars>
      </dgm:prSet>
      <dgm:spPr/>
    </dgm:pt>
    <dgm:pt modelId="{D754EB1E-B559-42BC-825F-429E86146EB3}" type="pres">
      <dgm:prSet presAssocID="{E6C10CF4-95FB-4E48-A6CC-79947D005C78}" presName="wedge1" presStyleLbl="node1" presStyleIdx="0" presStyleCnt="4"/>
      <dgm:spPr/>
    </dgm:pt>
    <dgm:pt modelId="{AA804DC5-9B6D-459E-9972-8F9AA788A50B}" type="pres">
      <dgm:prSet presAssocID="{E6C10CF4-95FB-4E48-A6CC-79947D005C78}" presName="dummy1a" presStyleCnt="0"/>
      <dgm:spPr/>
    </dgm:pt>
    <dgm:pt modelId="{CD960739-13A2-4D66-8EE7-2B80016F6888}" type="pres">
      <dgm:prSet presAssocID="{E6C10CF4-95FB-4E48-A6CC-79947D005C78}" presName="dummy1b" presStyleCnt="0"/>
      <dgm:spPr/>
    </dgm:pt>
    <dgm:pt modelId="{7B8BCDE5-7144-47E6-AA56-B62D549FDF40}" type="pres">
      <dgm:prSet presAssocID="{E6C10CF4-95FB-4E48-A6CC-79947D005C78}" presName="wedge1Tx" presStyleLbl="node1" presStyleIdx="0" presStyleCnt="4">
        <dgm:presLayoutVars>
          <dgm:chMax val="0"/>
          <dgm:chPref val="0"/>
          <dgm:bulletEnabled val="1"/>
        </dgm:presLayoutVars>
      </dgm:prSet>
      <dgm:spPr/>
    </dgm:pt>
    <dgm:pt modelId="{7EA1DD59-4369-4F71-A486-833C08564AEA}" type="pres">
      <dgm:prSet presAssocID="{E6C10CF4-95FB-4E48-A6CC-79947D005C78}" presName="wedge2" presStyleLbl="node1" presStyleIdx="1" presStyleCnt="4"/>
      <dgm:spPr/>
    </dgm:pt>
    <dgm:pt modelId="{4D07CFA7-A5E5-4B0A-93E2-09F8C50689AF}" type="pres">
      <dgm:prSet presAssocID="{E6C10CF4-95FB-4E48-A6CC-79947D005C78}" presName="dummy2a" presStyleCnt="0"/>
      <dgm:spPr/>
    </dgm:pt>
    <dgm:pt modelId="{B67B1601-0705-4817-BB8A-0C327EC343DB}" type="pres">
      <dgm:prSet presAssocID="{E6C10CF4-95FB-4E48-A6CC-79947D005C78}" presName="dummy2b" presStyleCnt="0"/>
      <dgm:spPr/>
    </dgm:pt>
    <dgm:pt modelId="{56B10433-E666-45C3-945E-BD566271D453}" type="pres">
      <dgm:prSet presAssocID="{E6C10CF4-95FB-4E48-A6CC-79947D005C78}" presName="wedge2Tx" presStyleLbl="node1" presStyleIdx="1" presStyleCnt="4">
        <dgm:presLayoutVars>
          <dgm:chMax val="0"/>
          <dgm:chPref val="0"/>
          <dgm:bulletEnabled val="1"/>
        </dgm:presLayoutVars>
      </dgm:prSet>
      <dgm:spPr/>
    </dgm:pt>
    <dgm:pt modelId="{1A9EE43C-0032-4950-86A8-34556FB0FBB7}" type="pres">
      <dgm:prSet presAssocID="{E6C10CF4-95FB-4E48-A6CC-79947D005C78}" presName="wedge3" presStyleLbl="node1" presStyleIdx="2" presStyleCnt="4"/>
      <dgm:spPr/>
    </dgm:pt>
    <dgm:pt modelId="{87C42694-AADA-4DA2-9AA9-A65F5EBBA058}" type="pres">
      <dgm:prSet presAssocID="{E6C10CF4-95FB-4E48-A6CC-79947D005C78}" presName="dummy3a" presStyleCnt="0"/>
      <dgm:spPr/>
    </dgm:pt>
    <dgm:pt modelId="{2057719F-3556-4AF5-8660-624B8B56576A}" type="pres">
      <dgm:prSet presAssocID="{E6C10CF4-95FB-4E48-A6CC-79947D005C78}" presName="dummy3b" presStyleCnt="0"/>
      <dgm:spPr/>
    </dgm:pt>
    <dgm:pt modelId="{7CD3BF1C-B4DB-4828-B0E8-7CCDB3399ACD}" type="pres">
      <dgm:prSet presAssocID="{E6C10CF4-95FB-4E48-A6CC-79947D005C78}" presName="wedge3Tx" presStyleLbl="node1" presStyleIdx="2" presStyleCnt="4">
        <dgm:presLayoutVars>
          <dgm:chMax val="0"/>
          <dgm:chPref val="0"/>
          <dgm:bulletEnabled val="1"/>
        </dgm:presLayoutVars>
      </dgm:prSet>
      <dgm:spPr/>
    </dgm:pt>
    <dgm:pt modelId="{CE06937B-E77D-4E27-9E84-C07EA46A0699}" type="pres">
      <dgm:prSet presAssocID="{E6C10CF4-95FB-4E48-A6CC-79947D005C78}" presName="wedge4" presStyleLbl="node1" presStyleIdx="3" presStyleCnt="4"/>
      <dgm:spPr/>
    </dgm:pt>
    <dgm:pt modelId="{5EB7A6DB-9ACD-430A-985C-E553043108E2}" type="pres">
      <dgm:prSet presAssocID="{E6C10CF4-95FB-4E48-A6CC-79947D005C78}" presName="dummy4a" presStyleCnt="0"/>
      <dgm:spPr/>
    </dgm:pt>
    <dgm:pt modelId="{95198317-3583-49AA-AAA1-31026B54DD2A}" type="pres">
      <dgm:prSet presAssocID="{E6C10CF4-95FB-4E48-A6CC-79947D005C78}" presName="dummy4b" presStyleCnt="0"/>
      <dgm:spPr/>
    </dgm:pt>
    <dgm:pt modelId="{D08EAF18-6B7E-4214-947A-BC84F232697B}" type="pres">
      <dgm:prSet presAssocID="{E6C10CF4-95FB-4E48-A6CC-79947D005C78}" presName="wedge4Tx" presStyleLbl="node1" presStyleIdx="3" presStyleCnt="4">
        <dgm:presLayoutVars>
          <dgm:chMax val="0"/>
          <dgm:chPref val="0"/>
          <dgm:bulletEnabled val="1"/>
        </dgm:presLayoutVars>
      </dgm:prSet>
      <dgm:spPr/>
    </dgm:pt>
    <dgm:pt modelId="{FD02547D-BCC3-4072-94DC-83F91DE2F83A}" type="pres">
      <dgm:prSet presAssocID="{38E1ECBE-EF09-4B15-B4B7-4CF01A7C53E0}" presName="arrowWedge1" presStyleLbl="fgSibTrans2D1" presStyleIdx="0" presStyleCnt="4"/>
      <dgm:spPr/>
    </dgm:pt>
    <dgm:pt modelId="{7DAFC51C-27E2-4A3E-8CCD-151AA415F5FB}" type="pres">
      <dgm:prSet presAssocID="{E4CFB69E-70A6-4B33-896A-7E736369645F}" presName="arrowWedge2" presStyleLbl="fgSibTrans2D1" presStyleIdx="1" presStyleCnt="4"/>
      <dgm:spPr/>
    </dgm:pt>
    <dgm:pt modelId="{F5E74704-57B2-439F-8A00-441A03E446CF}" type="pres">
      <dgm:prSet presAssocID="{971C1DE8-67C2-432C-AB9B-885194B2FFC1}" presName="arrowWedge3" presStyleLbl="fgSibTrans2D1" presStyleIdx="2" presStyleCnt="4"/>
      <dgm:spPr/>
    </dgm:pt>
    <dgm:pt modelId="{365EF077-6736-464A-B87D-3889DA834172}" type="pres">
      <dgm:prSet presAssocID="{5C182EEE-B4D4-42B1-96E1-3C63F1AF9CE5}" presName="arrowWedge4" presStyleLbl="fgSibTrans2D1" presStyleIdx="3" presStyleCnt="4"/>
      <dgm:spPr/>
    </dgm:pt>
  </dgm:ptLst>
  <dgm:cxnLst>
    <dgm:cxn modelId="{E5D4F40B-D5FF-4B13-8118-994B72704457}" type="presOf" srcId="{9A9DC3C3-FD9E-42EE-9AE8-B1EB3B2127F6}" destId="{56B10433-E666-45C3-945E-BD566271D453}" srcOrd="1" destOrd="0" presId="urn:microsoft.com/office/officeart/2005/8/layout/cycle8"/>
    <dgm:cxn modelId="{1FBC8220-B8C4-45A2-A689-E504C7C44667}" type="presOf" srcId="{854DA857-EC44-43FA-8F9E-EE9416A93C09}" destId="{7B8BCDE5-7144-47E6-AA56-B62D549FDF40}" srcOrd="1" destOrd="0" presId="urn:microsoft.com/office/officeart/2005/8/layout/cycle8"/>
    <dgm:cxn modelId="{8607D722-0102-4A97-84F5-3FD41F927A88}" srcId="{E6C10CF4-95FB-4E48-A6CC-79947D005C78}" destId="{854DA857-EC44-43FA-8F9E-EE9416A93C09}" srcOrd="0" destOrd="0" parTransId="{B625188C-7E54-4F7F-B143-691BB96AE084}" sibTransId="{38E1ECBE-EF09-4B15-B4B7-4CF01A7C53E0}"/>
    <dgm:cxn modelId="{475B4423-5218-40D1-9555-74959421E7B4}" srcId="{E6C10CF4-95FB-4E48-A6CC-79947D005C78}" destId="{9A9DC3C3-FD9E-42EE-9AE8-B1EB3B2127F6}" srcOrd="1" destOrd="0" parTransId="{D6E01986-D467-46CB-A0C0-B32DC842536C}" sibTransId="{E4CFB69E-70A6-4B33-896A-7E736369645F}"/>
    <dgm:cxn modelId="{AF605126-33AD-4528-BDA0-EBC4E05E2D12}" type="presOf" srcId="{B53E0EF2-8AC9-43AE-8BFA-561F39DFC1F7}" destId="{7CD3BF1C-B4DB-4828-B0E8-7CCDB3399ACD}" srcOrd="1" destOrd="0" presId="urn:microsoft.com/office/officeart/2005/8/layout/cycle8"/>
    <dgm:cxn modelId="{B489CA2A-733A-4314-B005-594AFE2710B5}" srcId="{E6C10CF4-95FB-4E48-A6CC-79947D005C78}" destId="{B53E0EF2-8AC9-43AE-8BFA-561F39DFC1F7}" srcOrd="2" destOrd="0" parTransId="{BEB20522-E32A-46D0-B376-1066777523EA}" sibTransId="{971C1DE8-67C2-432C-AB9B-885194B2FFC1}"/>
    <dgm:cxn modelId="{6DE07A39-81B0-4EE7-AEAD-AA7AC123F6D8}" type="presOf" srcId="{E6C10CF4-95FB-4E48-A6CC-79947D005C78}" destId="{BA79CCB8-A624-4619-914E-341C8F7394E9}" srcOrd="0" destOrd="0" presId="urn:microsoft.com/office/officeart/2005/8/layout/cycle8"/>
    <dgm:cxn modelId="{E8A0393E-17EE-46B9-8EC6-73B103B145EE}" type="presOf" srcId="{FF332C19-FE56-48F2-A29C-F4AFE37FC4B3}" destId="{CE06937B-E77D-4E27-9E84-C07EA46A0699}" srcOrd="0" destOrd="0" presId="urn:microsoft.com/office/officeart/2005/8/layout/cycle8"/>
    <dgm:cxn modelId="{D5D6306D-21DB-4505-BD78-4848C12C43B6}" type="presOf" srcId="{FF332C19-FE56-48F2-A29C-F4AFE37FC4B3}" destId="{D08EAF18-6B7E-4214-947A-BC84F232697B}" srcOrd="1" destOrd="0" presId="urn:microsoft.com/office/officeart/2005/8/layout/cycle8"/>
    <dgm:cxn modelId="{F299087C-C256-485F-9ADC-E7333A9527D2}" srcId="{E6C10CF4-95FB-4E48-A6CC-79947D005C78}" destId="{FF332C19-FE56-48F2-A29C-F4AFE37FC4B3}" srcOrd="3" destOrd="0" parTransId="{6635ADC9-1FCD-49E1-927B-6DC8052509CB}" sibTransId="{5C182EEE-B4D4-42B1-96E1-3C63F1AF9CE5}"/>
    <dgm:cxn modelId="{B9F3797D-EBFB-4B06-91B9-E804DD4C9531}" type="presOf" srcId="{854DA857-EC44-43FA-8F9E-EE9416A93C09}" destId="{D754EB1E-B559-42BC-825F-429E86146EB3}" srcOrd="0" destOrd="0" presId="urn:microsoft.com/office/officeart/2005/8/layout/cycle8"/>
    <dgm:cxn modelId="{49815DB8-F7CC-4AEE-A440-40BA5F4CF128}" type="presOf" srcId="{9A9DC3C3-FD9E-42EE-9AE8-B1EB3B2127F6}" destId="{7EA1DD59-4369-4F71-A486-833C08564AEA}" srcOrd="0" destOrd="0" presId="urn:microsoft.com/office/officeart/2005/8/layout/cycle8"/>
    <dgm:cxn modelId="{E65FB8CC-541B-49E4-A5C5-FEA288EBA4E1}" type="presOf" srcId="{B53E0EF2-8AC9-43AE-8BFA-561F39DFC1F7}" destId="{1A9EE43C-0032-4950-86A8-34556FB0FBB7}" srcOrd="0" destOrd="0" presId="urn:microsoft.com/office/officeart/2005/8/layout/cycle8"/>
    <dgm:cxn modelId="{30E7D482-2EBE-4EF5-BC52-98037641B1D7}" type="presParOf" srcId="{BA79CCB8-A624-4619-914E-341C8F7394E9}" destId="{D754EB1E-B559-42BC-825F-429E86146EB3}" srcOrd="0" destOrd="0" presId="urn:microsoft.com/office/officeart/2005/8/layout/cycle8"/>
    <dgm:cxn modelId="{87ED70D7-78C6-4434-88E5-707C666850F2}" type="presParOf" srcId="{BA79CCB8-A624-4619-914E-341C8F7394E9}" destId="{AA804DC5-9B6D-459E-9972-8F9AA788A50B}" srcOrd="1" destOrd="0" presId="urn:microsoft.com/office/officeart/2005/8/layout/cycle8"/>
    <dgm:cxn modelId="{C5B62B64-347D-47F1-BA67-F11464055D13}" type="presParOf" srcId="{BA79CCB8-A624-4619-914E-341C8F7394E9}" destId="{CD960739-13A2-4D66-8EE7-2B80016F6888}" srcOrd="2" destOrd="0" presId="urn:microsoft.com/office/officeart/2005/8/layout/cycle8"/>
    <dgm:cxn modelId="{F5BFF04F-1EAC-453E-8794-5AACC345FC62}" type="presParOf" srcId="{BA79CCB8-A624-4619-914E-341C8F7394E9}" destId="{7B8BCDE5-7144-47E6-AA56-B62D549FDF40}" srcOrd="3" destOrd="0" presId="urn:microsoft.com/office/officeart/2005/8/layout/cycle8"/>
    <dgm:cxn modelId="{23EECEE9-F62B-413E-BA5D-1C634C936960}" type="presParOf" srcId="{BA79CCB8-A624-4619-914E-341C8F7394E9}" destId="{7EA1DD59-4369-4F71-A486-833C08564AEA}" srcOrd="4" destOrd="0" presId="urn:microsoft.com/office/officeart/2005/8/layout/cycle8"/>
    <dgm:cxn modelId="{4EEAAD18-6219-43E5-B472-1D8D1291103E}" type="presParOf" srcId="{BA79CCB8-A624-4619-914E-341C8F7394E9}" destId="{4D07CFA7-A5E5-4B0A-93E2-09F8C50689AF}" srcOrd="5" destOrd="0" presId="urn:microsoft.com/office/officeart/2005/8/layout/cycle8"/>
    <dgm:cxn modelId="{3153427E-7CDB-4CAB-9B40-9D55FDFD4B2E}" type="presParOf" srcId="{BA79CCB8-A624-4619-914E-341C8F7394E9}" destId="{B67B1601-0705-4817-BB8A-0C327EC343DB}" srcOrd="6" destOrd="0" presId="urn:microsoft.com/office/officeart/2005/8/layout/cycle8"/>
    <dgm:cxn modelId="{B1328698-CCA5-4A53-876A-ED1CD2E17256}" type="presParOf" srcId="{BA79CCB8-A624-4619-914E-341C8F7394E9}" destId="{56B10433-E666-45C3-945E-BD566271D453}" srcOrd="7" destOrd="0" presId="urn:microsoft.com/office/officeart/2005/8/layout/cycle8"/>
    <dgm:cxn modelId="{CADB0DDF-AAF6-4D6A-830A-346915BB595C}" type="presParOf" srcId="{BA79CCB8-A624-4619-914E-341C8F7394E9}" destId="{1A9EE43C-0032-4950-86A8-34556FB0FBB7}" srcOrd="8" destOrd="0" presId="urn:microsoft.com/office/officeart/2005/8/layout/cycle8"/>
    <dgm:cxn modelId="{962085C5-BED5-4E51-A9BF-E0D81D6342B0}" type="presParOf" srcId="{BA79CCB8-A624-4619-914E-341C8F7394E9}" destId="{87C42694-AADA-4DA2-9AA9-A65F5EBBA058}" srcOrd="9" destOrd="0" presId="urn:microsoft.com/office/officeart/2005/8/layout/cycle8"/>
    <dgm:cxn modelId="{0FEB2FFD-F247-4548-AD55-679E1DA3B2CF}" type="presParOf" srcId="{BA79CCB8-A624-4619-914E-341C8F7394E9}" destId="{2057719F-3556-4AF5-8660-624B8B56576A}" srcOrd="10" destOrd="0" presId="urn:microsoft.com/office/officeart/2005/8/layout/cycle8"/>
    <dgm:cxn modelId="{85DA0F93-EC6F-431A-A8F9-6D88B1323DC2}" type="presParOf" srcId="{BA79CCB8-A624-4619-914E-341C8F7394E9}" destId="{7CD3BF1C-B4DB-4828-B0E8-7CCDB3399ACD}" srcOrd="11" destOrd="0" presId="urn:microsoft.com/office/officeart/2005/8/layout/cycle8"/>
    <dgm:cxn modelId="{ADB9CCBC-3086-4915-8759-3B99F300EC8F}" type="presParOf" srcId="{BA79CCB8-A624-4619-914E-341C8F7394E9}" destId="{CE06937B-E77D-4E27-9E84-C07EA46A0699}" srcOrd="12" destOrd="0" presId="urn:microsoft.com/office/officeart/2005/8/layout/cycle8"/>
    <dgm:cxn modelId="{4FF909FF-6584-4799-941D-0CEAA11A9A33}" type="presParOf" srcId="{BA79CCB8-A624-4619-914E-341C8F7394E9}" destId="{5EB7A6DB-9ACD-430A-985C-E553043108E2}" srcOrd="13" destOrd="0" presId="urn:microsoft.com/office/officeart/2005/8/layout/cycle8"/>
    <dgm:cxn modelId="{6FF2F335-661F-481D-8745-6FA60AC051D4}" type="presParOf" srcId="{BA79CCB8-A624-4619-914E-341C8F7394E9}" destId="{95198317-3583-49AA-AAA1-31026B54DD2A}" srcOrd="14" destOrd="0" presId="urn:microsoft.com/office/officeart/2005/8/layout/cycle8"/>
    <dgm:cxn modelId="{95E95173-D4B1-4B29-B632-0A0E7E15E441}" type="presParOf" srcId="{BA79CCB8-A624-4619-914E-341C8F7394E9}" destId="{D08EAF18-6B7E-4214-947A-BC84F232697B}" srcOrd="15" destOrd="0" presId="urn:microsoft.com/office/officeart/2005/8/layout/cycle8"/>
    <dgm:cxn modelId="{4C8647AD-16A8-4952-977B-E9D6915D6F10}" type="presParOf" srcId="{BA79CCB8-A624-4619-914E-341C8F7394E9}" destId="{FD02547D-BCC3-4072-94DC-83F91DE2F83A}" srcOrd="16" destOrd="0" presId="urn:microsoft.com/office/officeart/2005/8/layout/cycle8"/>
    <dgm:cxn modelId="{4B0493C2-9CAF-42BC-A546-B7A363B1CC9E}" type="presParOf" srcId="{BA79CCB8-A624-4619-914E-341C8F7394E9}" destId="{7DAFC51C-27E2-4A3E-8CCD-151AA415F5FB}" srcOrd="17" destOrd="0" presId="urn:microsoft.com/office/officeart/2005/8/layout/cycle8"/>
    <dgm:cxn modelId="{A18BBBA4-EC7B-4119-9F69-9A5EFC3885F3}" type="presParOf" srcId="{BA79CCB8-A624-4619-914E-341C8F7394E9}" destId="{F5E74704-57B2-439F-8A00-441A03E446CF}" srcOrd="18" destOrd="0" presId="urn:microsoft.com/office/officeart/2005/8/layout/cycle8"/>
    <dgm:cxn modelId="{AA8D3EE9-18F4-4200-8043-27DF9A4C9A2D}" type="presParOf" srcId="{BA79CCB8-A624-4619-914E-341C8F7394E9}" destId="{365EF077-6736-464A-B87D-3889DA834172}" srcOrd="19" destOrd="0" presId="urn:microsoft.com/office/officeart/2005/8/layout/cycle8"/>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B29D666-5484-4ECB-880F-5731A8BB2C07}"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en-US"/>
        </a:p>
      </dgm:t>
    </dgm:pt>
    <dgm:pt modelId="{A00F159C-7A4B-4FEC-9BCB-77A29D6C80A7}">
      <dgm:prSet phldrT="[Text]"/>
      <dgm:spPr/>
      <dgm:t>
        <a:bodyPr/>
        <a:lstStyle/>
        <a:p>
          <a:r>
            <a:rPr lang="en-US" b="1" dirty="0"/>
            <a:t>Discharge</a:t>
          </a:r>
        </a:p>
      </dgm:t>
    </dgm:pt>
    <dgm:pt modelId="{9A7A41AC-5065-4798-AF4E-9D657DBE3A05}" type="parTrans" cxnId="{940E276C-62F5-4F86-BA01-EC999782CA04}">
      <dgm:prSet/>
      <dgm:spPr/>
      <dgm:t>
        <a:bodyPr/>
        <a:lstStyle/>
        <a:p>
          <a:endParaRPr lang="en-US"/>
        </a:p>
      </dgm:t>
    </dgm:pt>
    <dgm:pt modelId="{277FF9DA-DBE0-4090-A478-A45D20F28D65}" type="sibTrans" cxnId="{940E276C-62F5-4F86-BA01-EC999782CA04}">
      <dgm:prSet/>
      <dgm:spPr/>
      <dgm:t>
        <a:bodyPr/>
        <a:lstStyle/>
        <a:p>
          <a:endParaRPr lang="en-US"/>
        </a:p>
      </dgm:t>
    </dgm:pt>
    <dgm:pt modelId="{B68A97BE-C4D5-4D9B-963B-97ABEE0EB10E}">
      <dgm:prSet phldrT="[Text]"/>
      <dgm:spPr/>
      <dgm:t>
        <a:bodyPr/>
        <a:lstStyle/>
        <a:p>
          <a:r>
            <a:rPr lang="en-US" b="1" dirty="0"/>
            <a:t>Sensory</a:t>
          </a:r>
        </a:p>
      </dgm:t>
    </dgm:pt>
    <dgm:pt modelId="{E0D2A57A-EC39-439E-A8EB-DE01301194A3}" type="parTrans" cxnId="{12094C56-6CDC-4A20-A591-809C121B8598}">
      <dgm:prSet/>
      <dgm:spPr/>
      <dgm:t>
        <a:bodyPr/>
        <a:lstStyle/>
        <a:p>
          <a:endParaRPr lang="en-US"/>
        </a:p>
      </dgm:t>
    </dgm:pt>
    <dgm:pt modelId="{52BD4F34-965D-490F-BB84-25B8BF8ED400}" type="sibTrans" cxnId="{12094C56-6CDC-4A20-A591-809C121B8598}">
      <dgm:prSet/>
      <dgm:spPr/>
      <dgm:t>
        <a:bodyPr/>
        <a:lstStyle/>
        <a:p>
          <a:endParaRPr lang="en-US"/>
        </a:p>
      </dgm:t>
    </dgm:pt>
    <dgm:pt modelId="{A97F0157-CE2B-4747-B66F-941DB5E09629}">
      <dgm:prSet phldrT="[Text]"/>
      <dgm:spPr/>
      <dgm:t>
        <a:bodyPr/>
        <a:lstStyle/>
        <a:p>
          <a:r>
            <a:rPr lang="en-US" b="1" dirty="0"/>
            <a:t>Speech &amp; Language</a:t>
          </a:r>
        </a:p>
      </dgm:t>
    </dgm:pt>
    <dgm:pt modelId="{511AAB0D-5B98-41E1-89CE-4C8481AA9DBB}" type="parTrans" cxnId="{F4064F28-E497-4C4D-BE93-764E23E07CF9}">
      <dgm:prSet/>
      <dgm:spPr/>
      <dgm:t>
        <a:bodyPr/>
        <a:lstStyle/>
        <a:p>
          <a:endParaRPr lang="en-US"/>
        </a:p>
      </dgm:t>
    </dgm:pt>
    <dgm:pt modelId="{D89D129E-D74B-4236-9AD3-619E5D8E2A8A}" type="sibTrans" cxnId="{F4064F28-E497-4C4D-BE93-764E23E07CF9}">
      <dgm:prSet/>
      <dgm:spPr/>
      <dgm:t>
        <a:bodyPr/>
        <a:lstStyle/>
        <a:p>
          <a:endParaRPr lang="en-US"/>
        </a:p>
      </dgm:t>
    </dgm:pt>
    <dgm:pt modelId="{DC1AA92F-BC26-4E06-9938-2A92060B9ABA}">
      <dgm:prSet phldrT="[Text]"/>
      <dgm:spPr/>
      <dgm:t>
        <a:bodyPr/>
        <a:lstStyle/>
        <a:p>
          <a:r>
            <a:rPr lang="en-US" b="1" dirty="0"/>
            <a:t>Motor Skills, Executive Function</a:t>
          </a:r>
        </a:p>
      </dgm:t>
    </dgm:pt>
    <dgm:pt modelId="{717F2A4E-93F7-4DDD-93DA-CB7A68B2DD3A}" type="parTrans" cxnId="{1A3D92E9-4451-49D0-AAD9-01C719E3DE02}">
      <dgm:prSet/>
      <dgm:spPr/>
      <dgm:t>
        <a:bodyPr/>
        <a:lstStyle/>
        <a:p>
          <a:endParaRPr lang="en-US"/>
        </a:p>
      </dgm:t>
    </dgm:pt>
    <dgm:pt modelId="{643D3455-241F-4BCE-B71C-CBBC91E05A74}" type="sibTrans" cxnId="{1A3D92E9-4451-49D0-AAD9-01C719E3DE02}">
      <dgm:prSet/>
      <dgm:spPr/>
      <dgm:t>
        <a:bodyPr/>
        <a:lstStyle/>
        <a:p>
          <a:endParaRPr lang="en-US"/>
        </a:p>
      </dgm:t>
    </dgm:pt>
    <dgm:pt modelId="{CE780A46-5DC8-4479-AE3C-0ACFCF23BD63}">
      <dgm:prSet phldrT="[Text]"/>
      <dgm:spPr/>
      <dgm:t>
        <a:bodyPr/>
        <a:lstStyle/>
        <a:p>
          <a:r>
            <a:rPr lang="en-US" b="1" dirty="0"/>
            <a:t>Sleep</a:t>
          </a:r>
        </a:p>
      </dgm:t>
    </dgm:pt>
    <dgm:pt modelId="{DE08ABF4-F7AD-454E-B77F-A612854D78A4}" type="parTrans" cxnId="{9310D245-E07F-4655-9EAF-8F5DDB39468B}">
      <dgm:prSet/>
      <dgm:spPr/>
      <dgm:t>
        <a:bodyPr/>
        <a:lstStyle/>
        <a:p>
          <a:endParaRPr lang="en-US"/>
        </a:p>
      </dgm:t>
    </dgm:pt>
    <dgm:pt modelId="{B693DEB8-C32B-432A-873F-8397164358B7}" type="sibTrans" cxnId="{9310D245-E07F-4655-9EAF-8F5DDB39468B}">
      <dgm:prSet/>
      <dgm:spPr/>
      <dgm:t>
        <a:bodyPr/>
        <a:lstStyle/>
        <a:p>
          <a:endParaRPr lang="en-US"/>
        </a:p>
      </dgm:t>
    </dgm:pt>
    <dgm:pt modelId="{FD71451E-B837-4504-89C0-1C499F2A792C}">
      <dgm:prSet phldrT="[Text]"/>
      <dgm:spPr/>
      <dgm:t>
        <a:bodyPr/>
        <a:lstStyle/>
        <a:p>
          <a:r>
            <a:rPr lang="en-US" b="1" dirty="0"/>
            <a:t>Feeding</a:t>
          </a:r>
        </a:p>
      </dgm:t>
    </dgm:pt>
    <dgm:pt modelId="{B4EA5B36-477B-40E8-B177-701E612675FC}" type="parTrans" cxnId="{6404BCBD-FFFF-4522-923A-DD5842F7B2DA}">
      <dgm:prSet/>
      <dgm:spPr/>
      <dgm:t>
        <a:bodyPr/>
        <a:lstStyle/>
        <a:p>
          <a:endParaRPr lang="en-US"/>
        </a:p>
      </dgm:t>
    </dgm:pt>
    <dgm:pt modelId="{9FFBC0D1-39E9-42DF-95C0-6AF67D3A9DC2}" type="sibTrans" cxnId="{6404BCBD-FFFF-4522-923A-DD5842F7B2DA}">
      <dgm:prSet/>
      <dgm:spPr/>
      <dgm:t>
        <a:bodyPr/>
        <a:lstStyle/>
        <a:p>
          <a:endParaRPr lang="en-US"/>
        </a:p>
      </dgm:t>
    </dgm:pt>
    <dgm:pt modelId="{0BC12FB8-9C63-48B9-BF9D-2AB663B56E0C}">
      <dgm:prSet phldrT="[Text]"/>
      <dgm:spPr/>
      <dgm:t>
        <a:bodyPr/>
        <a:lstStyle/>
        <a:p>
          <a:r>
            <a:rPr lang="en-US" b="1" dirty="0"/>
            <a:t>BPD</a:t>
          </a:r>
        </a:p>
      </dgm:t>
    </dgm:pt>
    <dgm:pt modelId="{E8CD0090-109B-412B-A7A9-460101FD09F9}" type="parTrans" cxnId="{C741D9A3-1AE2-493E-B616-5AB397998329}">
      <dgm:prSet/>
      <dgm:spPr/>
      <dgm:t>
        <a:bodyPr/>
        <a:lstStyle/>
        <a:p>
          <a:endParaRPr lang="en-US"/>
        </a:p>
      </dgm:t>
    </dgm:pt>
    <dgm:pt modelId="{85EF6DE4-B2FF-4B94-8E7A-679276FD5489}" type="sibTrans" cxnId="{C741D9A3-1AE2-493E-B616-5AB397998329}">
      <dgm:prSet/>
      <dgm:spPr/>
      <dgm:t>
        <a:bodyPr/>
        <a:lstStyle/>
        <a:p>
          <a:endParaRPr lang="en-US"/>
        </a:p>
      </dgm:t>
    </dgm:pt>
    <dgm:pt modelId="{E0F55055-2CF9-4231-95BE-97EF1BCC5DD8}">
      <dgm:prSet phldrT="[Text]"/>
      <dgm:spPr/>
      <dgm:t>
        <a:bodyPr/>
        <a:lstStyle/>
        <a:p>
          <a:r>
            <a:rPr lang="en-US" b="1" dirty="0"/>
            <a:t>Anxiety</a:t>
          </a:r>
        </a:p>
      </dgm:t>
    </dgm:pt>
    <dgm:pt modelId="{05133597-D4DC-4958-9793-A08F3ACA96FB}" type="parTrans" cxnId="{6ADE510D-E427-4AF6-A7EE-0B03F1E9F03E}">
      <dgm:prSet/>
      <dgm:spPr/>
      <dgm:t>
        <a:bodyPr/>
        <a:lstStyle/>
        <a:p>
          <a:endParaRPr lang="en-US"/>
        </a:p>
      </dgm:t>
    </dgm:pt>
    <dgm:pt modelId="{5DCF1ADA-3629-4019-8D41-D6857D12880D}" type="sibTrans" cxnId="{6ADE510D-E427-4AF6-A7EE-0B03F1E9F03E}">
      <dgm:prSet/>
      <dgm:spPr/>
      <dgm:t>
        <a:bodyPr/>
        <a:lstStyle/>
        <a:p>
          <a:endParaRPr lang="en-US"/>
        </a:p>
      </dgm:t>
    </dgm:pt>
    <dgm:pt modelId="{D3CE5151-210E-4933-B4A6-1455DA1BB711}">
      <dgm:prSet phldrT="[Text]"/>
      <dgm:spPr/>
      <dgm:t>
        <a:bodyPr/>
        <a:lstStyle/>
        <a:p>
          <a:r>
            <a:rPr lang="en-US" b="1" dirty="0"/>
            <a:t>Mental Health</a:t>
          </a:r>
        </a:p>
      </dgm:t>
    </dgm:pt>
    <dgm:pt modelId="{BE72C855-5FC6-45AE-B446-D3100AB3CF82}" type="parTrans" cxnId="{A54F293C-E1D5-48A5-A47C-94EB0B81F111}">
      <dgm:prSet/>
      <dgm:spPr/>
      <dgm:t>
        <a:bodyPr/>
        <a:lstStyle/>
        <a:p>
          <a:endParaRPr lang="en-US"/>
        </a:p>
      </dgm:t>
    </dgm:pt>
    <dgm:pt modelId="{1DAFEE48-E7C5-41D5-BCFD-8131F49813ED}" type="sibTrans" cxnId="{A54F293C-E1D5-48A5-A47C-94EB0B81F111}">
      <dgm:prSet/>
      <dgm:spPr/>
      <dgm:t>
        <a:bodyPr/>
        <a:lstStyle/>
        <a:p>
          <a:endParaRPr lang="en-US"/>
        </a:p>
      </dgm:t>
    </dgm:pt>
    <dgm:pt modelId="{35F47E8C-9D5F-402B-8525-75E32121E795}" type="pres">
      <dgm:prSet presAssocID="{CB29D666-5484-4ECB-880F-5731A8BB2C07}" presName="compositeShape" presStyleCnt="0">
        <dgm:presLayoutVars>
          <dgm:chMax val="9"/>
          <dgm:dir/>
          <dgm:resizeHandles val="exact"/>
        </dgm:presLayoutVars>
      </dgm:prSet>
      <dgm:spPr/>
    </dgm:pt>
    <dgm:pt modelId="{F65BA3C5-F234-40D3-A30A-055F6FACF272}" type="pres">
      <dgm:prSet presAssocID="{CB29D666-5484-4ECB-880F-5731A8BB2C07}" presName="triangle1" presStyleLbl="node1" presStyleIdx="0" presStyleCnt="9">
        <dgm:presLayoutVars>
          <dgm:bulletEnabled val="1"/>
        </dgm:presLayoutVars>
      </dgm:prSet>
      <dgm:spPr/>
    </dgm:pt>
    <dgm:pt modelId="{3B69046E-803D-43D5-BFCD-6FFEB1CF3E70}" type="pres">
      <dgm:prSet presAssocID="{CB29D666-5484-4ECB-880F-5731A8BB2C07}" presName="triangle2" presStyleLbl="node1" presStyleIdx="1" presStyleCnt="9" custLinFactNeighborX="0" custLinFactNeighborY="-237">
        <dgm:presLayoutVars>
          <dgm:bulletEnabled val="1"/>
        </dgm:presLayoutVars>
      </dgm:prSet>
      <dgm:spPr/>
    </dgm:pt>
    <dgm:pt modelId="{D7E83E44-357E-449C-A8AA-B03A874AD940}" type="pres">
      <dgm:prSet presAssocID="{CB29D666-5484-4ECB-880F-5731A8BB2C07}" presName="triangle3" presStyleLbl="node1" presStyleIdx="2" presStyleCnt="9">
        <dgm:presLayoutVars>
          <dgm:bulletEnabled val="1"/>
        </dgm:presLayoutVars>
      </dgm:prSet>
      <dgm:spPr/>
    </dgm:pt>
    <dgm:pt modelId="{E6AAD6DE-E1AF-4AF7-ACF5-5137426FDE3B}" type="pres">
      <dgm:prSet presAssocID="{CB29D666-5484-4ECB-880F-5731A8BB2C07}" presName="triangle4" presStyleLbl="node1" presStyleIdx="3" presStyleCnt="9">
        <dgm:presLayoutVars>
          <dgm:bulletEnabled val="1"/>
        </dgm:presLayoutVars>
      </dgm:prSet>
      <dgm:spPr/>
    </dgm:pt>
    <dgm:pt modelId="{6E813340-33A3-4740-84F4-31A5066097AE}" type="pres">
      <dgm:prSet presAssocID="{CB29D666-5484-4ECB-880F-5731A8BB2C07}" presName="triangle5" presStyleLbl="node1" presStyleIdx="4" presStyleCnt="9">
        <dgm:presLayoutVars>
          <dgm:bulletEnabled val="1"/>
        </dgm:presLayoutVars>
      </dgm:prSet>
      <dgm:spPr/>
    </dgm:pt>
    <dgm:pt modelId="{35330509-3F61-42BF-9616-90783832B9EA}" type="pres">
      <dgm:prSet presAssocID="{CB29D666-5484-4ECB-880F-5731A8BB2C07}" presName="triangle6" presStyleLbl="node1" presStyleIdx="5" presStyleCnt="9">
        <dgm:presLayoutVars>
          <dgm:bulletEnabled val="1"/>
        </dgm:presLayoutVars>
      </dgm:prSet>
      <dgm:spPr/>
    </dgm:pt>
    <dgm:pt modelId="{D4441AEB-5BC2-469A-8E4D-6A8093E55D75}" type="pres">
      <dgm:prSet presAssocID="{CB29D666-5484-4ECB-880F-5731A8BB2C07}" presName="triangle7" presStyleLbl="node1" presStyleIdx="6" presStyleCnt="9">
        <dgm:presLayoutVars>
          <dgm:bulletEnabled val="1"/>
        </dgm:presLayoutVars>
      </dgm:prSet>
      <dgm:spPr/>
    </dgm:pt>
    <dgm:pt modelId="{7B3B97D6-C10A-4C64-B07B-62FFACC5806E}" type="pres">
      <dgm:prSet presAssocID="{CB29D666-5484-4ECB-880F-5731A8BB2C07}" presName="triangle8" presStyleLbl="node1" presStyleIdx="7" presStyleCnt="9">
        <dgm:presLayoutVars>
          <dgm:bulletEnabled val="1"/>
        </dgm:presLayoutVars>
      </dgm:prSet>
      <dgm:spPr/>
    </dgm:pt>
    <dgm:pt modelId="{561FF3F7-1312-4EF9-BFD0-A248729B1DC1}" type="pres">
      <dgm:prSet presAssocID="{CB29D666-5484-4ECB-880F-5731A8BB2C07}" presName="triangle9" presStyleLbl="node1" presStyleIdx="8" presStyleCnt="9">
        <dgm:presLayoutVars>
          <dgm:bulletEnabled val="1"/>
        </dgm:presLayoutVars>
      </dgm:prSet>
      <dgm:spPr/>
    </dgm:pt>
  </dgm:ptLst>
  <dgm:cxnLst>
    <dgm:cxn modelId="{6ADE510D-E427-4AF6-A7EE-0B03F1E9F03E}" srcId="{CB29D666-5484-4ECB-880F-5731A8BB2C07}" destId="{E0F55055-2CF9-4231-95BE-97EF1BCC5DD8}" srcOrd="7" destOrd="0" parTransId="{05133597-D4DC-4958-9793-A08F3ACA96FB}" sibTransId="{5DCF1ADA-3629-4019-8D41-D6857D12880D}"/>
    <dgm:cxn modelId="{F4064F28-E497-4C4D-BE93-764E23E07CF9}" srcId="{CB29D666-5484-4ECB-880F-5731A8BB2C07}" destId="{A97F0157-CE2B-4747-B66F-941DB5E09629}" srcOrd="2" destOrd="0" parTransId="{511AAB0D-5B98-41E1-89CE-4C8481AA9DBB}" sibTransId="{D89D129E-D74B-4236-9AD3-619E5D8E2A8A}"/>
    <dgm:cxn modelId="{474BE42D-4687-4858-8901-21606378DC9F}" type="presOf" srcId="{CE780A46-5DC8-4479-AE3C-0ACFCF23BD63}" destId="{6E813340-33A3-4740-84F4-31A5066097AE}" srcOrd="0" destOrd="0" presId="urn:microsoft.com/office/officeart/2005/8/layout/pyramid4"/>
    <dgm:cxn modelId="{A54F293C-E1D5-48A5-A47C-94EB0B81F111}" srcId="{CB29D666-5484-4ECB-880F-5731A8BB2C07}" destId="{D3CE5151-210E-4933-B4A6-1455DA1BB711}" srcOrd="8" destOrd="0" parTransId="{BE72C855-5FC6-45AE-B446-D3100AB3CF82}" sibTransId="{1DAFEE48-E7C5-41D5-BCFD-8131F49813ED}"/>
    <dgm:cxn modelId="{043ECD5B-7688-43BB-9CE9-B7BB6D9EF569}" type="presOf" srcId="{0BC12FB8-9C63-48B9-BF9D-2AB663B56E0C}" destId="{D4441AEB-5BC2-469A-8E4D-6A8093E55D75}" srcOrd="0" destOrd="0" presId="urn:microsoft.com/office/officeart/2005/8/layout/pyramid4"/>
    <dgm:cxn modelId="{9310D245-E07F-4655-9EAF-8F5DDB39468B}" srcId="{CB29D666-5484-4ECB-880F-5731A8BB2C07}" destId="{CE780A46-5DC8-4479-AE3C-0ACFCF23BD63}" srcOrd="4" destOrd="0" parTransId="{DE08ABF4-F7AD-454E-B77F-A612854D78A4}" sibTransId="{B693DEB8-C32B-432A-873F-8397164358B7}"/>
    <dgm:cxn modelId="{20CFA867-2270-4997-A465-38D24031F14F}" type="presOf" srcId="{CB29D666-5484-4ECB-880F-5731A8BB2C07}" destId="{35F47E8C-9D5F-402B-8525-75E32121E795}" srcOrd="0" destOrd="0" presId="urn:microsoft.com/office/officeart/2005/8/layout/pyramid4"/>
    <dgm:cxn modelId="{940E276C-62F5-4F86-BA01-EC999782CA04}" srcId="{CB29D666-5484-4ECB-880F-5731A8BB2C07}" destId="{A00F159C-7A4B-4FEC-9BCB-77A29D6C80A7}" srcOrd="0" destOrd="0" parTransId="{9A7A41AC-5065-4798-AF4E-9D657DBE3A05}" sibTransId="{277FF9DA-DBE0-4090-A478-A45D20F28D65}"/>
    <dgm:cxn modelId="{12094C56-6CDC-4A20-A591-809C121B8598}" srcId="{CB29D666-5484-4ECB-880F-5731A8BB2C07}" destId="{B68A97BE-C4D5-4D9B-963B-97ABEE0EB10E}" srcOrd="1" destOrd="0" parTransId="{E0D2A57A-EC39-439E-A8EB-DE01301194A3}" sibTransId="{52BD4F34-965D-490F-BB84-25B8BF8ED400}"/>
    <dgm:cxn modelId="{48370D88-32DD-429E-93D0-B98572DC89A9}" type="presOf" srcId="{DC1AA92F-BC26-4E06-9938-2A92060B9ABA}" destId="{E6AAD6DE-E1AF-4AF7-ACF5-5137426FDE3B}" srcOrd="0" destOrd="0" presId="urn:microsoft.com/office/officeart/2005/8/layout/pyramid4"/>
    <dgm:cxn modelId="{4BEF488F-7086-49D0-AD15-06CBED56910A}" type="presOf" srcId="{D3CE5151-210E-4933-B4A6-1455DA1BB711}" destId="{561FF3F7-1312-4EF9-BFD0-A248729B1DC1}" srcOrd="0" destOrd="0" presId="urn:microsoft.com/office/officeart/2005/8/layout/pyramid4"/>
    <dgm:cxn modelId="{597A269B-B0B2-44CC-9792-78863B5E751D}" type="presOf" srcId="{A97F0157-CE2B-4747-B66F-941DB5E09629}" destId="{D7E83E44-357E-449C-A8AA-B03A874AD940}" srcOrd="0" destOrd="0" presId="urn:microsoft.com/office/officeart/2005/8/layout/pyramid4"/>
    <dgm:cxn modelId="{C741D9A3-1AE2-493E-B616-5AB397998329}" srcId="{CB29D666-5484-4ECB-880F-5731A8BB2C07}" destId="{0BC12FB8-9C63-48B9-BF9D-2AB663B56E0C}" srcOrd="6" destOrd="0" parTransId="{E8CD0090-109B-412B-A7A9-460101FD09F9}" sibTransId="{85EF6DE4-B2FF-4B94-8E7A-679276FD5489}"/>
    <dgm:cxn modelId="{96F099A4-51D6-4524-B630-465A04E428FB}" type="presOf" srcId="{E0F55055-2CF9-4231-95BE-97EF1BCC5DD8}" destId="{7B3B97D6-C10A-4C64-B07B-62FFACC5806E}" srcOrd="0" destOrd="0" presId="urn:microsoft.com/office/officeart/2005/8/layout/pyramid4"/>
    <dgm:cxn modelId="{6404BCBD-FFFF-4522-923A-DD5842F7B2DA}" srcId="{CB29D666-5484-4ECB-880F-5731A8BB2C07}" destId="{FD71451E-B837-4504-89C0-1C499F2A792C}" srcOrd="5" destOrd="0" parTransId="{B4EA5B36-477B-40E8-B177-701E612675FC}" sibTransId="{9FFBC0D1-39E9-42DF-95C0-6AF67D3A9DC2}"/>
    <dgm:cxn modelId="{E74C0DE1-D6A6-4B05-951A-0AE36B1188C7}" type="presOf" srcId="{FD71451E-B837-4504-89C0-1C499F2A792C}" destId="{35330509-3F61-42BF-9616-90783832B9EA}" srcOrd="0" destOrd="0" presId="urn:microsoft.com/office/officeart/2005/8/layout/pyramid4"/>
    <dgm:cxn modelId="{5BF631E1-05DF-46C8-918C-B338F4B4428F}" type="presOf" srcId="{A00F159C-7A4B-4FEC-9BCB-77A29D6C80A7}" destId="{F65BA3C5-F234-40D3-A30A-055F6FACF272}" srcOrd="0" destOrd="0" presId="urn:microsoft.com/office/officeart/2005/8/layout/pyramid4"/>
    <dgm:cxn modelId="{C57357E1-9787-41C2-BC49-E1174E9C693B}" type="presOf" srcId="{B68A97BE-C4D5-4D9B-963B-97ABEE0EB10E}" destId="{3B69046E-803D-43D5-BFCD-6FFEB1CF3E70}" srcOrd="0" destOrd="0" presId="urn:microsoft.com/office/officeart/2005/8/layout/pyramid4"/>
    <dgm:cxn modelId="{1A3D92E9-4451-49D0-AAD9-01C719E3DE02}" srcId="{CB29D666-5484-4ECB-880F-5731A8BB2C07}" destId="{DC1AA92F-BC26-4E06-9938-2A92060B9ABA}" srcOrd="3" destOrd="0" parTransId="{717F2A4E-93F7-4DDD-93DA-CB7A68B2DD3A}" sibTransId="{643D3455-241F-4BCE-B71C-CBBC91E05A74}"/>
    <dgm:cxn modelId="{28FCB5A7-198C-4660-9F8E-E6749C185463}" type="presParOf" srcId="{35F47E8C-9D5F-402B-8525-75E32121E795}" destId="{F65BA3C5-F234-40D3-A30A-055F6FACF272}" srcOrd="0" destOrd="0" presId="urn:microsoft.com/office/officeart/2005/8/layout/pyramid4"/>
    <dgm:cxn modelId="{3B612E38-3D31-4EDB-AAE6-51439A93D7A7}" type="presParOf" srcId="{35F47E8C-9D5F-402B-8525-75E32121E795}" destId="{3B69046E-803D-43D5-BFCD-6FFEB1CF3E70}" srcOrd="1" destOrd="0" presId="urn:microsoft.com/office/officeart/2005/8/layout/pyramid4"/>
    <dgm:cxn modelId="{59501F39-76D5-453D-9F56-6ED43EBF7458}" type="presParOf" srcId="{35F47E8C-9D5F-402B-8525-75E32121E795}" destId="{D7E83E44-357E-449C-A8AA-B03A874AD940}" srcOrd="2" destOrd="0" presId="urn:microsoft.com/office/officeart/2005/8/layout/pyramid4"/>
    <dgm:cxn modelId="{1DBAFAE5-19F9-48DF-9556-1D5C127CBDDA}" type="presParOf" srcId="{35F47E8C-9D5F-402B-8525-75E32121E795}" destId="{E6AAD6DE-E1AF-4AF7-ACF5-5137426FDE3B}" srcOrd="3" destOrd="0" presId="urn:microsoft.com/office/officeart/2005/8/layout/pyramid4"/>
    <dgm:cxn modelId="{537F2576-04F0-45C4-A34B-2BE9FF2BC3CB}" type="presParOf" srcId="{35F47E8C-9D5F-402B-8525-75E32121E795}" destId="{6E813340-33A3-4740-84F4-31A5066097AE}" srcOrd="4" destOrd="0" presId="urn:microsoft.com/office/officeart/2005/8/layout/pyramid4"/>
    <dgm:cxn modelId="{927407D4-5372-4093-8752-E99E89588EA9}" type="presParOf" srcId="{35F47E8C-9D5F-402B-8525-75E32121E795}" destId="{35330509-3F61-42BF-9616-90783832B9EA}" srcOrd="5" destOrd="0" presId="urn:microsoft.com/office/officeart/2005/8/layout/pyramid4"/>
    <dgm:cxn modelId="{7DFD8760-9945-43F3-8300-ABD3CC8317BF}" type="presParOf" srcId="{35F47E8C-9D5F-402B-8525-75E32121E795}" destId="{D4441AEB-5BC2-469A-8E4D-6A8093E55D75}" srcOrd="6" destOrd="0" presId="urn:microsoft.com/office/officeart/2005/8/layout/pyramid4"/>
    <dgm:cxn modelId="{58F494FD-412F-412B-9B40-ED8ED01A43A0}" type="presParOf" srcId="{35F47E8C-9D5F-402B-8525-75E32121E795}" destId="{7B3B97D6-C10A-4C64-B07B-62FFACC5806E}" srcOrd="7" destOrd="0" presId="urn:microsoft.com/office/officeart/2005/8/layout/pyramid4"/>
    <dgm:cxn modelId="{DFA5AD63-8B65-4483-BDBA-5F5ACFFD4F65}" type="presParOf" srcId="{35F47E8C-9D5F-402B-8525-75E32121E795}" destId="{561FF3F7-1312-4EF9-BFD0-A248729B1DC1}" srcOrd="8" destOrd="0" presId="urn:microsoft.com/office/officeart/2005/8/layout/pyramid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22D161-E175-44D2-AA78-3292E97410F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9DEDA933-03D0-4F1D-B68D-61F25C8D9604}">
      <dgm:prSet phldrT="[Text]" custT="1"/>
      <dgm:spPr>
        <a:solidFill>
          <a:schemeClr val="accent1">
            <a:lumMod val="75000"/>
          </a:schemeClr>
        </a:solidFill>
      </dgm:spPr>
      <dgm:t>
        <a:bodyPr/>
        <a:lstStyle/>
        <a:p>
          <a:r>
            <a:rPr lang="en-US" sz="2000" b="1" dirty="0">
              <a:solidFill>
                <a:schemeClr val="bg1"/>
              </a:solidFill>
            </a:rPr>
            <a:t>BPD NEC ROP</a:t>
          </a:r>
        </a:p>
      </dgm:t>
    </dgm:pt>
    <dgm:pt modelId="{2D875438-B8B9-4D20-8CD0-BA9060E90EA4}" type="parTrans" cxnId="{BB28DBC7-BA4A-453C-B096-F5B065990AB5}">
      <dgm:prSet/>
      <dgm:spPr/>
      <dgm:t>
        <a:bodyPr/>
        <a:lstStyle/>
        <a:p>
          <a:endParaRPr lang="en-US"/>
        </a:p>
      </dgm:t>
    </dgm:pt>
    <dgm:pt modelId="{CD73E07D-8936-4BFA-8964-113550408F05}" type="sibTrans" cxnId="{BB28DBC7-BA4A-453C-B096-F5B065990AB5}">
      <dgm:prSet/>
      <dgm:spPr/>
      <dgm:t>
        <a:bodyPr/>
        <a:lstStyle/>
        <a:p>
          <a:endParaRPr lang="en-US"/>
        </a:p>
      </dgm:t>
    </dgm:pt>
    <dgm:pt modelId="{D2176CE1-275C-453C-860D-3E06D470EBA0}">
      <dgm:prSet phldrT="[Text]" custT="1"/>
      <dgm:spPr>
        <a:solidFill>
          <a:srgbClr val="FF99CC">
            <a:alpha val="90000"/>
          </a:srgbClr>
        </a:solidFill>
      </dgm:spPr>
      <dgm:t>
        <a:bodyPr/>
        <a:lstStyle/>
        <a:p>
          <a:r>
            <a:rPr lang="en-US" sz="1400" dirty="0"/>
            <a:t>Positioning</a:t>
          </a:r>
        </a:p>
      </dgm:t>
    </dgm:pt>
    <dgm:pt modelId="{ED872033-6A90-4F6F-94DA-07031B1561CF}" type="parTrans" cxnId="{31AD1AA2-D03A-4D75-A9CE-E050873B6981}">
      <dgm:prSet/>
      <dgm:spPr/>
      <dgm:t>
        <a:bodyPr/>
        <a:lstStyle/>
        <a:p>
          <a:endParaRPr lang="en-US"/>
        </a:p>
      </dgm:t>
    </dgm:pt>
    <dgm:pt modelId="{8098C075-4B97-441C-B39E-78D373BCA527}" type="sibTrans" cxnId="{31AD1AA2-D03A-4D75-A9CE-E050873B6981}">
      <dgm:prSet/>
      <dgm:spPr/>
      <dgm:t>
        <a:bodyPr/>
        <a:lstStyle/>
        <a:p>
          <a:endParaRPr lang="en-US"/>
        </a:p>
      </dgm:t>
    </dgm:pt>
    <dgm:pt modelId="{89CAA5AF-6779-4C78-81F6-12F46911F067}">
      <dgm:prSet phldrT="[Text]" custT="1"/>
      <dgm:spPr>
        <a:solidFill>
          <a:schemeClr val="accent2">
            <a:lumMod val="40000"/>
            <a:lumOff val="60000"/>
            <a:alpha val="90000"/>
          </a:schemeClr>
        </a:solidFill>
      </dgm:spPr>
      <dgm:t>
        <a:bodyPr/>
        <a:lstStyle/>
        <a:p>
          <a:r>
            <a:rPr lang="en-US" sz="1400" dirty="0"/>
            <a:t>School</a:t>
          </a:r>
        </a:p>
      </dgm:t>
    </dgm:pt>
    <dgm:pt modelId="{5114CB39-88D3-4C76-B103-4C17C2E881B4}" type="parTrans" cxnId="{87C5C239-0D76-43B5-9E70-821836C3DE3C}">
      <dgm:prSet/>
      <dgm:spPr/>
      <dgm:t>
        <a:bodyPr/>
        <a:lstStyle/>
        <a:p>
          <a:endParaRPr lang="en-US"/>
        </a:p>
      </dgm:t>
    </dgm:pt>
    <dgm:pt modelId="{8703975E-0DBA-492D-AB09-61106F369F3A}" type="sibTrans" cxnId="{87C5C239-0D76-43B5-9E70-821836C3DE3C}">
      <dgm:prSet/>
      <dgm:spPr/>
      <dgm:t>
        <a:bodyPr/>
        <a:lstStyle/>
        <a:p>
          <a:endParaRPr lang="en-US"/>
        </a:p>
      </dgm:t>
    </dgm:pt>
    <dgm:pt modelId="{5AAE869D-CC46-450C-AF15-D6B01641B7EB}">
      <dgm:prSet phldrT="[Text]" custT="1"/>
      <dgm:spPr>
        <a:solidFill>
          <a:srgbClr val="00B050">
            <a:alpha val="90000"/>
          </a:srgbClr>
        </a:solidFill>
      </dgm:spPr>
      <dgm:t>
        <a:bodyPr/>
        <a:lstStyle/>
        <a:p>
          <a:r>
            <a:rPr lang="en-US" sz="1400" dirty="0">
              <a:solidFill>
                <a:schemeClr val="bg1"/>
              </a:solidFill>
            </a:rPr>
            <a:t>Sleep</a:t>
          </a:r>
        </a:p>
      </dgm:t>
    </dgm:pt>
    <dgm:pt modelId="{D242C5B7-001E-4CBB-AC5B-84E7E9579188}" type="parTrans" cxnId="{4AAB448E-9257-4F18-81A1-C0E94179C2EB}">
      <dgm:prSet/>
      <dgm:spPr/>
      <dgm:t>
        <a:bodyPr/>
        <a:lstStyle/>
        <a:p>
          <a:endParaRPr lang="en-US"/>
        </a:p>
      </dgm:t>
    </dgm:pt>
    <dgm:pt modelId="{C64F522F-DF36-4FE3-B355-856F9701BA6A}" type="sibTrans" cxnId="{4AAB448E-9257-4F18-81A1-C0E94179C2EB}">
      <dgm:prSet/>
      <dgm:spPr/>
      <dgm:t>
        <a:bodyPr/>
        <a:lstStyle/>
        <a:p>
          <a:endParaRPr lang="en-US"/>
        </a:p>
      </dgm:t>
    </dgm:pt>
    <dgm:pt modelId="{9B9EE910-4695-4553-BA29-BDE2ED3A2372}">
      <dgm:prSet phldrT="[Text]" custT="1"/>
      <dgm:spPr>
        <a:solidFill>
          <a:schemeClr val="accent4">
            <a:lumMod val="40000"/>
            <a:lumOff val="60000"/>
            <a:alpha val="90000"/>
          </a:schemeClr>
        </a:solidFill>
      </dgm:spPr>
      <dgm:t>
        <a:bodyPr/>
        <a:lstStyle/>
        <a:p>
          <a:r>
            <a:rPr lang="en-US" sz="1400" dirty="0"/>
            <a:t>Feeding</a:t>
          </a:r>
        </a:p>
      </dgm:t>
    </dgm:pt>
    <dgm:pt modelId="{258B2837-9B47-46C3-8254-80AC660B3EE5}" type="parTrans" cxnId="{34439B32-87A7-471B-A286-C7EB43D49DD7}">
      <dgm:prSet/>
      <dgm:spPr/>
      <dgm:t>
        <a:bodyPr/>
        <a:lstStyle/>
        <a:p>
          <a:endParaRPr lang="en-US"/>
        </a:p>
      </dgm:t>
    </dgm:pt>
    <dgm:pt modelId="{2F0A2235-1610-4929-B3D9-63630157A527}" type="sibTrans" cxnId="{34439B32-87A7-471B-A286-C7EB43D49DD7}">
      <dgm:prSet/>
      <dgm:spPr/>
      <dgm:t>
        <a:bodyPr/>
        <a:lstStyle/>
        <a:p>
          <a:endParaRPr lang="en-US"/>
        </a:p>
      </dgm:t>
    </dgm:pt>
    <dgm:pt modelId="{7FC0628D-9904-455B-AC23-E08FE770AD1D}">
      <dgm:prSet phldrT="[Text]" custT="1"/>
      <dgm:spPr>
        <a:solidFill>
          <a:srgbClr val="660066"/>
        </a:solidFill>
      </dgm:spPr>
      <dgm:t>
        <a:bodyPr/>
        <a:lstStyle/>
        <a:p>
          <a:r>
            <a:rPr lang="en-US" sz="1400" dirty="0">
              <a:solidFill>
                <a:schemeClr val="bg1"/>
              </a:solidFill>
            </a:rPr>
            <a:t>Energy</a:t>
          </a:r>
        </a:p>
      </dgm:t>
    </dgm:pt>
    <dgm:pt modelId="{1ABAF7E2-9722-4008-88E2-FA95C2D57254}" type="parTrans" cxnId="{AF30B200-F497-49FD-8950-F5B833A58602}">
      <dgm:prSet/>
      <dgm:spPr/>
      <dgm:t>
        <a:bodyPr/>
        <a:lstStyle/>
        <a:p>
          <a:endParaRPr lang="en-US"/>
        </a:p>
      </dgm:t>
    </dgm:pt>
    <dgm:pt modelId="{5CC51BBE-2574-4D0B-974C-EDC7E2AA3F29}" type="sibTrans" cxnId="{AF30B200-F497-49FD-8950-F5B833A58602}">
      <dgm:prSet/>
      <dgm:spPr/>
      <dgm:t>
        <a:bodyPr/>
        <a:lstStyle/>
        <a:p>
          <a:endParaRPr lang="en-US"/>
        </a:p>
      </dgm:t>
    </dgm:pt>
    <dgm:pt modelId="{79438E45-FE93-47DC-9E8F-F98EA3A976FA}">
      <dgm:prSet phldrT="[Text]" custT="1"/>
      <dgm:spPr>
        <a:solidFill>
          <a:srgbClr val="FF0000">
            <a:alpha val="90000"/>
          </a:srgbClr>
        </a:solidFill>
      </dgm:spPr>
      <dgm:t>
        <a:bodyPr/>
        <a:lstStyle/>
        <a:p>
          <a:r>
            <a:rPr lang="en-US" sz="1400" dirty="0"/>
            <a:t>Neuro-development</a:t>
          </a:r>
        </a:p>
      </dgm:t>
    </dgm:pt>
    <dgm:pt modelId="{9076EEBF-F951-477F-97FC-8A3EC3A1C87D}" type="parTrans" cxnId="{34560065-E68F-40C6-B73F-88D72805E4C0}">
      <dgm:prSet/>
      <dgm:spPr/>
      <dgm:t>
        <a:bodyPr/>
        <a:lstStyle/>
        <a:p>
          <a:endParaRPr lang="en-US"/>
        </a:p>
      </dgm:t>
    </dgm:pt>
    <dgm:pt modelId="{4E47FE33-AF35-4615-9271-D78C5E1F0B04}" type="sibTrans" cxnId="{34560065-E68F-40C6-B73F-88D72805E4C0}">
      <dgm:prSet/>
      <dgm:spPr/>
      <dgm:t>
        <a:bodyPr/>
        <a:lstStyle/>
        <a:p>
          <a:endParaRPr lang="en-US"/>
        </a:p>
      </dgm:t>
    </dgm:pt>
    <dgm:pt modelId="{7F1FFEC6-6979-457C-A679-956B783EDEAC}">
      <dgm:prSet phldrT="[Text]" custT="1"/>
      <dgm:spPr>
        <a:solidFill>
          <a:srgbClr val="9933FF">
            <a:alpha val="90000"/>
          </a:srgbClr>
        </a:solidFill>
      </dgm:spPr>
      <dgm:t>
        <a:bodyPr/>
        <a:lstStyle/>
        <a:p>
          <a:r>
            <a:rPr lang="en-US" sz="1400" dirty="0">
              <a:solidFill>
                <a:schemeClr val="bg1"/>
              </a:solidFill>
            </a:rPr>
            <a:t>Family Wellbeing</a:t>
          </a:r>
        </a:p>
      </dgm:t>
    </dgm:pt>
    <dgm:pt modelId="{A3B3E6B9-5DEB-46AF-BA0C-59F6484A1193}" type="parTrans" cxnId="{1ADB068B-4E94-4E0E-99A1-78EC05BBC250}">
      <dgm:prSet/>
      <dgm:spPr/>
      <dgm:t>
        <a:bodyPr/>
        <a:lstStyle/>
        <a:p>
          <a:endParaRPr lang="en-US"/>
        </a:p>
      </dgm:t>
    </dgm:pt>
    <dgm:pt modelId="{8935E76F-C7D6-4701-8366-C24BE88FC982}" type="sibTrans" cxnId="{1ADB068B-4E94-4E0E-99A1-78EC05BBC250}">
      <dgm:prSet/>
      <dgm:spPr/>
      <dgm:t>
        <a:bodyPr/>
        <a:lstStyle/>
        <a:p>
          <a:endParaRPr lang="en-US"/>
        </a:p>
      </dgm:t>
    </dgm:pt>
    <dgm:pt modelId="{489F6592-C5BA-4307-A7AB-01A43C045217}" type="pres">
      <dgm:prSet presAssocID="{8C22D161-E175-44D2-AA78-3292E97410F3}" presName="Name0" presStyleCnt="0">
        <dgm:presLayoutVars>
          <dgm:chMax val="11"/>
          <dgm:chPref val="11"/>
          <dgm:dir/>
          <dgm:resizeHandles/>
        </dgm:presLayoutVars>
      </dgm:prSet>
      <dgm:spPr/>
    </dgm:pt>
    <dgm:pt modelId="{B08E5825-E03E-4436-9B18-323CB9A3C02A}" type="pres">
      <dgm:prSet presAssocID="{89CAA5AF-6779-4C78-81F6-12F46911F067}" presName="Accent8" presStyleCnt="0"/>
      <dgm:spPr/>
    </dgm:pt>
    <dgm:pt modelId="{8849CD97-7C26-4C4F-A60A-293D0E567F61}" type="pres">
      <dgm:prSet presAssocID="{89CAA5AF-6779-4C78-81F6-12F46911F067}" presName="Accent" presStyleLbl="node1" presStyleIdx="0" presStyleCnt="8"/>
      <dgm:spPr/>
    </dgm:pt>
    <dgm:pt modelId="{116FBA34-7489-4C35-B855-465B6F9FD81A}" type="pres">
      <dgm:prSet presAssocID="{89CAA5AF-6779-4C78-81F6-12F46911F067}" presName="ParentBackground8" presStyleCnt="0"/>
      <dgm:spPr/>
    </dgm:pt>
    <dgm:pt modelId="{51E863C2-1A02-43F6-A4F5-527D635F1982}" type="pres">
      <dgm:prSet presAssocID="{89CAA5AF-6779-4C78-81F6-12F46911F067}" presName="ParentBackground" presStyleLbl="fgAcc1" presStyleIdx="0" presStyleCnt="8"/>
      <dgm:spPr/>
    </dgm:pt>
    <dgm:pt modelId="{09D4BFD3-6FBE-4165-929D-A7F32A528A77}" type="pres">
      <dgm:prSet presAssocID="{89CAA5AF-6779-4C78-81F6-12F46911F067}" presName="Parent8" presStyleLbl="revTx" presStyleIdx="0" presStyleCnt="0">
        <dgm:presLayoutVars>
          <dgm:chMax val="1"/>
          <dgm:chPref val="1"/>
          <dgm:bulletEnabled val="1"/>
        </dgm:presLayoutVars>
      </dgm:prSet>
      <dgm:spPr/>
    </dgm:pt>
    <dgm:pt modelId="{AFAF2930-77E6-4897-9796-EFA79363FF9E}" type="pres">
      <dgm:prSet presAssocID="{7F1FFEC6-6979-457C-A679-956B783EDEAC}" presName="Accent7" presStyleCnt="0"/>
      <dgm:spPr/>
    </dgm:pt>
    <dgm:pt modelId="{229156F9-EECC-42AD-AE6F-CAFEE5A1926F}" type="pres">
      <dgm:prSet presAssocID="{7F1FFEC6-6979-457C-A679-956B783EDEAC}" presName="Accent" presStyleLbl="node1" presStyleIdx="1" presStyleCnt="8"/>
      <dgm:spPr/>
    </dgm:pt>
    <dgm:pt modelId="{DFBB708F-57EC-4D0B-8D06-9A8DF5295611}" type="pres">
      <dgm:prSet presAssocID="{7F1FFEC6-6979-457C-A679-956B783EDEAC}" presName="ParentBackground7" presStyleCnt="0"/>
      <dgm:spPr/>
    </dgm:pt>
    <dgm:pt modelId="{586AAAB6-F98D-45B6-9BE7-8F07F8E0B199}" type="pres">
      <dgm:prSet presAssocID="{7F1FFEC6-6979-457C-A679-956B783EDEAC}" presName="ParentBackground" presStyleLbl="fgAcc1" presStyleIdx="1" presStyleCnt="8"/>
      <dgm:spPr/>
    </dgm:pt>
    <dgm:pt modelId="{F2797514-563A-4734-909A-46E9CA6F0D79}" type="pres">
      <dgm:prSet presAssocID="{7F1FFEC6-6979-457C-A679-956B783EDEAC}" presName="Parent7" presStyleLbl="revTx" presStyleIdx="0" presStyleCnt="0">
        <dgm:presLayoutVars>
          <dgm:chMax val="1"/>
          <dgm:chPref val="1"/>
          <dgm:bulletEnabled val="1"/>
        </dgm:presLayoutVars>
      </dgm:prSet>
      <dgm:spPr/>
    </dgm:pt>
    <dgm:pt modelId="{E93555B7-95DC-4C29-8A7B-4D629FF24E9F}" type="pres">
      <dgm:prSet presAssocID="{79438E45-FE93-47DC-9E8F-F98EA3A976FA}" presName="Accent6" presStyleCnt="0"/>
      <dgm:spPr/>
    </dgm:pt>
    <dgm:pt modelId="{B1A56934-C11E-4CF6-ACCD-F18873909753}" type="pres">
      <dgm:prSet presAssocID="{79438E45-FE93-47DC-9E8F-F98EA3A976FA}" presName="Accent" presStyleLbl="node1" presStyleIdx="2" presStyleCnt="8"/>
      <dgm:spPr/>
    </dgm:pt>
    <dgm:pt modelId="{47CA58AC-8B8E-4DA7-938E-75ED74ACB985}" type="pres">
      <dgm:prSet presAssocID="{79438E45-FE93-47DC-9E8F-F98EA3A976FA}" presName="ParentBackground6" presStyleCnt="0"/>
      <dgm:spPr/>
    </dgm:pt>
    <dgm:pt modelId="{A5AC380E-BA0F-4BFE-8642-D212939EDAE3}" type="pres">
      <dgm:prSet presAssocID="{79438E45-FE93-47DC-9E8F-F98EA3A976FA}" presName="ParentBackground" presStyleLbl="fgAcc1" presStyleIdx="2" presStyleCnt="8"/>
      <dgm:spPr/>
    </dgm:pt>
    <dgm:pt modelId="{EA0EFA67-90D8-4F37-B250-1D3A7568091F}" type="pres">
      <dgm:prSet presAssocID="{79438E45-FE93-47DC-9E8F-F98EA3A976FA}" presName="Parent6" presStyleLbl="revTx" presStyleIdx="0" presStyleCnt="0">
        <dgm:presLayoutVars>
          <dgm:chMax val="1"/>
          <dgm:chPref val="1"/>
          <dgm:bulletEnabled val="1"/>
        </dgm:presLayoutVars>
      </dgm:prSet>
      <dgm:spPr/>
    </dgm:pt>
    <dgm:pt modelId="{0569C575-E8FC-4233-9B1A-F697C51905E2}" type="pres">
      <dgm:prSet presAssocID="{7FC0628D-9904-455B-AC23-E08FE770AD1D}" presName="Accent5" presStyleCnt="0"/>
      <dgm:spPr/>
    </dgm:pt>
    <dgm:pt modelId="{D47CF141-30E7-4610-9121-041E866B79E5}" type="pres">
      <dgm:prSet presAssocID="{7FC0628D-9904-455B-AC23-E08FE770AD1D}" presName="Accent" presStyleLbl="node1" presStyleIdx="3" presStyleCnt="8"/>
      <dgm:spPr/>
    </dgm:pt>
    <dgm:pt modelId="{DFEC3F63-4FB5-4EE0-9AAE-DD2A07EBBE62}" type="pres">
      <dgm:prSet presAssocID="{7FC0628D-9904-455B-AC23-E08FE770AD1D}" presName="ParentBackground5" presStyleCnt="0"/>
      <dgm:spPr/>
    </dgm:pt>
    <dgm:pt modelId="{D5E5F46A-CEC6-4C49-8B84-1A3815F6FF90}" type="pres">
      <dgm:prSet presAssocID="{7FC0628D-9904-455B-AC23-E08FE770AD1D}" presName="ParentBackground" presStyleLbl="fgAcc1" presStyleIdx="3" presStyleCnt="8"/>
      <dgm:spPr/>
    </dgm:pt>
    <dgm:pt modelId="{EF5215D0-B7DF-4B4A-8E39-9EB4463C9AC7}" type="pres">
      <dgm:prSet presAssocID="{7FC0628D-9904-455B-AC23-E08FE770AD1D}" presName="Parent5" presStyleLbl="revTx" presStyleIdx="0" presStyleCnt="0">
        <dgm:presLayoutVars>
          <dgm:chMax val="1"/>
          <dgm:chPref val="1"/>
          <dgm:bulletEnabled val="1"/>
        </dgm:presLayoutVars>
      </dgm:prSet>
      <dgm:spPr/>
    </dgm:pt>
    <dgm:pt modelId="{77061817-900E-4CBC-B7CD-5766D065923E}" type="pres">
      <dgm:prSet presAssocID="{9B9EE910-4695-4553-BA29-BDE2ED3A2372}" presName="Accent4" presStyleCnt="0"/>
      <dgm:spPr/>
    </dgm:pt>
    <dgm:pt modelId="{71B35EE9-67B9-4F39-8E96-E3CA248CDDE8}" type="pres">
      <dgm:prSet presAssocID="{9B9EE910-4695-4553-BA29-BDE2ED3A2372}" presName="Accent" presStyleLbl="node1" presStyleIdx="4" presStyleCnt="8"/>
      <dgm:spPr/>
    </dgm:pt>
    <dgm:pt modelId="{81ECAB63-A8C3-4782-9025-FC9EB8506E11}" type="pres">
      <dgm:prSet presAssocID="{9B9EE910-4695-4553-BA29-BDE2ED3A2372}" presName="ParentBackground4" presStyleCnt="0"/>
      <dgm:spPr/>
    </dgm:pt>
    <dgm:pt modelId="{317EF707-32CA-4F59-940F-B0E21DC853E0}" type="pres">
      <dgm:prSet presAssocID="{9B9EE910-4695-4553-BA29-BDE2ED3A2372}" presName="ParentBackground" presStyleLbl="fgAcc1" presStyleIdx="4" presStyleCnt="8"/>
      <dgm:spPr/>
    </dgm:pt>
    <dgm:pt modelId="{EF7DB1DD-F668-4D51-91F9-C92F34C66E5B}" type="pres">
      <dgm:prSet presAssocID="{9B9EE910-4695-4553-BA29-BDE2ED3A2372}" presName="Parent4" presStyleLbl="revTx" presStyleIdx="0" presStyleCnt="0">
        <dgm:presLayoutVars>
          <dgm:chMax val="1"/>
          <dgm:chPref val="1"/>
          <dgm:bulletEnabled val="1"/>
        </dgm:presLayoutVars>
      </dgm:prSet>
      <dgm:spPr/>
    </dgm:pt>
    <dgm:pt modelId="{F5E41553-0559-4F86-BCF5-E795C4B2B0FB}" type="pres">
      <dgm:prSet presAssocID="{5AAE869D-CC46-450C-AF15-D6B01641B7EB}" presName="Accent3" presStyleCnt="0"/>
      <dgm:spPr/>
    </dgm:pt>
    <dgm:pt modelId="{571D7104-9E47-420D-ACFC-1B8C98B8C18A}" type="pres">
      <dgm:prSet presAssocID="{5AAE869D-CC46-450C-AF15-D6B01641B7EB}" presName="Accent" presStyleLbl="node1" presStyleIdx="5" presStyleCnt="8"/>
      <dgm:spPr/>
    </dgm:pt>
    <dgm:pt modelId="{3CE4F6C8-1129-479E-A87C-3AF6D1484570}" type="pres">
      <dgm:prSet presAssocID="{5AAE869D-CC46-450C-AF15-D6B01641B7EB}" presName="ParentBackground3" presStyleCnt="0"/>
      <dgm:spPr/>
    </dgm:pt>
    <dgm:pt modelId="{7B722F58-41D1-44CB-A972-AD04DC08A83F}" type="pres">
      <dgm:prSet presAssocID="{5AAE869D-CC46-450C-AF15-D6B01641B7EB}" presName="ParentBackground" presStyleLbl="fgAcc1" presStyleIdx="5" presStyleCnt="8"/>
      <dgm:spPr/>
    </dgm:pt>
    <dgm:pt modelId="{E9DD7EC6-10F2-426D-BD15-6B9FBBCA9453}" type="pres">
      <dgm:prSet presAssocID="{5AAE869D-CC46-450C-AF15-D6B01641B7EB}" presName="Parent3" presStyleLbl="revTx" presStyleIdx="0" presStyleCnt="0">
        <dgm:presLayoutVars>
          <dgm:chMax val="1"/>
          <dgm:chPref val="1"/>
          <dgm:bulletEnabled val="1"/>
        </dgm:presLayoutVars>
      </dgm:prSet>
      <dgm:spPr/>
    </dgm:pt>
    <dgm:pt modelId="{3F8728C5-23A6-4B88-BDCC-E7CF03AABC8F}" type="pres">
      <dgm:prSet presAssocID="{D2176CE1-275C-453C-860D-3E06D470EBA0}" presName="Accent2" presStyleCnt="0"/>
      <dgm:spPr/>
    </dgm:pt>
    <dgm:pt modelId="{13BD030C-C7B0-4021-AAE8-301BDD95BD4B}" type="pres">
      <dgm:prSet presAssocID="{D2176CE1-275C-453C-860D-3E06D470EBA0}" presName="Accent" presStyleLbl="node1" presStyleIdx="6" presStyleCnt="8"/>
      <dgm:spPr/>
    </dgm:pt>
    <dgm:pt modelId="{6F6E4940-A46B-4D15-8154-28C8C8516161}" type="pres">
      <dgm:prSet presAssocID="{D2176CE1-275C-453C-860D-3E06D470EBA0}" presName="ParentBackground2" presStyleCnt="0"/>
      <dgm:spPr/>
    </dgm:pt>
    <dgm:pt modelId="{528F2B32-288A-49AB-B5EE-03330209125D}" type="pres">
      <dgm:prSet presAssocID="{D2176CE1-275C-453C-860D-3E06D470EBA0}" presName="ParentBackground" presStyleLbl="fgAcc1" presStyleIdx="6" presStyleCnt="8"/>
      <dgm:spPr/>
    </dgm:pt>
    <dgm:pt modelId="{0BC9C04D-4101-45E9-AF49-0EE800E0B949}" type="pres">
      <dgm:prSet presAssocID="{D2176CE1-275C-453C-860D-3E06D470EBA0}" presName="Parent2" presStyleLbl="revTx" presStyleIdx="0" presStyleCnt="0">
        <dgm:presLayoutVars>
          <dgm:chMax val="1"/>
          <dgm:chPref val="1"/>
          <dgm:bulletEnabled val="1"/>
        </dgm:presLayoutVars>
      </dgm:prSet>
      <dgm:spPr/>
    </dgm:pt>
    <dgm:pt modelId="{9A6B78F0-BD4E-458D-B05B-5DC539F9E59D}" type="pres">
      <dgm:prSet presAssocID="{9DEDA933-03D0-4F1D-B68D-61F25C8D9604}" presName="Accent1" presStyleCnt="0"/>
      <dgm:spPr/>
    </dgm:pt>
    <dgm:pt modelId="{C1942B8E-8D6D-49CB-B877-6C1190371773}" type="pres">
      <dgm:prSet presAssocID="{9DEDA933-03D0-4F1D-B68D-61F25C8D9604}" presName="Accent" presStyleLbl="node1" presStyleIdx="7" presStyleCnt="8"/>
      <dgm:spPr/>
    </dgm:pt>
    <dgm:pt modelId="{BEC2C598-BE43-4718-B8DC-DCFCC96CA08D}" type="pres">
      <dgm:prSet presAssocID="{9DEDA933-03D0-4F1D-B68D-61F25C8D9604}" presName="ParentBackground1" presStyleCnt="0"/>
      <dgm:spPr/>
    </dgm:pt>
    <dgm:pt modelId="{C2C2B4FD-7F6E-4D73-87E2-ABF7BBBC965F}" type="pres">
      <dgm:prSet presAssocID="{9DEDA933-03D0-4F1D-B68D-61F25C8D9604}" presName="ParentBackground" presStyleLbl="fgAcc1" presStyleIdx="7" presStyleCnt="8"/>
      <dgm:spPr/>
    </dgm:pt>
    <dgm:pt modelId="{F63E65CD-9F27-4B90-B340-1BE033291BFB}" type="pres">
      <dgm:prSet presAssocID="{9DEDA933-03D0-4F1D-B68D-61F25C8D9604}" presName="Parent1" presStyleLbl="revTx" presStyleIdx="0" presStyleCnt="0">
        <dgm:presLayoutVars>
          <dgm:chMax val="1"/>
          <dgm:chPref val="1"/>
          <dgm:bulletEnabled val="1"/>
        </dgm:presLayoutVars>
      </dgm:prSet>
      <dgm:spPr/>
    </dgm:pt>
  </dgm:ptLst>
  <dgm:cxnLst>
    <dgm:cxn modelId="{AF30B200-F497-49FD-8950-F5B833A58602}" srcId="{8C22D161-E175-44D2-AA78-3292E97410F3}" destId="{7FC0628D-9904-455B-AC23-E08FE770AD1D}" srcOrd="4" destOrd="0" parTransId="{1ABAF7E2-9722-4008-88E2-FA95C2D57254}" sibTransId="{5CC51BBE-2574-4D0B-974C-EDC7E2AA3F29}"/>
    <dgm:cxn modelId="{09DE0805-0A1E-4E3C-B889-1375615DF705}" type="presOf" srcId="{9DEDA933-03D0-4F1D-B68D-61F25C8D9604}" destId="{C2C2B4FD-7F6E-4D73-87E2-ABF7BBBC965F}" srcOrd="0" destOrd="0" presId="urn:microsoft.com/office/officeart/2011/layout/CircleProcess"/>
    <dgm:cxn modelId="{9774A210-4D56-498B-BB44-A5517AC87236}" type="presOf" srcId="{8C22D161-E175-44D2-AA78-3292E97410F3}" destId="{489F6592-C5BA-4307-A7AB-01A43C045217}" srcOrd="0" destOrd="0" presId="urn:microsoft.com/office/officeart/2011/layout/CircleProcess"/>
    <dgm:cxn modelId="{5158442E-D32B-4C33-AFC6-9721F39E7F5B}" type="presOf" srcId="{D2176CE1-275C-453C-860D-3E06D470EBA0}" destId="{0BC9C04D-4101-45E9-AF49-0EE800E0B949}" srcOrd="1" destOrd="0" presId="urn:microsoft.com/office/officeart/2011/layout/CircleProcess"/>
    <dgm:cxn modelId="{34439B32-87A7-471B-A286-C7EB43D49DD7}" srcId="{8C22D161-E175-44D2-AA78-3292E97410F3}" destId="{9B9EE910-4695-4553-BA29-BDE2ED3A2372}" srcOrd="3" destOrd="0" parTransId="{258B2837-9B47-46C3-8254-80AC660B3EE5}" sibTransId="{2F0A2235-1610-4929-B3D9-63630157A527}"/>
    <dgm:cxn modelId="{87C5C239-0D76-43B5-9E70-821836C3DE3C}" srcId="{8C22D161-E175-44D2-AA78-3292E97410F3}" destId="{89CAA5AF-6779-4C78-81F6-12F46911F067}" srcOrd="7" destOrd="0" parTransId="{5114CB39-88D3-4C76-B103-4C17C2E881B4}" sibTransId="{8703975E-0DBA-492D-AB09-61106F369F3A}"/>
    <dgm:cxn modelId="{AE574460-ADD9-43C8-8DEA-88AAF34832A9}" type="presOf" srcId="{89CAA5AF-6779-4C78-81F6-12F46911F067}" destId="{09D4BFD3-6FBE-4165-929D-A7F32A528A77}" srcOrd="1" destOrd="0" presId="urn:microsoft.com/office/officeart/2011/layout/CircleProcess"/>
    <dgm:cxn modelId="{34560065-E68F-40C6-B73F-88D72805E4C0}" srcId="{8C22D161-E175-44D2-AA78-3292E97410F3}" destId="{79438E45-FE93-47DC-9E8F-F98EA3A976FA}" srcOrd="5" destOrd="0" parTransId="{9076EEBF-F951-477F-97FC-8A3EC3A1C87D}" sibTransId="{4E47FE33-AF35-4615-9271-D78C5E1F0B04}"/>
    <dgm:cxn modelId="{0224BA66-2380-4D3F-9DCC-ADAAB1611B90}" type="presOf" srcId="{9DEDA933-03D0-4F1D-B68D-61F25C8D9604}" destId="{F63E65CD-9F27-4B90-B340-1BE033291BFB}" srcOrd="1" destOrd="0" presId="urn:microsoft.com/office/officeart/2011/layout/CircleProcess"/>
    <dgm:cxn modelId="{7AB4F16A-B145-470A-BC2F-0D065C477270}" type="presOf" srcId="{7FC0628D-9904-455B-AC23-E08FE770AD1D}" destId="{D5E5F46A-CEC6-4C49-8B84-1A3815F6FF90}" srcOrd="0" destOrd="0" presId="urn:microsoft.com/office/officeart/2011/layout/CircleProcess"/>
    <dgm:cxn modelId="{CCAEC86B-466F-4713-B79B-4CBE83FA19D2}" type="presOf" srcId="{9B9EE910-4695-4553-BA29-BDE2ED3A2372}" destId="{317EF707-32CA-4F59-940F-B0E21DC853E0}" srcOrd="0" destOrd="0" presId="urn:microsoft.com/office/officeart/2011/layout/CircleProcess"/>
    <dgm:cxn modelId="{2DF48455-D2C3-4F05-957D-3A351F16DDD9}" type="presOf" srcId="{7F1FFEC6-6979-457C-A679-956B783EDEAC}" destId="{586AAAB6-F98D-45B6-9BE7-8F07F8E0B199}" srcOrd="0" destOrd="0" presId="urn:microsoft.com/office/officeart/2011/layout/CircleProcess"/>
    <dgm:cxn modelId="{49DD2C85-0C26-477D-BC16-65E8DBAC9DC5}" type="presOf" srcId="{89CAA5AF-6779-4C78-81F6-12F46911F067}" destId="{51E863C2-1A02-43F6-A4F5-527D635F1982}" srcOrd="0" destOrd="0" presId="urn:microsoft.com/office/officeart/2011/layout/CircleProcess"/>
    <dgm:cxn modelId="{1ADB068B-4E94-4E0E-99A1-78EC05BBC250}" srcId="{8C22D161-E175-44D2-AA78-3292E97410F3}" destId="{7F1FFEC6-6979-457C-A679-956B783EDEAC}" srcOrd="6" destOrd="0" parTransId="{A3B3E6B9-5DEB-46AF-BA0C-59F6484A1193}" sibTransId="{8935E76F-C7D6-4701-8366-C24BE88FC982}"/>
    <dgm:cxn modelId="{4AAB448E-9257-4F18-81A1-C0E94179C2EB}" srcId="{8C22D161-E175-44D2-AA78-3292E97410F3}" destId="{5AAE869D-CC46-450C-AF15-D6B01641B7EB}" srcOrd="2" destOrd="0" parTransId="{D242C5B7-001E-4CBB-AC5B-84E7E9579188}" sibTransId="{C64F522F-DF36-4FE3-B355-856F9701BA6A}"/>
    <dgm:cxn modelId="{73A5B39E-36AD-45A6-B56A-5F9B5AF7F4F5}" type="presOf" srcId="{7F1FFEC6-6979-457C-A679-956B783EDEAC}" destId="{F2797514-563A-4734-909A-46E9CA6F0D79}" srcOrd="1" destOrd="0" presId="urn:microsoft.com/office/officeart/2011/layout/CircleProcess"/>
    <dgm:cxn modelId="{C7ED79A1-139F-4BA4-ACB7-207FAEE38951}" type="presOf" srcId="{79438E45-FE93-47DC-9E8F-F98EA3A976FA}" destId="{A5AC380E-BA0F-4BFE-8642-D212939EDAE3}" srcOrd="0" destOrd="0" presId="urn:microsoft.com/office/officeart/2011/layout/CircleProcess"/>
    <dgm:cxn modelId="{31AD1AA2-D03A-4D75-A9CE-E050873B6981}" srcId="{8C22D161-E175-44D2-AA78-3292E97410F3}" destId="{D2176CE1-275C-453C-860D-3E06D470EBA0}" srcOrd="1" destOrd="0" parTransId="{ED872033-6A90-4F6F-94DA-07031B1561CF}" sibTransId="{8098C075-4B97-441C-B39E-78D373BCA527}"/>
    <dgm:cxn modelId="{7F1BC9A2-86B4-4AA6-BE4C-183A88188A0F}" type="presOf" srcId="{D2176CE1-275C-453C-860D-3E06D470EBA0}" destId="{528F2B32-288A-49AB-B5EE-03330209125D}" srcOrd="0" destOrd="0" presId="urn:microsoft.com/office/officeart/2011/layout/CircleProcess"/>
    <dgm:cxn modelId="{F158ADA9-A93D-4708-85D0-37571DEA5B86}" type="presOf" srcId="{79438E45-FE93-47DC-9E8F-F98EA3A976FA}" destId="{EA0EFA67-90D8-4F37-B250-1D3A7568091F}" srcOrd="1" destOrd="0" presId="urn:microsoft.com/office/officeart/2011/layout/CircleProcess"/>
    <dgm:cxn modelId="{D1A8E7A9-5A3C-4E93-8B99-ABC6AE812E39}" type="presOf" srcId="{5AAE869D-CC46-450C-AF15-D6B01641B7EB}" destId="{7B722F58-41D1-44CB-A972-AD04DC08A83F}" srcOrd="0" destOrd="0" presId="urn:microsoft.com/office/officeart/2011/layout/CircleProcess"/>
    <dgm:cxn modelId="{BB28DBC7-BA4A-453C-B096-F5B065990AB5}" srcId="{8C22D161-E175-44D2-AA78-3292E97410F3}" destId="{9DEDA933-03D0-4F1D-B68D-61F25C8D9604}" srcOrd="0" destOrd="0" parTransId="{2D875438-B8B9-4D20-8CD0-BA9060E90EA4}" sibTransId="{CD73E07D-8936-4BFA-8964-113550408F05}"/>
    <dgm:cxn modelId="{908268D4-BE69-4A20-BA2F-C7CB6FAC9B92}" type="presOf" srcId="{7FC0628D-9904-455B-AC23-E08FE770AD1D}" destId="{EF5215D0-B7DF-4B4A-8E39-9EB4463C9AC7}" srcOrd="1" destOrd="0" presId="urn:microsoft.com/office/officeart/2011/layout/CircleProcess"/>
    <dgm:cxn modelId="{7CCED1D4-270C-4A91-A9F1-739F9ABEE492}" type="presOf" srcId="{5AAE869D-CC46-450C-AF15-D6B01641B7EB}" destId="{E9DD7EC6-10F2-426D-BD15-6B9FBBCA9453}" srcOrd="1" destOrd="0" presId="urn:microsoft.com/office/officeart/2011/layout/CircleProcess"/>
    <dgm:cxn modelId="{9B39D3DA-C060-47DD-AF35-621155A944FF}" type="presOf" srcId="{9B9EE910-4695-4553-BA29-BDE2ED3A2372}" destId="{EF7DB1DD-F668-4D51-91F9-C92F34C66E5B}" srcOrd="1" destOrd="0" presId="urn:microsoft.com/office/officeart/2011/layout/CircleProcess"/>
    <dgm:cxn modelId="{7C4C199C-EF89-4E1C-B686-C6710978814C}" type="presParOf" srcId="{489F6592-C5BA-4307-A7AB-01A43C045217}" destId="{B08E5825-E03E-4436-9B18-323CB9A3C02A}" srcOrd="0" destOrd="0" presId="urn:microsoft.com/office/officeart/2011/layout/CircleProcess"/>
    <dgm:cxn modelId="{60726671-5FF6-4957-B681-AE2CCBCF3B2A}" type="presParOf" srcId="{B08E5825-E03E-4436-9B18-323CB9A3C02A}" destId="{8849CD97-7C26-4C4F-A60A-293D0E567F61}" srcOrd="0" destOrd="0" presId="urn:microsoft.com/office/officeart/2011/layout/CircleProcess"/>
    <dgm:cxn modelId="{0DAD3DBE-872D-489E-8BF8-37BFA5B3187B}" type="presParOf" srcId="{489F6592-C5BA-4307-A7AB-01A43C045217}" destId="{116FBA34-7489-4C35-B855-465B6F9FD81A}" srcOrd="1" destOrd="0" presId="urn:microsoft.com/office/officeart/2011/layout/CircleProcess"/>
    <dgm:cxn modelId="{1A272570-FA01-4FB9-A505-8633B5DE28E0}" type="presParOf" srcId="{116FBA34-7489-4C35-B855-465B6F9FD81A}" destId="{51E863C2-1A02-43F6-A4F5-527D635F1982}" srcOrd="0" destOrd="0" presId="urn:microsoft.com/office/officeart/2011/layout/CircleProcess"/>
    <dgm:cxn modelId="{F57CEB90-9DA8-4553-8D69-7BEE9C1843BF}" type="presParOf" srcId="{489F6592-C5BA-4307-A7AB-01A43C045217}" destId="{09D4BFD3-6FBE-4165-929D-A7F32A528A77}" srcOrd="2" destOrd="0" presId="urn:microsoft.com/office/officeart/2011/layout/CircleProcess"/>
    <dgm:cxn modelId="{E96D6F41-05CF-439D-B1DE-99047D768A65}" type="presParOf" srcId="{489F6592-C5BA-4307-A7AB-01A43C045217}" destId="{AFAF2930-77E6-4897-9796-EFA79363FF9E}" srcOrd="3" destOrd="0" presId="urn:microsoft.com/office/officeart/2011/layout/CircleProcess"/>
    <dgm:cxn modelId="{2E4976E3-DD03-4F54-B79C-21605E837548}" type="presParOf" srcId="{AFAF2930-77E6-4897-9796-EFA79363FF9E}" destId="{229156F9-EECC-42AD-AE6F-CAFEE5A1926F}" srcOrd="0" destOrd="0" presId="urn:microsoft.com/office/officeart/2011/layout/CircleProcess"/>
    <dgm:cxn modelId="{BD9334EA-7609-4048-A948-CA709A18B2E5}" type="presParOf" srcId="{489F6592-C5BA-4307-A7AB-01A43C045217}" destId="{DFBB708F-57EC-4D0B-8D06-9A8DF5295611}" srcOrd="4" destOrd="0" presId="urn:microsoft.com/office/officeart/2011/layout/CircleProcess"/>
    <dgm:cxn modelId="{143B9EA1-8C96-4D3B-A8E1-0FC107F86934}" type="presParOf" srcId="{DFBB708F-57EC-4D0B-8D06-9A8DF5295611}" destId="{586AAAB6-F98D-45B6-9BE7-8F07F8E0B199}" srcOrd="0" destOrd="0" presId="urn:microsoft.com/office/officeart/2011/layout/CircleProcess"/>
    <dgm:cxn modelId="{F4C960C2-FA8E-4BB3-A642-7A6CA9F06B65}" type="presParOf" srcId="{489F6592-C5BA-4307-A7AB-01A43C045217}" destId="{F2797514-563A-4734-909A-46E9CA6F0D79}" srcOrd="5" destOrd="0" presId="urn:microsoft.com/office/officeart/2011/layout/CircleProcess"/>
    <dgm:cxn modelId="{30DF03AD-943A-4315-910B-D60282470213}" type="presParOf" srcId="{489F6592-C5BA-4307-A7AB-01A43C045217}" destId="{E93555B7-95DC-4C29-8A7B-4D629FF24E9F}" srcOrd="6" destOrd="0" presId="urn:microsoft.com/office/officeart/2011/layout/CircleProcess"/>
    <dgm:cxn modelId="{5B5C160D-A38F-4817-B097-54599C1CA20E}" type="presParOf" srcId="{E93555B7-95DC-4C29-8A7B-4D629FF24E9F}" destId="{B1A56934-C11E-4CF6-ACCD-F18873909753}" srcOrd="0" destOrd="0" presId="urn:microsoft.com/office/officeart/2011/layout/CircleProcess"/>
    <dgm:cxn modelId="{18EBB58B-51C6-49A5-9800-7304D4E17780}" type="presParOf" srcId="{489F6592-C5BA-4307-A7AB-01A43C045217}" destId="{47CA58AC-8B8E-4DA7-938E-75ED74ACB985}" srcOrd="7" destOrd="0" presId="urn:microsoft.com/office/officeart/2011/layout/CircleProcess"/>
    <dgm:cxn modelId="{A94E2591-1483-4A50-B155-855E2DF7CCC5}" type="presParOf" srcId="{47CA58AC-8B8E-4DA7-938E-75ED74ACB985}" destId="{A5AC380E-BA0F-4BFE-8642-D212939EDAE3}" srcOrd="0" destOrd="0" presId="urn:microsoft.com/office/officeart/2011/layout/CircleProcess"/>
    <dgm:cxn modelId="{6593B2C0-506F-4459-AF63-1483CC1AB833}" type="presParOf" srcId="{489F6592-C5BA-4307-A7AB-01A43C045217}" destId="{EA0EFA67-90D8-4F37-B250-1D3A7568091F}" srcOrd="8" destOrd="0" presId="urn:microsoft.com/office/officeart/2011/layout/CircleProcess"/>
    <dgm:cxn modelId="{9F7958F8-C1F0-4BC7-87D0-E73765D91E25}" type="presParOf" srcId="{489F6592-C5BA-4307-A7AB-01A43C045217}" destId="{0569C575-E8FC-4233-9B1A-F697C51905E2}" srcOrd="9" destOrd="0" presId="urn:microsoft.com/office/officeart/2011/layout/CircleProcess"/>
    <dgm:cxn modelId="{41CAADB8-CF72-4CE5-AAF7-04F83E596E31}" type="presParOf" srcId="{0569C575-E8FC-4233-9B1A-F697C51905E2}" destId="{D47CF141-30E7-4610-9121-041E866B79E5}" srcOrd="0" destOrd="0" presId="urn:microsoft.com/office/officeart/2011/layout/CircleProcess"/>
    <dgm:cxn modelId="{7B011695-EE11-4AE4-B889-4608F452B798}" type="presParOf" srcId="{489F6592-C5BA-4307-A7AB-01A43C045217}" destId="{DFEC3F63-4FB5-4EE0-9AAE-DD2A07EBBE62}" srcOrd="10" destOrd="0" presId="urn:microsoft.com/office/officeart/2011/layout/CircleProcess"/>
    <dgm:cxn modelId="{0DB3A61E-FC7E-4928-BB15-A9F9F52D3D3E}" type="presParOf" srcId="{DFEC3F63-4FB5-4EE0-9AAE-DD2A07EBBE62}" destId="{D5E5F46A-CEC6-4C49-8B84-1A3815F6FF90}" srcOrd="0" destOrd="0" presId="urn:microsoft.com/office/officeart/2011/layout/CircleProcess"/>
    <dgm:cxn modelId="{0465CF1A-D4C0-470E-A09C-2654D0B29E99}" type="presParOf" srcId="{489F6592-C5BA-4307-A7AB-01A43C045217}" destId="{EF5215D0-B7DF-4B4A-8E39-9EB4463C9AC7}" srcOrd="11" destOrd="0" presId="urn:microsoft.com/office/officeart/2011/layout/CircleProcess"/>
    <dgm:cxn modelId="{CB6A1B80-5670-46C3-9C55-31904ED64361}" type="presParOf" srcId="{489F6592-C5BA-4307-A7AB-01A43C045217}" destId="{77061817-900E-4CBC-B7CD-5766D065923E}" srcOrd="12" destOrd="0" presId="urn:microsoft.com/office/officeart/2011/layout/CircleProcess"/>
    <dgm:cxn modelId="{806B6C8B-CD8A-4395-A00F-E8E029127ADA}" type="presParOf" srcId="{77061817-900E-4CBC-B7CD-5766D065923E}" destId="{71B35EE9-67B9-4F39-8E96-E3CA248CDDE8}" srcOrd="0" destOrd="0" presId="urn:microsoft.com/office/officeart/2011/layout/CircleProcess"/>
    <dgm:cxn modelId="{0A464DE1-66C8-4CAE-BCAE-0ABB61C032AB}" type="presParOf" srcId="{489F6592-C5BA-4307-A7AB-01A43C045217}" destId="{81ECAB63-A8C3-4782-9025-FC9EB8506E11}" srcOrd="13" destOrd="0" presId="urn:microsoft.com/office/officeart/2011/layout/CircleProcess"/>
    <dgm:cxn modelId="{A52F9843-9CFD-4C02-905D-702D50ABCB69}" type="presParOf" srcId="{81ECAB63-A8C3-4782-9025-FC9EB8506E11}" destId="{317EF707-32CA-4F59-940F-B0E21DC853E0}" srcOrd="0" destOrd="0" presId="urn:microsoft.com/office/officeart/2011/layout/CircleProcess"/>
    <dgm:cxn modelId="{26D7CE91-1809-43F2-981F-5B297DE0F8B4}" type="presParOf" srcId="{489F6592-C5BA-4307-A7AB-01A43C045217}" destId="{EF7DB1DD-F668-4D51-91F9-C92F34C66E5B}" srcOrd="14" destOrd="0" presId="urn:microsoft.com/office/officeart/2011/layout/CircleProcess"/>
    <dgm:cxn modelId="{5982DC63-8DCC-48EF-B918-866E7155319C}" type="presParOf" srcId="{489F6592-C5BA-4307-A7AB-01A43C045217}" destId="{F5E41553-0559-4F86-BCF5-E795C4B2B0FB}" srcOrd="15" destOrd="0" presId="urn:microsoft.com/office/officeart/2011/layout/CircleProcess"/>
    <dgm:cxn modelId="{54391084-7C1E-4D47-B4E3-565D746B9B05}" type="presParOf" srcId="{F5E41553-0559-4F86-BCF5-E795C4B2B0FB}" destId="{571D7104-9E47-420D-ACFC-1B8C98B8C18A}" srcOrd="0" destOrd="0" presId="urn:microsoft.com/office/officeart/2011/layout/CircleProcess"/>
    <dgm:cxn modelId="{8DFA6FD7-613E-4657-BA31-536F61BBF71C}" type="presParOf" srcId="{489F6592-C5BA-4307-A7AB-01A43C045217}" destId="{3CE4F6C8-1129-479E-A87C-3AF6D1484570}" srcOrd="16" destOrd="0" presId="urn:microsoft.com/office/officeart/2011/layout/CircleProcess"/>
    <dgm:cxn modelId="{08D36518-36CB-4B0C-8F9F-09DD19E82B8B}" type="presParOf" srcId="{3CE4F6C8-1129-479E-A87C-3AF6D1484570}" destId="{7B722F58-41D1-44CB-A972-AD04DC08A83F}" srcOrd="0" destOrd="0" presId="urn:microsoft.com/office/officeart/2011/layout/CircleProcess"/>
    <dgm:cxn modelId="{5A553049-A004-4A64-83A6-5FC629AEB126}" type="presParOf" srcId="{489F6592-C5BA-4307-A7AB-01A43C045217}" destId="{E9DD7EC6-10F2-426D-BD15-6B9FBBCA9453}" srcOrd="17" destOrd="0" presId="urn:microsoft.com/office/officeart/2011/layout/CircleProcess"/>
    <dgm:cxn modelId="{0DCB03F7-88E7-4A4D-B2BA-0ACB03EB838E}" type="presParOf" srcId="{489F6592-C5BA-4307-A7AB-01A43C045217}" destId="{3F8728C5-23A6-4B88-BDCC-E7CF03AABC8F}" srcOrd="18" destOrd="0" presId="urn:microsoft.com/office/officeart/2011/layout/CircleProcess"/>
    <dgm:cxn modelId="{6639765F-8ADB-46FA-9F3B-239F6E48E8FB}" type="presParOf" srcId="{3F8728C5-23A6-4B88-BDCC-E7CF03AABC8F}" destId="{13BD030C-C7B0-4021-AAE8-301BDD95BD4B}" srcOrd="0" destOrd="0" presId="urn:microsoft.com/office/officeart/2011/layout/CircleProcess"/>
    <dgm:cxn modelId="{2B880CE1-F031-43B3-AF4A-68CA78F9C33F}" type="presParOf" srcId="{489F6592-C5BA-4307-A7AB-01A43C045217}" destId="{6F6E4940-A46B-4D15-8154-28C8C8516161}" srcOrd="19" destOrd="0" presId="urn:microsoft.com/office/officeart/2011/layout/CircleProcess"/>
    <dgm:cxn modelId="{C479FA56-507A-4F7A-AEA6-C424A254445D}" type="presParOf" srcId="{6F6E4940-A46B-4D15-8154-28C8C8516161}" destId="{528F2B32-288A-49AB-B5EE-03330209125D}" srcOrd="0" destOrd="0" presId="urn:microsoft.com/office/officeart/2011/layout/CircleProcess"/>
    <dgm:cxn modelId="{42950D1D-DB6E-458E-94C8-8600F0C11470}" type="presParOf" srcId="{489F6592-C5BA-4307-A7AB-01A43C045217}" destId="{0BC9C04D-4101-45E9-AF49-0EE800E0B949}" srcOrd="20" destOrd="0" presId="urn:microsoft.com/office/officeart/2011/layout/CircleProcess"/>
    <dgm:cxn modelId="{6B43BAC9-7570-4EE2-8F30-C64FD982DDC9}" type="presParOf" srcId="{489F6592-C5BA-4307-A7AB-01A43C045217}" destId="{9A6B78F0-BD4E-458D-B05B-5DC539F9E59D}" srcOrd="21" destOrd="0" presId="urn:microsoft.com/office/officeart/2011/layout/CircleProcess"/>
    <dgm:cxn modelId="{088B98D0-C927-4863-9D84-D0CD5ECEEFA7}" type="presParOf" srcId="{9A6B78F0-BD4E-458D-B05B-5DC539F9E59D}" destId="{C1942B8E-8D6D-49CB-B877-6C1190371773}" srcOrd="0" destOrd="0" presId="urn:microsoft.com/office/officeart/2011/layout/CircleProcess"/>
    <dgm:cxn modelId="{67F34528-085A-4005-A3F7-6573F5DDBE56}" type="presParOf" srcId="{489F6592-C5BA-4307-A7AB-01A43C045217}" destId="{BEC2C598-BE43-4718-B8DC-DCFCC96CA08D}" srcOrd="22" destOrd="0" presId="urn:microsoft.com/office/officeart/2011/layout/CircleProcess"/>
    <dgm:cxn modelId="{EA1E8A48-9772-47E1-BE1F-4C912D303DD7}" type="presParOf" srcId="{BEC2C598-BE43-4718-B8DC-DCFCC96CA08D}" destId="{C2C2B4FD-7F6E-4D73-87E2-ABF7BBBC965F}" srcOrd="0" destOrd="0" presId="urn:microsoft.com/office/officeart/2011/layout/CircleProcess"/>
    <dgm:cxn modelId="{1FDA7301-D0C7-497D-9F7B-9DD1F9A1B4AA}" type="presParOf" srcId="{489F6592-C5BA-4307-A7AB-01A43C045217}" destId="{F63E65CD-9F27-4B90-B340-1BE033291BFB}" srcOrd="23"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80D388-F6BD-4496-AE8E-551EB5999DF0}"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en-US"/>
        </a:p>
      </dgm:t>
    </dgm:pt>
    <dgm:pt modelId="{11F6387A-BE72-49E8-B81E-91FF6E7FD056}">
      <dgm:prSet phldrT="[Text]"/>
      <dgm:spPr/>
      <dgm:t>
        <a:bodyPr/>
        <a:lstStyle/>
        <a:p>
          <a:r>
            <a:rPr lang="en-US" dirty="0"/>
            <a:t>BPD</a:t>
          </a:r>
        </a:p>
      </dgm:t>
    </dgm:pt>
    <dgm:pt modelId="{91A9FCF1-8EB9-49B3-B6C4-0027197461F9}" type="parTrans" cxnId="{D0BA3872-3264-4161-9A81-5F32C8F2984C}">
      <dgm:prSet/>
      <dgm:spPr/>
      <dgm:t>
        <a:bodyPr/>
        <a:lstStyle/>
        <a:p>
          <a:endParaRPr lang="en-US"/>
        </a:p>
      </dgm:t>
    </dgm:pt>
    <dgm:pt modelId="{BADB7E9D-F036-496D-80AA-62FD0C39C34D}" type="sibTrans" cxnId="{D0BA3872-3264-4161-9A81-5F32C8F2984C}">
      <dgm:prSet/>
      <dgm:spPr/>
      <dgm:t>
        <a:bodyPr/>
        <a:lstStyle/>
        <a:p>
          <a:endParaRPr lang="en-US"/>
        </a:p>
      </dgm:t>
    </dgm:pt>
    <dgm:pt modelId="{4E32A6FA-0EBC-47BB-91ED-FD3C735B1C33}">
      <dgm:prSet phldrT="[Text]"/>
      <dgm:spPr/>
      <dgm:t>
        <a:bodyPr/>
        <a:lstStyle/>
        <a:p>
          <a:r>
            <a:rPr lang="en-US" dirty="0"/>
            <a:t>Pain</a:t>
          </a:r>
        </a:p>
      </dgm:t>
    </dgm:pt>
    <dgm:pt modelId="{D12EAFA0-DD42-4937-88C6-5B05F7B40E0B}" type="parTrans" cxnId="{62E8E43A-68BB-4D1A-8753-BC3BED660A93}">
      <dgm:prSet/>
      <dgm:spPr/>
      <dgm:t>
        <a:bodyPr/>
        <a:lstStyle/>
        <a:p>
          <a:endParaRPr lang="en-US"/>
        </a:p>
      </dgm:t>
    </dgm:pt>
    <dgm:pt modelId="{7ED16FC2-D63D-47DC-8E9A-32B851B18C62}" type="sibTrans" cxnId="{62E8E43A-68BB-4D1A-8753-BC3BED660A93}">
      <dgm:prSet/>
      <dgm:spPr/>
      <dgm:t>
        <a:bodyPr/>
        <a:lstStyle/>
        <a:p>
          <a:endParaRPr lang="en-US"/>
        </a:p>
      </dgm:t>
    </dgm:pt>
    <dgm:pt modelId="{D177CB6E-2FFD-4633-BA0F-BA344E285DAC}">
      <dgm:prSet phldrT="[Text]"/>
      <dgm:spPr/>
      <dgm:t>
        <a:bodyPr/>
        <a:lstStyle/>
        <a:p>
          <a:r>
            <a:rPr lang="en-US" dirty="0"/>
            <a:t>Dyspraxia, Executive Function</a:t>
          </a:r>
        </a:p>
      </dgm:t>
    </dgm:pt>
    <dgm:pt modelId="{9ABC20CD-C65D-4425-A7F7-78AB35AA86A4}" type="parTrans" cxnId="{D6F4DFF6-F0A5-40CB-93C6-C3E059C5109D}">
      <dgm:prSet/>
      <dgm:spPr/>
      <dgm:t>
        <a:bodyPr/>
        <a:lstStyle/>
        <a:p>
          <a:endParaRPr lang="en-US"/>
        </a:p>
      </dgm:t>
    </dgm:pt>
    <dgm:pt modelId="{15B61006-1BC9-416C-BD14-D0F099A754C4}" type="sibTrans" cxnId="{D6F4DFF6-F0A5-40CB-93C6-C3E059C5109D}">
      <dgm:prSet/>
      <dgm:spPr/>
      <dgm:t>
        <a:bodyPr/>
        <a:lstStyle/>
        <a:p>
          <a:endParaRPr lang="en-US"/>
        </a:p>
      </dgm:t>
    </dgm:pt>
    <dgm:pt modelId="{A0044CF9-F655-4868-8648-FB8F525C957F}">
      <dgm:prSet phldrT="[Text]"/>
      <dgm:spPr/>
      <dgm:t>
        <a:bodyPr/>
        <a:lstStyle/>
        <a:p>
          <a:r>
            <a:rPr lang="en-US" dirty="0"/>
            <a:t>Cardiac</a:t>
          </a:r>
        </a:p>
      </dgm:t>
    </dgm:pt>
    <dgm:pt modelId="{4179F195-BA0A-435F-BE3E-43F5FE203438}" type="parTrans" cxnId="{4D1A1565-6E31-4668-9D66-7C235264B54A}">
      <dgm:prSet/>
      <dgm:spPr/>
      <dgm:t>
        <a:bodyPr/>
        <a:lstStyle/>
        <a:p>
          <a:endParaRPr lang="en-US"/>
        </a:p>
      </dgm:t>
    </dgm:pt>
    <dgm:pt modelId="{7824B437-12F2-473E-AAB9-9DC7D3018C14}" type="sibTrans" cxnId="{4D1A1565-6E31-4668-9D66-7C235264B54A}">
      <dgm:prSet/>
      <dgm:spPr/>
      <dgm:t>
        <a:bodyPr/>
        <a:lstStyle/>
        <a:p>
          <a:endParaRPr lang="en-US"/>
        </a:p>
      </dgm:t>
    </dgm:pt>
    <dgm:pt modelId="{E7EA6FCC-CA84-4805-B828-73685454D7EE}">
      <dgm:prSet phldrT="[Text]"/>
      <dgm:spPr/>
      <dgm:t>
        <a:bodyPr/>
        <a:lstStyle/>
        <a:p>
          <a:r>
            <a:rPr lang="en-US" dirty="0"/>
            <a:t>Sensory</a:t>
          </a:r>
        </a:p>
      </dgm:t>
    </dgm:pt>
    <dgm:pt modelId="{A8590728-3854-487E-AEED-DEA28FD54CA2}" type="parTrans" cxnId="{9DD215D5-E339-4673-947E-3A9EA113F7D0}">
      <dgm:prSet/>
      <dgm:spPr/>
      <dgm:t>
        <a:bodyPr/>
        <a:lstStyle/>
        <a:p>
          <a:endParaRPr lang="en-US"/>
        </a:p>
      </dgm:t>
    </dgm:pt>
    <dgm:pt modelId="{F1B30839-EAD6-46A7-A1F8-5A8E25047E08}" type="sibTrans" cxnId="{9DD215D5-E339-4673-947E-3A9EA113F7D0}">
      <dgm:prSet/>
      <dgm:spPr/>
      <dgm:t>
        <a:bodyPr/>
        <a:lstStyle/>
        <a:p>
          <a:endParaRPr lang="en-US"/>
        </a:p>
      </dgm:t>
    </dgm:pt>
    <dgm:pt modelId="{726569A2-81E1-4AB0-AEBD-31A8F1157785}">
      <dgm:prSet phldrT="[Text]"/>
      <dgm:spPr/>
      <dgm:t>
        <a:bodyPr/>
        <a:lstStyle/>
        <a:p>
          <a:r>
            <a:rPr lang="en-US" dirty="0"/>
            <a:t>Circulation</a:t>
          </a:r>
        </a:p>
      </dgm:t>
    </dgm:pt>
    <dgm:pt modelId="{6AAD50BE-8FA7-4DE1-A5FB-088C246B730E}" type="parTrans" cxnId="{682B81FE-F1DF-4F60-8CD6-7413FE80E9DE}">
      <dgm:prSet/>
      <dgm:spPr/>
      <dgm:t>
        <a:bodyPr/>
        <a:lstStyle/>
        <a:p>
          <a:endParaRPr lang="en-US"/>
        </a:p>
      </dgm:t>
    </dgm:pt>
    <dgm:pt modelId="{7A95CE9A-C93C-49EE-A812-501F0891888C}" type="sibTrans" cxnId="{682B81FE-F1DF-4F60-8CD6-7413FE80E9DE}">
      <dgm:prSet/>
      <dgm:spPr/>
      <dgm:t>
        <a:bodyPr/>
        <a:lstStyle/>
        <a:p>
          <a:endParaRPr lang="en-US"/>
        </a:p>
      </dgm:t>
    </dgm:pt>
    <dgm:pt modelId="{B5E461B8-F35A-4077-AB0A-5DFE8BA787B3}">
      <dgm:prSet phldrT="[Text]"/>
      <dgm:spPr/>
      <dgm:t>
        <a:bodyPr/>
        <a:lstStyle/>
        <a:p>
          <a:r>
            <a:rPr lang="en-US" dirty="0"/>
            <a:t>School</a:t>
          </a:r>
        </a:p>
      </dgm:t>
    </dgm:pt>
    <dgm:pt modelId="{B4096864-C5E6-43FE-8D38-7E5EB07E2149}" type="parTrans" cxnId="{13705FEE-4669-4ADC-8558-42757DE7F478}">
      <dgm:prSet/>
      <dgm:spPr/>
      <dgm:t>
        <a:bodyPr/>
        <a:lstStyle/>
        <a:p>
          <a:endParaRPr lang="en-US"/>
        </a:p>
      </dgm:t>
    </dgm:pt>
    <dgm:pt modelId="{F702ABBF-7E02-4192-8515-42C3BDA9483F}" type="sibTrans" cxnId="{13705FEE-4669-4ADC-8558-42757DE7F478}">
      <dgm:prSet/>
      <dgm:spPr/>
      <dgm:t>
        <a:bodyPr/>
        <a:lstStyle/>
        <a:p>
          <a:endParaRPr lang="en-US"/>
        </a:p>
      </dgm:t>
    </dgm:pt>
    <dgm:pt modelId="{B2F77E87-ED4B-42E0-B47E-18340D62439B}">
      <dgm:prSet phldrT="[Text]"/>
      <dgm:spPr/>
      <dgm:t>
        <a:bodyPr/>
        <a:lstStyle/>
        <a:p>
          <a:r>
            <a:rPr lang="en-US" dirty="0"/>
            <a:t>Anxiety</a:t>
          </a:r>
        </a:p>
      </dgm:t>
    </dgm:pt>
    <dgm:pt modelId="{3D40E599-062B-456E-8F3F-04EA91CC6C9F}" type="parTrans" cxnId="{AA1BBF73-4A73-436B-AB85-C6C06EF1D0C6}">
      <dgm:prSet/>
      <dgm:spPr/>
      <dgm:t>
        <a:bodyPr/>
        <a:lstStyle/>
        <a:p>
          <a:endParaRPr lang="en-US"/>
        </a:p>
      </dgm:t>
    </dgm:pt>
    <dgm:pt modelId="{827A9511-8AC5-43DE-A990-0C6CD3CEEB72}" type="sibTrans" cxnId="{AA1BBF73-4A73-436B-AB85-C6C06EF1D0C6}">
      <dgm:prSet/>
      <dgm:spPr/>
      <dgm:t>
        <a:bodyPr/>
        <a:lstStyle/>
        <a:p>
          <a:endParaRPr lang="en-US"/>
        </a:p>
      </dgm:t>
    </dgm:pt>
    <dgm:pt modelId="{5D9B00E9-E7E9-4A5F-BFDB-1DB4BFE4DC52}">
      <dgm:prSet phldrT="[Text]"/>
      <dgm:spPr/>
      <dgm:t>
        <a:bodyPr/>
        <a:lstStyle/>
        <a:p>
          <a:r>
            <a:rPr lang="en-US" dirty="0"/>
            <a:t>Feeding</a:t>
          </a:r>
        </a:p>
      </dgm:t>
    </dgm:pt>
    <dgm:pt modelId="{5D5EE178-1CFE-44D6-AE6A-18B6943B2BBA}" type="parTrans" cxnId="{450325CC-AFAC-4B68-88DB-E68AC4122EF8}">
      <dgm:prSet/>
      <dgm:spPr/>
      <dgm:t>
        <a:bodyPr/>
        <a:lstStyle/>
        <a:p>
          <a:endParaRPr lang="en-US"/>
        </a:p>
      </dgm:t>
    </dgm:pt>
    <dgm:pt modelId="{382DA7A9-1101-4DB1-888C-F4A5B3A1FDF7}" type="sibTrans" cxnId="{450325CC-AFAC-4B68-88DB-E68AC4122EF8}">
      <dgm:prSet/>
      <dgm:spPr/>
      <dgm:t>
        <a:bodyPr/>
        <a:lstStyle/>
        <a:p>
          <a:endParaRPr lang="en-US"/>
        </a:p>
      </dgm:t>
    </dgm:pt>
    <dgm:pt modelId="{B1B312F3-FD64-47DF-BCA4-12EF051AF31B}" type="pres">
      <dgm:prSet presAssocID="{6080D388-F6BD-4496-AE8E-551EB5999DF0}" presName="compositeShape" presStyleCnt="0">
        <dgm:presLayoutVars>
          <dgm:chMax val="9"/>
          <dgm:dir/>
          <dgm:resizeHandles val="exact"/>
        </dgm:presLayoutVars>
      </dgm:prSet>
      <dgm:spPr/>
    </dgm:pt>
    <dgm:pt modelId="{9A34B01A-FB28-44D5-AA43-E5751EACA219}" type="pres">
      <dgm:prSet presAssocID="{6080D388-F6BD-4496-AE8E-551EB5999DF0}" presName="triangle1" presStyleLbl="node1" presStyleIdx="0" presStyleCnt="9">
        <dgm:presLayoutVars>
          <dgm:bulletEnabled val="1"/>
        </dgm:presLayoutVars>
      </dgm:prSet>
      <dgm:spPr/>
    </dgm:pt>
    <dgm:pt modelId="{5A93645D-71EE-49EC-9994-6951B633A831}" type="pres">
      <dgm:prSet presAssocID="{6080D388-F6BD-4496-AE8E-551EB5999DF0}" presName="triangle2" presStyleLbl="node1" presStyleIdx="1" presStyleCnt="9">
        <dgm:presLayoutVars>
          <dgm:bulletEnabled val="1"/>
        </dgm:presLayoutVars>
      </dgm:prSet>
      <dgm:spPr/>
    </dgm:pt>
    <dgm:pt modelId="{40FE3C47-156E-4A84-B9E8-A8919347441B}" type="pres">
      <dgm:prSet presAssocID="{6080D388-F6BD-4496-AE8E-551EB5999DF0}" presName="triangle3" presStyleLbl="node1" presStyleIdx="2" presStyleCnt="9">
        <dgm:presLayoutVars>
          <dgm:bulletEnabled val="1"/>
        </dgm:presLayoutVars>
      </dgm:prSet>
      <dgm:spPr/>
    </dgm:pt>
    <dgm:pt modelId="{A7DC29B3-FE3B-464D-A96B-D3E95BB517CA}" type="pres">
      <dgm:prSet presAssocID="{6080D388-F6BD-4496-AE8E-551EB5999DF0}" presName="triangle4" presStyleLbl="node1" presStyleIdx="3" presStyleCnt="9">
        <dgm:presLayoutVars>
          <dgm:bulletEnabled val="1"/>
        </dgm:presLayoutVars>
      </dgm:prSet>
      <dgm:spPr/>
    </dgm:pt>
    <dgm:pt modelId="{7F38D8F9-81BA-4818-BE04-BC51EE351622}" type="pres">
      <dgm:prSet presAssocID="{6080D388-F6BD-4496-AE8E-551EB5999DF0}" presName="triangle5" presStyleLbl="node1" presStyleIdx="4" presStyleCnt="9">
        <dgm:presLayoutVars>
          <dgm:bulletEnabled val="1"/>
        </dgm:presLayoutVars>
      </dgm:prSet>
      <dgm:spPr/>
    </dgm:pt>
    <dgm:pt modelId="{7EE20EBE-DAA8-4194-9FF0-D3BFDA8A3E66}" type="pres">
      <dgm:prSet presAssocID="{6080D388-F6BD-4496-AE8E-551EB5999DF0}" presName="triangle6" presStyleLbl="node1" presStyleIdx="5" presStyleCnt="9">
        <dgm:presLayoutVars>
          <dgm:bulletEnabled val="1"/>
        </dgm:presLayoutVars>
      </dgm:prSet>
      <dgm:spPr/>
    </dgm:pt>
    <dgm:pt modelId="{767D2C39-B224-4871-87E3-53DD003612CA}" type="pres">
      <dgm:prSet presAssocID="{6080D388-F6BD-4496-AE8E-551EB5999DF0}" presName="triangle7" presStyleLbl="node1" presStyleIdx="6" presStyleCnt="9">
        <dgm:presLayoutVars>
          <dgm:bulletEnabled val="1"/>
        </dgm:presLayoutVars>
      </dgm:prSet>
      <dgm:spPr/>
    </dgm:pt>
    <dgm:pt modelId="{BC926D1E-173F-4A76-9A51-55A245975B21}" type="pres">
      <dgm:prSet presAssocID="{6080D388-F6BD-4496-AE8E-551EB5999DF0}" presName="triangle8" presStyleLbl="node1" presStyleIdx="7" presStyleCnt="9">
        <dgm:presLayoutVars>
          <dgm:bulletEnabled val="1"/>
        </dgm:presLayoutVars>
      </dgm:prSet>
      <dgm:spPr/>
    </dgm:pt>
    <dgm:pt modelId="{6686F518-8D99-407B-8627-C75A744A8AA7}" type="pres">
      <dgm:prSet presAssocID="{6080D388-F6BD-4496-AE8E-551EB5999DF0}" presName="triangle9" presStyleLbl="node1" presStyleIdx="8" presStyleCnt="9">
        <dgm:presLayoutVars>
          <dgm:bulletEnabled val="1"/>
        </dgm:presLayoutVars>
      </dgm:prSet>
      <dgm:spPr/>
    </dgm:pt>
  </dgm:ptLst>
  <dgm:cxnLst>
    <dgm:cxn modelId="{09729600-FFC3-412B-96D5-9618FE4CEA94}" type="presOf" srcId="{E7EA6FCC-CA84-4805-B828-73685454D7EE}" destId="{5A93645D-71EE-49EC-9994-6951B633A831}" srcOrd="0" destOrd="0" presId="urn:microsoft.com/office/officeart/2005/8/layout/pyramid4"/>
    <dgm:cxn modelId="{74E93102-F2E3-40FE-9DFA-33BED3533BA3}" type="presOf" srcId="{D177CB6E-2FFD-4633-BA0F-BA344E285DAC}" destId="{A7DC29B3-FE3B-464D-A96B-D3E95BB517CA}" srcOrd="0" destOrd="0" presId="urn:microsoft.com/office/officeart/2005/8/layout/pyramid4"/>
    <dgm:cxn modelId="{62E8E43A-68BB-4D1A-8753-BC3BED660A93}" srcId="{6080D388-F6BD-4496-AE8E-551EB5999DF0}" destId="{4E32A6FA-0EBC-47BB-91ED-FD3C735B1C33}" srcOrd="2" destOrd="0" parTransId="{D12EAFA0-DD42-4937-88C6-5B05F7B40E0B}" sibTransId="{7ED16FC2-D63D-47DC-8E9A-32B851B18C62}"/>
    <dgm:cxn modelId="{4D1A1565-6E31-4668-9D66-7C235264B54A}" srcId="{6080D388-F6BD-4496-AE8E-551EB5999DF0}" destId="{A0044CF9-F655-4868-8648-FB8F525C957F}" srcOrd="4" destOrd="0" parTransId="{4179F195-BA0A-435F-BE3E-43F5FE203438}" sibTransId="{7824B437-12F2-473E-AAB9-9DC7D3018C14}"/>
    <dgm:cxn modelId="{7E3BBD45-0AD1-415A-82A7-D36872591DBE}" type="presOf" srcId="{5D9B00E9-E7E9-4A5F-BFDB-1DB4BFE4DC52}" destId="{6686F518-8D99-407B-8627-C75A744A8AA7}" srcOrd="0" destOrd="0" presId="urn:microsoft.com/office/officeart/2005/8/layout/pyramid4"/>
    <dgm:cxn modelId="{D0BA3872-3264-4161-9A81-5F32C8F2984C}" srcId="{6080D388-F6BD-4496-AE8E-551EB5999DF0}" destId="{11F6387A-BE72-49E8-B81E-91FF6E7FD056}" srcOrd="0" destOrd="0" parTransId="{91A9FCF1-8EB9-49B3-B6C4-0027197461F9}" sibTransId="{BADB7E9D-F036-496D-80AA-62FD0C39C34D}"/>
    <dgm:cxn modelId="{6BA7EB52-C0D3-4BA2-BE99-1F73AE782576}" type="presOf" srcId="{726569A2-81E1-4AB0-AEBD-31A8F1157785}" destId="{7EE20EBE-DAA8-4194-9FF0-D3BFDA8A3E66}" srcOrd="0" destOrd="0" presId="urn:microsoft.com/office/officeart/2005/8/layout/pyramid4"/>
    <dgm:cxn modelId="{297AFF52-80C9-4681-8D66-757B1A5D6362}" type="presOf" srcId="{B5E461B8-F35A-4077-AB0A-5DFE8BA787B3}" destId="{767D2C39-B224-4871-87E3-53DD003612CA}" srcOrd="0" destOrd="0" presId="urn:microsoft.com/office/officeart/2005/8/layout/pyramid4"/>
    <dgm:cxn modelId="{AA1BBF73-4A73-436B-AB85-C6C06EF1D0C6}" srcId="{6080D388-F6BD-4496-AE8E-551EB5999DF0}" destId="{B2F77E87-ED4B-42E0-B47E-18340D62439B}" srcOrd="7" destOrd="0" parTransId="{3D40E599-062B-456E-8F3F-04EA91CC6C9F}" sibTransId="{827A9511-8AC5-43DE-A990-0C6CD3CEEB72}"/>
    <dgm:cxn modelId="{87287F75-0070-4EA3-B7B1-2141A4CB9F5B}" type="presOf" srcId="{4E32A6FA-0EBC-47BB-91ED-FD3C735B1C33}" destId="{40FE3C47-156E-4A84-B9E8-A8919347441B}" srcOrd="0" destOrd="0" presId="urn:microsoft.com/office/officeart/2005/8/layout/pyramid4"/>
    <dgm:cxn modelId="{ACB21C79-7462-455D-841C-64987567C890}" type="presOf" srcId="{11F6387A-BE72-49E8-B81E-91FF6E7FD056}" destId="{9A34B01A-FB28-44D5-AA43-E5751EACA219}" srcOrd="0" destOrd="0" presId="urn:microsoft.com/office/officeart/2005/8/layout/pyramid4"/>
    <dgm:cxn modelId="{6B465A83-36BC-417A-B3FE-EE0DA756EBC9}" type="presOf" srcId="{6080D388-F6BD-4496-AE8E-551EB5999DF0}" destId="{B1B312F3-FD64-47DF-BCA4-12EF051AF31B}" srcOrd="0" destOrd="0" presId="urn:microsoft.com/office/officeart/2005/8/layout/pyramid4"/>
    <dgm:cxn modelId="{DED1C1B9-DB09-4E30-AF7A-337176E3E7E2}" type="presOf" srcId="{B2F77E87-ED4B-42E0-B47E-18340D62439B}" destId="{BC926D1E-173F-4A76-9A51-55A245975B21}" srcOrd="0" destOrd="0" presId="urn:microsoft.com/office/officeart/2005/8/layout/pyramid4"/>
    <dgm:cxn modelId="{450325CC-AFAC-4B68-88DB-E68AC4122EF8}" srcId="{6080D388-F6BD-4496-AE8E-551EB5999DF0}" destId="{5D9B00E9-E7E9-4A5F-BFDB-1DB4BFE4DC52}" srcOrd="8" destOrd="0" parTransId="{5D5EE178-1CFE-44D6-AE6A-18B6943B2BBA}" sibTransId="{382DA7A9-1101-4DB1-888C-F4A5B3A1FDF7}"/>
    <dgm:cxn modelId="{9DD215D5-E339-4673-947E-3A9EA113F7D0}" srcId="{6080D388-F6BD-4496-AE8E-551EB5999DF0}" destId="{E7EA6FCC-CA84-4805-B828-73685454D7EE}" srcOrd="1" destOrd="0" parTransId="{A8590728-3854-487E-AEED-DEA28FD54CA2}" sibTransId="{F1B30839-EAD6-46A7-A1F8-5A8E25047E08}"/>
    <dgm:cxn modelId="{13705FEE-4669-4ADC-8558-42757DE7F478}" srcId="{6080D388-F6BD-4496-AE8E-551EB5999DF0}" destId="{B5E461B8-F35A-4077-AB0A-5DFE8BA787B3}" srcOrd="6" destOrd="0" parTransId="{B4096864-C5E6-43FE-8D38-7E5EB07E2149}" sibTransId="{F702ABBF-7E02-4192-8515-42C3BDA9483F}"/>
    <dgm:cxn modelId="{D6F4DFF6-F0A5-40CB-93C6-C3E059C5109D}" srcId="{6080D388-F6BD-4496-AE8E-551EB5999DF0}" destId="{D177CB6E-2FFD-4633-BA0F-BA344E285DAC}" srcOrd="3" destOrd="0" parTransId="{9ABC20CD-C65D-4425-A7F7-78AB35AA86A4}" sibTransId="{15B61006-1BC9-416C-BD14-D0F099A754C4}"/>
    <dgm:cxn modelId="{7592B9FA-E908-4196-BC9C-A594CC8484F9}" type="presOf" srcId="{A0044CF9-F655-4868-8648-FB8F525C957F}" destId="{7F38D8F9-81BA-4818-BE04-BC51EE351622}" srcOrd="0" destOrd="0" presId="urn:microsoft.com/office/officeart/2005/8/layout/pyramid4"/>
    <dgm:cxn modelId="{682B81FE-F1DF-4F60-8CD6-7413FE80E9DE}" srcId="{6080D388-F6BD-4496-AE8E-551EB5999DF0}" destId="{726569A2-81E1-4AB0-AEBD-31A8F1157785}" srcOrd="5" destOrd="0" parTransId="{6AAD50BE-8FA7-4DE1-A5FB-088C246B730E}" sibTransId="{7A95CE9A-C93C-49EE-A812-501F0891888C}"/>
    <dgm:cxn modelId="{135746EB-C6B4-4D21-AFC9-1526A688AFC8}" type="presParOf" srcId="{B1B312F3-FD64-47DF-BCA4-12EF051AF31B}" destId="{9A34B01A-FB28-44D5-AA43-E5751EACA219}" srcOrd="0" destOrd="0" presId="urn:microsoft.com/office/officeart/2005/8/layout/pyramid4"/>
    <dgm:cxn modelId="{5CCEC016-4F3B-47E1-AA4A-6A39E82BEF29}" type="presParOf" srcId="{B1B312F3-FD64-47DF-BCA4-12EF051AF31B}" destId="{5A93645D-71EE-49EC-9994-6951B633A831}" srcOrd="1" destOrd="0" presId="urn:microsoft.com/office/officeart/2005/8/layout/pyramid4"/>
    <dgm:cxn modelId="{1B760A57-57C9-4406-A235-0A0641208DD3}" type="presParOf" srcId="{B1B312F3-FD64-47DF-BCA4-12EF051AF31B}" destId="{40FE3C47-156E-4A84-B9E8-A8919347441B}" srcOrd="2" destOrd="0" presId="urn:microsoft.com/office/officeart/2005/8/layout/pyramid4"/>
    <dgm:cxn modelId="{976AE02F-5E2A-4357-A342-D0CAA792B8A8}" type="presParOf" srcId="{B1B312F3-FD64-47DF-BCA4-12EF051AF31B}" destId="{A7DC29B3-FE3B-464D-A96B-D3E95BB517CA}" srcOrd="3" destOrd="0" presId="urn:microsoft.com/office/officeart/2005/8/layout/pyramid4"/>
    <dgm:cxn modelId="{A61DC9F7-21C3-4093-A477-DFA3A266FB36}" type="presParOf" srcId="{B1B312F3-FD64-47DF-BCA4-12EF051AF31B}" destId="{7F38D8F9-81BA-4818-BE04-BC51EE351622}" srcOrd="4" destOrd="0" presId="urn:microsoft.com/office/officeart/2005/8/layout/pyramid4"/>
    <dgm:cxn modelId="{25C6A665-EFB1-4277-92F2-C1B26EC50DBB}" type="presParOf" srcId="{B1B312F3-FD64-47DF-BCA4-12EF051AF31B}" destId="{7EE20EBE-DAA8-4194-9FF0-D3BFDA8A3E66}" srcOrd="5" destOrd="0" presId="urn:microsoft.com/office/officeart/2005/8/layout/pyramid4"/>
    <dgm:cxn modelId="{6505C115-0BD5-4F50-A6CB-1C3E8ABE9E00}" type="presParOf" srcId="{B1B312F3-FD64-47DF-BCA4-12EF051AF31B}" destId="{767D2C39-B224-4871-87E3-53DD003612CA}" srcOrd="6" destOrd="0" presId="urn:microsoft.com/office/officeart/2005/8/layout/pyramid4"/>
    <dgm:cxn modelId="{E1FBD2E5-52E1-4B2B-AF6F-D83623B37EDF}" type="presParOf" srcId="{B1B312F3-FD64-47DF-BCA4-12EF051AF31B}" destId="{BC926D1E-173F-4A76-9A51-55A245975B21}" srcOrd="7" destOrd="0" presId="urn:microsoft.com/office/officeart/2005/8/layout/pyramid4"/>
    <dgm:cxn modelId="{32F0582D-A041-4CF1-978A-CCF53DA166E3}" type="presParOf" srcId="{B1B312F3-FD64-47DF-BCA4-12EF051AF31B}" destId="{6686F518-8D99-407B-8627-C75A744A8AA7}" srcOrd="8" destOrd="0" presId="urn:microsoft.com/office/officeart/2005/8/layout/pyramid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4EB1E-B559-42BC-825F-429E86146EB3}">
      <dsp:nvSpPr>
        <dsp:cNvPr id="0" name=""/>
        <dsp:cNvSpPr/>
      </dsp:nvSpPr>
      <dsp:spPr>
        <a:xfrm>
          <a:off x="3473591" y="268753"/>
          <a:ext cx="3655123" cy="3655123"/>
        </a:xfrm>
        <a:prstGeom prst="pie">
          <a:avLst>
            <a:gd name="adj1" fmla="val 16200000"/>
            <a:gd name="adj2" fmla="val 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CCFF"/>
              </a:solidFill>
            </a:rPr>
            <a:t>1</a:t>
          </a:r>
          <a:r>
            <a:rPr lang="en-US" sz="2100" kern="1200" baseline="30000" dirty="0">
              <a:solidFill>
                <a:srgbClr val="FFCCFF"/>
              </a:solidFill>
            </a:rPr>
            <a:t>st</a:t>
          </a:r>
          <a:r>
            <a:rPr lang="en-US" sz="2100" kern="1200" dirty="0">
              <a:solidFill>
                <a:srgbClr val="FFCCFF"/>
              </a:solidFill>
            </a:rPr>
            <a:t> Trimester</a:t>
          </a:r>
        </a:p>
      </dsp:txBody>
      <dsp:txXfrm>
        <a:off x="5413853" y="1026321"/>
        <a:ext cx="1348914" cy="1000807"/>
      </dsp:txXfrm>
    </dsp:sp>
    <dsp:sp modelId="{7EA1DD59-4369-4F71-A486-833C08564AEA}">
      <dsp:nvSpPr>
        <dsp:cNvPr id="0" name=""/>
        <dsp:cNvSpPr/>
      </dsp:nvSpPr>
      <dsp:spPr>
        <a:xfrm>
          <a:off x="3473591" y="391460"/>
          <a:ext cx="3655123" cy="3655123"/>
        </a:xfrm>
        <a:prstGeom prst="pie">
          <a:avLst>
            <a:gd name="adj1" fmla="val 0"/>
            <a:gd name="adj2" fmla="val 5400000"/>
          </a:avLst>
        </a:prstGeom>
        <a:solidFill>
          <a:schemeClr val="accent1">
            <a:shade val="80000"/>
            <a:hueOff val="90421"/>
            <a:satOff val="1725"/>
            <a:lumOff val="7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CCFF"/>
              </a:solidFill>
            </a:rPr>
            <a:t>2</a:t>
          </a:r>
          <a:r>
            <a:rPr lang="en-US" sz="2100" kern="1200" baseline="30000" dirty="0">
              <a:solidFill>
                <a:srgbClr val="FFCCFF"/>
              </a:solidFill>
            </a:rPr>
            <a:t>nd</a:t>
          </a:r>
          <a:r>
            <a:rPr lang="en-US" sz="2100" kern="1200" dirty="0">
              <a:solidFill>
                <a:srgbClr val="FFCCFF"/>
              </a:solidFill>
            </a:rPr>
            <a:t> Trimester</a:t>
          </a:r>
        </a:p>
      </dsp:txBody>
      <dsp:txXfrm>
        <a:off x="5413853" y="2288209"/>
        <a:ext cx="1348914" cy="1000807"/>
      </dsp:txXfrm>
    </dsp:sp>
    <dsp:sp modelId="{1A9EE43C-0032-4950-86A8-34556FB0FBB7}">
      <dsp:nvSpPr>
        <dsp:cNvPr id="0" name=""/>
        <dsp:cNvSpPr/>
      </dsp:nvSpPr>
      <dsp:spPr>
        <a:xfrm>
          <a:off x="3350884" y="391460"/>
          <a:ext cx="3655123" cy="3655123"/>
        </a:xfrm>
        <a:prstGeom prst="pie">
          <a:avLst>
            <a:gd name="adj1" fmla="val 5400000"/>
            <a:gd name="adj2" fmla="val 10800000"/>
          </a:avLst>
        </a:prstGeom>
        <a:solidFill>
          <a:schemeClr val="accent1">
            <a:shade val="80000"/>
            <a:hueOff val="180842"/>
            <a:satOff val="3450"/>
            <a:lumOff val="15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CCFF"/>
              </a:solidFill>
            </a:rPr>
            <a:t>3</a:t>
          </a:r>
          <a:r>
            <a:rPr lang="en-US" sz="2100" kern="1200" baseline="30000" dirty="0">
              <a:solidFill>
                <a:srgbClr val="FFCCFF"/>
              </a:solidFill>
            </a:rPr>
            <a:t>rd</a:t>
          </a:r>
          <a:r>
            <a:rPr lang="en-US" sz="2100" kern="1200" dirty="0">
              <a:solidFill>
                <a:srgbClr val="FFCCFF"/>
              </a:solidFill>
            </a:rPr>
            <a:t> Trimester</a:t>
          </a:r>
        </a:p>
      </dsp:txBody>
      <dsp:txXfrm>
        <a:off x="3716831" y="2288209"/>
        <a:ext cx="1348914" cy="1000807"/>
      </dsp:txXfrm>
    </dsp:sp>
    <dsp:sp modelId="{CE06937B-E77D-4E27-9E84-C07EA46A0699}">
      <dsp:nvSpPr>
        <dsp:cNvPr id="0" name=""/>
        <dsp:cNvSpPr/>
      </dsp:nvSpPr>
      <dsp:spPr>
        <a:xfrm>
          <a:off x="3350884" y="268753"/>
          <a:ext cx="3655123" cy="3655123"/>
        </a:xfrm>
        <a:prstGeom prst="pie">
          <a:avLst>
            <a:gd name="adj1" fmla="val 10800000"/>
            <a:gd name="adj2" fmla="val 16200000"/>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FFCCFF"/>
              </a:solidFill>
            </a:rPr>
            <a:t>Pre-Conception</a:t>
          </a:r>
        </a:p>
      </dsp:txBody>
      <dsp:txXfrm>
        <a:off x="3716831" y="1026321"/>
        <a:ext cx="1348914" cy="1000807"/>
      </dsp:txXfrm>
    </dsp:sp>
    <dsp:sp modelId="{FD02547D-BCC3-4072-94DC-83F91DE2F83A}">
      <dsp:nvSpPr>
        <dsp:cNvPr id="0" name=""/>
        <dsp:cNvSpPr/>
      </dsp:nvSpPr>
      <dsp:spPr>
        <a:xfrm>
          <a:off x="3247322" y="42483"/>
          <a:ext cx="4107663" cy="4107663"/>
        </a:xfrm>
        <a:prstGeom prst="circularArrow">
          <a:avLst>
            <a:gd name="adj1" fmla="val 5085"/>
            <a:gd name="adj2" fmla="val 327528"/>
            <a:gd name="adj3" fmla="val 21272472"/>
            <a:gd name="adj4" fmla="val 16200000"/>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AFC51C-27E2-4A3E-8CCD-151AA415F5FB}">
      <dsp:nvSpPr>
        <dsp:cNvPr id="0" name=""/>
        <dsp:cNvSpPr/>
      </dsp:nvSpPr>
      <dsp:spPr>
        <a:xfrm>
          <a:off x="3247322" y="165191"/>
          <a:ext cx="4107663" cy="4107663"/>
        </a:xfrm>
        <a:prstGeom prst="circularArrow">
          <a:avLst>
            <a:gd name="adj1" fmla="val 5085"/>
            <a:gd name="adj2" fmla="val 327528"/>
            <a:gd name="adj3" fmla="val 5072472"/>
            <a:gd name="adj4" fmla="val 0"/>
            <a:gd name="adj5" fmla="val 5932"/>
          </a:avLst>
        </a:prstGeom>
        <a:solidFill>
          <a:schemeClr val="accent1">
            <a:shade val="90000"/>
            <a:hueOff val="90432"/>
            <a:satOff val="-209"/>
            <a:lumOff val="66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E74704-57B2-439F-8A00-441A03E446CF}">
      <dsp:nvSpPr>
        <dsp:cNvPr id="0" name=""/>
        <dsp:cNvSpPr/>
      </dsp:nvSpPr>
      <dsp:spPr>
        <a:xfrm>
          <a:off x="3124614" y="165191"/>
          <a:ext cx="4107663" cy="4107663"/>
        </a:xfrm>
        <a:prstGeom prst="circularArrow">
          <a:avLst>
            <a:gd name="adj1" fmla="val 5085"/>
            <a:gd name="adj2" fmla="val 327528"/>
            <a:gd name="adj3" fmla="val 10472472"/>
            <a:gd name="adj4" fmla="val 5400000"/>
            <a:gd name="adj5" fmla="val 5932"/>
          </a:avLst>
        </a:prstGeom>
        <a:solidFill>
          <a:schemeClr val="accent1">
            <a:shade val="90000"/>
            <a:hueOff val="180863"/>
            <a:satOff val="-417"/>
            <a:lumOff val="1324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5EF077-6736-464A-B87D-3889DA834172}">
      <dsp:nvSpPr>
        <dsp:cNvPr id="0" name=""/>
        <dsp:cNvSpPr/>
      </dsp:nvSpPr>
      <dsp:spPr>
        <a:xfrm>
          <a:off x="3124614" y="42483"/>
          <a:ext cx="4107663" cy="4107663"/>
        </a:xfrm>
        <a:prstGeom prst="circularArrow">
          <a:avLst>
            <a:gd name="adj1" fmla="val 5085"/>
            <a:gd name="adj2" fmla="val 327528"/>
            <a:gd name="adj3" fmla="val 15872472"/>
            <a:gd name="adj4" fmla="val 10800000"/>
            <a:gd name="adj5" fmla="val 5932"/>
          </a:avLst>
        </a:prstGeom>
        <a:solidFill>
          <a:schemeClr val="accent1">
            <a:shade val="90000"/>
            <a:hueOff val="271295"/>
            <a:satOff val="-626"/>
            <a:lumOff val="1987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BA3C5-F234-40D3-A30A-055F6FACF272}">
      <dsp:nvSpPr>
        <dsp:cNvPr id="0" name=""/>
        <dsp:cNvSpPr/>
      </dsp:nvSpPr>
      <dsp:spPr>
        <a:xfrm>
          <a:off x="3434832" y="25656"/>
          <a:ext cx="1693315" cy="169331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Discharge</a:t>
          </a:r>
        </a:p>
      </dsp:txBody>
      <dsp:txXfrm>
        <a:off x="3858161" y="872314"/>
        <a:ext cx="846657" cy="846657"/>
      </dsp:txXfrm>
    </dsp:sp>
    <dsp:sp modelId="{3B69046E-803D-43D5-BFCD-6FFEB1CF3E70}">
      <dsp:nvSpPr>
        <dsp:cNvPr id="0" name=""/>
        <dsp:cNvSpPr/>
      </dsp:nvSpPr>
      <dsp:spPr>
        <a:xfrm>
          <a:off x="2588174" y="1714958"/>
          <a:ext cx="1693315" cy="169331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Sensory</a:t>
          </a:r>
        </a:p>
      </dsp:txBody>
      <dsp:txXfrm>
        <a:off x="3011503" y="2561616"/>
        <a:ext cx="846657" cy="846657"/>
      </dsp:txXfrm>
    </dsp:sp>
    <dsp:sp modelId="{D7E83E44-357E-449C-A8AA-B03A874AD940}">
      <dsp:nvSpPr>
        <dsp:cNvPr id="0" name=""/>
        <dsp:cNvSpPr/>
      </dsp:nvSpPr>
      <dsp:spPr>
        <a:xfrm rot="10800000">
          <a:off x="3434832" y="1718971"/>
          <a:ext cx="1693315" cy="169331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Speech &amp; Language</a:t>
          </a:r>
        </a:p>
      </dsp:txBody>
      <dsp:txXfrm rot="10800000">
        <a:off x="3858161" y="1718971"/>
        <a:ext cx="846657" cy="846657"/>
      </dsp:txXfrm>
    </dsp:sp>
    <dsp:sp modelId="{E6AAD6DE-E1AF-4AF7-ACF5-5137426FDE3B}">
      <dsp:nvSpPr>
        <dsp:cNvPr id="0" name=""/>
        <dsp:cNvSpPr/>
      </dsp:nvSpPr>
      <dsp:spPr>
        <a:xfrm>
          <a:off x="4281490" y="1718971"/>
          <a:ext cx="1693315" cy="169331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Motor Skills, Executive Function</a:t>
          </a:r>
        </a:p>
      </dsp:txBody>
      <dsp:txXfrm>
        <a:off x="4704819" y="2565629"/>
        <a:ext cx="846657" cy="846657"/>
      </dsp:txXfrm>
    </dsp:sp>
    <dsp:sp modelId="{6E813340-33A3-4740-84F4-31A5066097AE}">
      <dsp:nvSpPr>
        <dsp:cNvPr id="0" name=""/>
        <dsp:cNvSpPr/>
      </dsp:nvSpPr>
      <dsp:spPr>
        <a:xfrm>
          <a:off x="1741517" y="3412286"/>
          <a:ext cx="1693315" cy="169331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Sleep</a:t>
          </a:r>
        </a:p>
      </dsp:txBody>
      <dsp:txXfrm>
        <a:off x="2164846" y="4258944"/>
        <a:ext cx="846657" cy="846657"/>
      </dsp:txXfrm>
    </dsp:sp>
    <dsp:sp modelId="{35330509-3F61-42BF-9616-90783832B9EA}">
      <dsp:nvSpPr>
        <dsp:cNvPr id="0" name=""/>
        <dsp:cNvSpPr/>
      </dsp:nvSpPr>
      <dsp:spPr>
        <a:xfrm rot="10800000">
          <a:off x="2588174" y="3412286"/>
          <a:ext cx="1693315" cy="169331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Feeding</a:t>
          </a:r>
        </a:p>
      </dsp:txBody>
      <dsp:txXfrm rot="10800000">
        <a:off x="3011503" y="3412286"/>
        <a:ext cx="846657" cy="846657"/>
      </dsp:txXfrm>
    </dsp:sp>
    <dsp:sp modelId="{D4441AEB-5BC2-469A-8E4D-6A8093E55D75}">
      <dsp:nvSpPr>
        <dsp:cNvPr id="0" name=""/>
        <dsp:cNvSpPr/>
      </dsp:nvSpPr>
      <dsp:spPr>
        <a:xfrm>
          <a:off x="3434832" y="3412286"/>
          <a:ext cx="1693315" cy="169331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BPD</a:t>
          </a:r>
        </a:p>
      </dsp:txBody>
      <dsp:txXfrm>
        <a:off x="3858161" y="4258944"/>
        <a:ext cx="846657" cy="846657"/>
      </dsp:txXfrm>
    </dsp:sp>
    <dsp:sp modelId="{7B3B97D6-C10A-4C64-B07B-62FFACC5806E}">
      <dsp:nvSpPr>
        <dsp:cNvPr id="0" name=""/>
        <dsp:cNvSpPr/>
      </dsp:nvSpPr>
      <dsp:spPr>
        <a:xfrm rot="10800000">
          <a:off x="4281490" y="3412286"/>
          <a:ext cx="1693315" cy="169331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Anxiety</a:t>
          </a:r>
        </a:p>
      </dsp:txBody>
      <dsp:txXfrm rot="10800000">
        <a:off x="4704819" y="3412286"/>
        <a:ext cx="846657" cy="846657"/>
      </dsp:txXfrm>
    </dsp:sp>
    <dsp:sp modelId="{561FF3F7-1312-4EF9-BFD0-A248729B1DC1}">
      <dsp:nvSpPr>
        <dsp:cNvPr id="0" name=""/>
        <dsp:cNvSpPr/>
      </dsp:nvSpPr>
      <dsp:spPr>
        <a:xfrm>
          <a:off x="5128147" y="3412286"/>
          <a:ext cx="1693315" cy="169331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Mental Health</a:t>
          </a:r>
        </a:p>
      </dsp:txBody>
      <dsp:txXfrm>
        <a:off x="5551476" y="4258944"/>
        <a:ext cx="846657" cy="8466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9CD97-7C26-4C4F-A60A-293D0E567F61}">
      <dsp:nvSpPr>
        <dsp:cNvPr id="0" name=""/>
        <dsp:cNvSpPr/>
      </dsp:nvSpPr>
      <dsp:spPr>
        <a:xfrm>
          <a:off x="9623963" y="1900763"/>
          <a:ext cx="1279730" cy="12802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E863C2-1A02-43F6-A4F5-527D635F1982}">
      <dsp:nvSpPr>
        <dsp:cNvPr id="0" name=""/>
        <dsp:cNvSpPr/>
      </dsp:nvSpPr>
      <dsp:spPr>
        <a:xfrm>
          <a:off x="9666009" y="1943447"/>
          <a:ext cx="1194558" cy="1194917"/>
        </a:xfrm>
        <a:prstGeom prst="ellipse">
          <a:avLst/>
        </a:prstGeom>
        <a:solidFill>
          <a:schemeClr val="accent2">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School</a:t>
          </a:r>
        </a:p>
      </dsp:txBody>
      <dsp:txXfrm>
        <a:off x="9836353" y="2114182"/>
        <a:ext cx="853872" cy="853448"/>
      </dsp:txXfrm>
    </dsp:sp>
    <dsp:sp modelId="{229156F9-EECC-42AD-AE6F-CAFEE5A1926F}">
      <dsp:nvSpPr>
        <dsp:cNvPr id="0" name=""/>
        <dsp:cNvSpPr/>
      </dsp:nvSpPr>
      <dsp:spPr>
        <a:xfrm rot="2700000">
          <a:off x="8299904" y="1900803"/>
          <a:ext cx="1279980" cy="127998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6AAAB6-F98D-45B6-9BE7-8F07F8E0B199}">
      <dsp:nvSpPr>
        <dsp:cNvPr id="0" name=""/>
        <dsp:cNvSpPr/>
      </dsp:nvSpPr>
      <dsp:spPr>
        <a:xfrm>
          <a:off x="8343154" y="1943447"/>
          <a:ext cx="1194558" cy="1194917"/>
        </a:xfrm>
        <a:prstGeom prst="ellipse">
          <a:avLst/>
        </a:prstGeom>
        <a:solidFill>
          <a:srgbClr val="9933FF">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Family Wellbeing</a:t>
          </a:r>
        </a:p>
      </dsp:txBody>
      <dsp:txXfrm>
        <a:off x="8513498" y="2114182"/>
        <a:ext cx="853872" cy="853448"/>
      </dsp:txXfrm>
    </dsp:sp>
    <dsp:sp modelId="{B1A56934-C11E-4CF6-ACCD-F18873909753}">
      <dsp:nvSpPr>
        <dsp:cNvPr id="0" name=""/>
        <dsp:cNvSpPr/>
      </dsp:nvSpPr>
      <dsp:spPr>
        <a:xfrm rot="2700000">
          <a:off x="6977049" y="1900803"/>
          <a:ext cx="1279980" cy="127998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AC380E-BA0F-4BFE-8642-D212939EDAE3}">
      <dsp:nvSpPr>
        <dsp:cNvPr id="0" name=""/>
        <dsp:cNvSpPr/>
      </dsp:nvSpPr>
      <dsp:spPr>
        <a:xfrm>
          <a:off x="7020299" y="1943447"/>
          <a:ext cx="1194558" cy="1194917"/>
        </a:xfrm>
        <a:prstGeom prst="ellipse">
          <a:avLst/>
        </a:prstGeom>
        <a:solidFill>
          <a:srgbClr val="FF00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Neuro-development</a:t>
          </a:r>
        </a:p>
      </dsp:txBody>
      <dsp:txXfrm>
        <a:off x="7190642" y="2114182"/>
        <a:ext cx="853872" cy="853448"/>
      </dsp:txXfrm>
    </dsp:sp>
    <dsp:sp modelId="{D47CF141-30E7-4610-9121-041E866B79E5}">
      <dsp:nvSpPr>
        <dsp:cNvPr id="0" name=""/>
        <dsp:cNvSpPr/>
      </dsp:nvSpPr>
      <dsp:spPr>
        <a:xfrm rot="2700000">
          <a:off x="5654194" y="1900803"/>
          <a:ext cx="1279980" cy="127998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E5F46A-CEC6-4C49-8B84-1A3815F6FF90}">
      <dsp:nvSpPr>
        <dsp:cNvPr id="0" name=""/>
        <dsp:cNvSpPr/>
      </dsp:nvSpPr>
      <dsp:spPr>
        <a:xfrm>
          <a:off x="5697444" y="1943447"/>
          <a:ext cx="1194558" cy="1194917"/>
        </a:xfrm>
        <a:prstGeom prst="ellipse">
          <a:avLst/>
        </a:prstGeom>
        <a:solidFill>
          <a:srgbClr val="66006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Energy</a:t>
          </a:r>
        </a:p>
      </dsp:txBody>
      <dsp:txXfrm>
        <a:off x="5867787" y="2114182"/>
        <a:ext cx="853872" cy="853448"/>
      </dsp:txXfrm>
    </dsp:sp>
    <dsp:sp modelId="{71B35EE9-67B9-4F39-8E96-E3CA248CDDE8}">
      <dsp:nvSpPr>
        <dsp:cNvPr id="0" name=""/>
        <dsp:cNvSpPr/>
      </dsp:nvSpPr>
      <dsp:spPr>
        <a:xfrm rot="2700000">
          <a:off x="4331339" y="1900803"/>
          <a:ext cx="1279980" cy="127998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7EF707-32CA-4F59-940F-B0E21DC853E0}">
      <dsp:nvSpPr>
        <dsp:cNvPr id="0" name=""/>
        <dsp:cNvSpPr/>
      </dsp:nvSpPr>
      <dsp:spPr>
        <a:xfrm>
          <a:off x="4374589" y="1943447"/>
          <a:ext cx="1194558" cy="1194917"/>
        </a:xfrm>
        <a:prstGeom prst="ellipse">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Feeding</a:t>
          </a:r>
        </a:p>
      </dsp:txBody>
      <dsp:txXfrm>
        <a:off x="4544932" y="2114182"/>
        <a:ext cx="853872" cy="853448"/>
      </dsp:txXfrm>
    </dsp:sp>
    <dsp:sp modelId="{571D7104-9E47-420D-ACFC-1B8C98B8C18A}">
      <dsp:nvSpPr>
        <dsp:cNvPr id="0" name=""/>
        <dsp:cNvSpPr/>
      </dsp:nvSpPr>
      <dsp:spPr>
        <a:xfrm rot="2700000">
          <a:off x="3008484" y="1900803"/>
          <a:ext cx="1279980" cy="127998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22F58-41D1-44CB-A972-AD04DC08A83F}">
      <dsp:nvSpPr>
        <dsp:cNvPr id="0" name=""/>
        <dsp:cNvSpPr/>
      </dsp:nvSpPr>
      <dsp:spPr>
        <a:xfrm>
          <a:off x="3051734" y="1943447"/>
          <a:ext cx="1194558" cy="1194917"/>
        </a:xfrm>
        <a:prstGeom prst="ellipse">
          <a:avLst/>
        </a:prstGeom>
        <a:solidFill>
          <a:srgbClr val="00B05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Sleep</a:t>
          </a:r>
        </a:p>
      </dsp:txBody>
      <dsp:txXfrm>
        <a:off x="3222077" y="2114182"/>
        <a:ext cx="853872" cy="853448"/>
      </dsp:txXfrm>
    </dsp:sp>
    <dsp:sp modelId="{13BD030C-C7B0-4021-AAE8-301BDD95BD4B}">
      <dsp:nvSpPr>
        <dsp:cNvPr id="0" name=""/>
        <dsp:cNvSpPr/>
      </dsp:nvSpPr>
      <dsp:spPr>
        <a:xfrm rot="2700000">
          <a:off x="1685629" y="1900803"/>
          <a:ext cx="1279980" cy="127998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8F2B32-288A-49AB-B5EE-03330209125D}">
      <dsp:nvSpPr>
        <dsp:cNvPr id="0" name=""/>
        <dsp:cNvSpPr/>
      </dsp:nvSpPr>
      <dsp:spPr>
        <a:xfrm>
          <a:off x="1728879" y="1943447"/>
          <a:ext cx="1194558" cy="1194917"/>
        </a:xfrm>
        <a:prstGeom prst="ellipse">
          <a:avLst/>
        </a:prstGeom>
        <a:solidFill>
          <a:srgbClr val="FF99CC">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Positioning</a:t>
          </a:r>
        </a:p>
      </dsp:txBody>
      <dsp:txXfrm>
        <a:off x="1899222" y="2114182"/>
        <a:ext cx="853872" cy="853448"/>
      </dsp:txXfrm>
    </dsp:sp>
    <dsp:sp modelId="{C1942B8E-8D6D-49CB-B877-6C1190371773}">
      <dsp:nvSpPr>
        <dsp:cNvPr id="0" name=""/>
        <dsp:cNvSpPr/>
      </dsp:nvSpPr>
      <dsp:spPr>
        <a:xfrm rot="2700000">
          <a:off x="362774" y="1900803"/>
          <a:ext cx="1279980" cy="127998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C2B4FD-7F6E-4D73-87E2-ABF7BBBC965F}">
      <dsp:nvSpPr>
        <dsp:cNvPr id="0" name=""/>
        <dsp:cNvSpPr/>
      </dsp:nvSpPr>
      <dsp:spPr>
        <a:xfrm>
          <a:off x="406024" y="1943447"/>
          <a:ext cx="1194558" cy="1194917"/>
        </a:xfrm>
        <a:prstGeom prst="ellipse">
          <a:avLst/>
        </a:prstGeom>
        <a:solidFill>
          <a:schemeClr val="accent1">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BPD NEC ROP</a:t>
          </a:r>
        </a:p>
      </dsp:txBody>
      <dsp:txXfrm>
        <a:off x="576367" y="2114182"/>
        <a:ext cx="853872" cy="853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4B01A-FB28-44D5-AA43-E5751EACA219}">
      <dsp:nvSpPr>
        <dsp:cNvPr id="0" name=""/>
        <dsp:cNvSpPr/>
      </dsp:nvSpPr>
      <dsp:spPr>
        <a:xfrm>
          <a:off x="4623493" y="24026"/>
          <a:ext cx="1585769" cy="158576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BPD</a:t>
          </a:r>
        </a:p>
      </dsp:txBody>
      <dsp:txXfrm>
        <a:off x="5019935" y="816911"/>
        <a:ext cx="792885" cy="792884"/>
      </dsp:txXfrm>
    </dsp:sp>
    <dsp:sp modelId="{5A93645D-71EE-49EC-9994-6951B633A831}">
      <dsp:nvSpPr>
        <dsp:cNvPr id="0" name=""/>
        <dsp:cNvSpPr/>
      </dsp:nvSpPr>
      <dsp:spPr>
        <a:xfrm>
          <a:off x="3830608" y="1609796"/>
          <a:ext cx="1585769" cy="158576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Sensory</a:t>
          </a:r>
        </a:p>
      </dsp:txBody>
      <dsp:txXfrm>
        <a:off x="4227050" y="2402681"/>
        <a:ext cx="792885" cy="792884"/>
      </dsp:txXfrm>
    </dsp:sp>
    <dsp:sp modelId="{40FE3C47-156E-4A84-B9E8-A8919347441B}">
      <dsp:nvSpPr>
        <dsp:cNvPr id="0" name=""/>
        <dsp:cNvSpPr/>
      </dsp:nvSpPr>
      <dsp:spPr>
        <a:xfrm rot="10800000">
          <a:off x="4623493" y="1609796"/>
          <a:ext cx="1585769" cy="158576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Pain</a:t>
          </a:r>
        </a:p>
      </dsp:txBody>
      <dsp:txXfrm rot="10800000">
        <a:off x="5019935" y="1609796"/>
        <a:ext cx="792885" cy="792884"/>
      </dsp:txXfrm>
    </dsp:sp>
    <dsp:sp modelId="{A7DC29B3-FE3B-464D-A96B-D3E95BB517CA}">
      <dsp:nvSpPr>
        <dsp:cNvPr id="0" name=""/>
        <dsp:cNvSpPr/>
      </dsp:nvSpPr>
      <dsp:spPr>
        <a:xfrm>
          <a:off x="5416378" y="1609796"/>
          <a:ext cx="1585769" cy="158576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Dyspraxia, Executive Function</a:t>
          </a:r>
        </a:p>
      </dsp:txBody>
      <dsp:txXfrm>
        <a:off x="5812820" y="2402681"/>
        <a:ext cx="792885" cy="792884"/>
      </dsp:txXfrm>
    </dsp:sp>
    <dsp:sp modelId="{7F38D8F9-81BA-4818-BE04-BC51EE351622}">
      <dsp:nvSpPr>
        <dsp:cNvPr id="0" name=""/>
        <dsp:cNvSpPr/>
      </dsp:nvSpPr>
      <dsp:spPr>
        <a:xfrm>
          <a:off x="3037723" y="3195566"/>
          <a:ext cx="1585769" cy="158576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Cardiac</a:t>
          </a:r>
        </a:p>
      </dsp:txBody>
      <dsp:txXfrm>
        <a:off x="3434165" y="3988451"/>
        <a:ext cx="792885" cy="792884"/>
      </dsp:txXfrm>
    </dsp:sp>
    <dsp:sp modelId="{7EE20EBE-DAA8-4194-9FF0-D3BFDA8A3E66}">
      <dsp:nvSpPr>
        <dsp:cNvPr id="0" name=""/>
        <dsp:cNvSpPr/>
      </dsp:nvSpPr>
      <dsp:spPr>
        <a:xfrm rot="10800000">
          <a:off x="3830608" y="3195566"/>
          <a:ext cx="1585769" cy="158576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Circulation</a:t>
          </a:r>
        </a:p>
      </dsp:txBody>
      <dsp:txXfrm rot="10800000">
        <a:off x="4227050" y="3195566"/>
        <a:ext cx="792885" cy="792884"/>
      </dsp:txXfrm>
    </dsp:sp>
    <dsp:sp modelId="{767D2C39-B224-4871-87E3-53DD003612CA}">
      <dsp:nvSpPr>
        <dsp:cNvPr id="0" name=""/>
        <dsp:cNvSpPr/>
      </dsp:nvSpPr>
      <dsp:spPr>
        <a:xfrm>
          <a:off x="4623493" y="3195566"/>
          <a:ext cx="1585769" cy="158576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School</a:t>
          </a:r>
        </a:p>
      </dsp:txBody>
      <dsp:txXfrm>
        <a:off x="5019935" y="3988451"/>
        <a:ext cx="792885" cy="792884"/>
      </dsp:txXfrm>
    </dsp:sp>
    <dsp:sp modelId="{BC926D1E-173F-4A76-9A51-55A245975B21}">
      <dsp:nvSpPr>
        <dsp:cNvPr id="0" name=""/>
        <dsp:cNvSpPr/>
      </dsp:nvSpPr>
      <dsp:spPr>
        <a:xfrm rot="10800000">
          <a:off x="5416378" y="3195566"/>
          <a:ext cx="1585769" cy="158576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Anxiety</a:t>
          </a:r>
        </a:p>
      </dsp:txBody>
      <dsp:txXfrm rot="10800000">
        <a:off x="5812820" y="3195566"/>
        <a:ext cx="792885" cy="792884"/>
      </dsp:txXfrm>
    </dsp:sp>
    <dsp:sp modelId="{6686F518-8D99-407B-8627-C75A744A8AA7}">
      <dsp:nvSpPr>
        <dsp:cNvPr id="0" name=""/>
        <dsp:cNvSpPr/>
      </dsp:nvSpPr>
      <dsp:spPr>
        <a:xfrm>
          <a:off x="6209263" y="3195566"/>
          <a:ext cx="1585769" cy="1585769"/>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Feeding</a:t>
          </a:r>
        </a:p>
      </dsp:txBody>
      <dsp:txXfrm>
        <a:off x="6605705" y="3988451"/>
        <a:ext cx="792885" cy="792884"/>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02839-A9A3-4F63-9A64-E94BEFA06482}" type="datetimeFigureOut">
              <a:rPr lang="en-IE" smtClean="0"/>
              <a:t>06/06/2023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F28F8-ED9C-4E5F-8CE5-9776CBE88C99}" type="slidenum">
              <a:rPr lang="en-IE" smtClean="0"/>
              <a:t>‹#›</a:t>
            </a:fld>
            <a:endParaRPr lang="en-IE"/>
          </a:p>
        </p:txBody>
      </p:sp>
    </p:spTree>
    <p:extLst>
      <p:ext uri="{BB962C8B-B14F-4D97-AF65-F5344CB8AC3E}">
        <p14:creationId xmlns:p14="http://schemas.microsoft.com/office/powerpoint/2010/main" val="550728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FAF28F8-ED9C-4E5F-8CE5-9776CBE88C99}" type="slidenum">
              <a:rPr lang="en-IE" smtClean="0"/>
              <a:t>1</a:t>
            </a:fld>
            <a:endParaRPr lang="en-IE"/>
          </a:p>
        </p:txBody>
      </p:sp>
    </p:spTree>
    <p:extLst>
      <p:ext uri="{BB962C8B-B14F-4D97-AF65-F5344CB8AC3E}">
        <p14:creationId xmlns:p14="http://schemas.microsoft.com/office/powerpoint/2010/main" val="2810611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Diabetes and Chronic Kidney Disease at 26 years old –I don’t believe I have Type 2 from years of tracking my glucose levels, but rather </a:t>
            </a:r>
            <a:r>
              <a:rPr lang="en-IE" sz="1200" kern="1200" dirty="0" err="1">
                <a:solidFill>
                  <a:schemeClr val="tx1"/>
                </a:solidFill>
                <a:effectLst/>
                <a:latin typeface="+mn-lt"/>
                <a:ea typeface="+mn-ea"/>
                <a:cs typeface="+mn-cs"/>
              </a:rPr>
              <a:t>dysglycemia</a:t>
            </a:r>
            <a:r>
              <a:rPr lang="en-IE" sz="1200" kern="1200" dirty="0">
                <a:solidFill>
                  <a:schemeClr val="tx1"/>
                </a:solidFill>
                <a:effectLst/>
                <a:latin typeface="+mn-lt"/>
                <a:ea typeface="+mn-ea"/>
                <a:cs typeface="+mn-cs"/>
              </a:rPr>
              <a:t> – which is more evident when stressed / tired.</a:t>
            </a:r>
          </a:p>
          <a:p>
            <a:r>
              <a:rPr lang="en-IE" sz="1200" kern="1200" dirty="0">
                <a:solidFill>
                  <a:schemeClr val="tx1"/>
                </a:solidFill>
                <a:effectLst/>
                <a:latin typeface="+mn-lt"/>
                <a:ea typeface="+mn-ea"/>
                <a:cs typeface="+mn-cs"/>
              </a:rPr>
              <a:t> My current health concerns revolve around the </a:t>
            </a:r>
            <a:r>
              <a:rPr lang="en-IE" sz="1200" b="1" kern="1200" dirty="0">
                <a:solidFill>
                  <a:schemeClr val="tx1"/>
                </a:solidFill>
                <a:effectLst/>
                <a:latin typeface="+mn-lt"/>
                <a:ea typeface="+mn-ea"/>
                <a:cs typeface="+mn-cs"/>
              </a:rPr>
              <a:t>pre-eclampsia link</a:t>
            </a:r>
            <a:r>
              <a:rPr lang="en-IE" sz="1200" kern="1200" dirty="0">
                <a:solidFill>
                  <a:schemeClr val="tx1"/>
                </a:solidFill>
                <a:effectLst/>
                <a:latin typeface="+mn-lt"/>
                <a:ea typeface="+mn-ea"/>
                <a:cs typeface="+mn-cs"/>
              </a:rPr>
              <a:t> – so blood pressure, potential cardio issues and massively increased risk of stroke – none of which is acknowledged – so importance of understanding birth history and possible implications in later life. </a:t>
            </a:r>
          </a:p>
          <a:p>
            <a:r>
              <a:rPr lang="en-IE" sz="1200" kern="1200" dirty="0">
                <a:solidFill>
                  <a:schemeClr val="tx1"/>
                </a:solidFill>
                <a:effectLst/>
                <a:latin typeface="+mn-lt"/>
                <a:ea typeface="+mn-ea"/>
                <a:cs typeface="+mn-cs"/>
              </a:rPr>
              <a:t> Also that all </a:t>
            </a:r>
            <a:r>
              <a:rPr lang="en-IE" sz="1200" kern="1200" dirty="0" err="1">
                <a:solidFill>
                  <a:schemeClr val="tx1"/>
                </a:solidFill>
                <a:effectLst/>
                <a:latin typeface="+mn-lt"/>
                <a:ea typeface="+mn-ea"/>
                <a:cs typeface="+mn-cs"/>
              </a:rPr>
              <a:t>prem</a:t>
            </a:r>
            <a:r>
              <a:rPr lang="en-IE" sz="1200" kern="1200" dirty="0">
                <a:solidFill>
                  <a:schemeClr val="tx1"/>
                </a:solidFill>
                <a:effectLst/>
                <a:latin typeface="+mn-lt"/>
                <a:ea typeface="+mn-ea"/>
                <a:cs typeface="+mn-cs"/>
              </a:rPr>
              <a:t> parents / adult </a:t>
            </a:r>
            <a:r>
              <a:rPr lang="en-IE" sz="1200" kern="1200" dirty="0" err="1">
                <a:solidFill>
                  <a:schemeClr val="tx1"/>
                </a:solidFill>
                <a:effectLst/>
                <a:latin typeface="+mn-lt"/>
                <a:ea typeface="+mn-ea"/>
                <a:cs typeface="+mn-cs"/>
              </a:rPr>
              <a:t>prems</a:t>
            </a:r>
            <a:r>
              <a:rPr lang="en-IE" sz="1200" kern="1200" dirty="0">
                <a:solidFill>
                  <a:schemeClr val="tx1"/>
                </a:solidFill>
                <a:effectLst/>
                <a:latin typeface="+mn-lt"/>
                <a:ea typeface="+mn-ea"/>
                <a:cs typeface="+mn-cs"/>
              </a:rPr>
              <a:t> have </a:t>
            </a:r>
            <a:r>
              <a:rPr lang="en-IE" sz="1200" u="sng" kern="1200" dirty="0">
                <a:solidFill>
                  <a:schemeClr val="tx1"/>
                </a:solidFill>
                <a:effectLst/>
                <a:latin typeface="+mn-lt"/>
                <a:ea typeface="+mn-ea"/>
                <a:cs typeface="+mn-cs"/>
              </a:rPr>
              <a:t>valid</a:t>
            </a:r>
            <a:r>
              <a:rPr lang="en-IE" sz="1200" kern="1200" dirty="0">
                <a:solidFill>
                  <a:schemeClr val="tx1"/>
                </a:solidFill>
                <a:effectLst/>
                <a:latin typeface="+mn-lt"/>
                <a:ea typeface="+mn-ea"/>
                <a:cs typeface="+mn-cs"/>
              </a:rPr>
              <a:t> health concerns, rather than “health anxiety” / mental health issues.</a:t>
            </a:r>
          </a:p>
          <a:p>
            <a:endParaRPr lang="en-IE" dirty="0"/>
          </a:p>
        </p:txBody>
      </p:sp>
      <p:sp>
        <p:nvSpPr>
          <p:cNvPr id="4" name="Slide Number Placeholder 3"/>
          <p:cNvSpPr>
            <a:spLocks noGrp="1"/>
          </p:cNvSpPr>
          <p:nvPr>
            <p:ph type="sldNum" sz="quarter" idx="10"/>
          </p:nvPr>
        </p:nvSpPr>
        <p:spPr/>
        <p:txBody>
          <a:bodyPr/>
          <a:lstStyle/>
          <a:p>
            <a:fld id="{3FAF28F8-ED9C-4E5F-8CE5-9776CBE88C99}" type="slidenum">
              <a:rPr lang="en-IE" smtClean="0"/>
              <a:t>25</a:t>
            </a:fld>
            <a:endParaRPr lang="en-IE"/>
          </a:p>
        </p:txBody>
      </p:sp>
    </p:spTree>
    <p:extLst>
      <p:ext uri="{BB962C8B-B14F-4D97-AF65-F5344CB8AC3E}">
        <p14:creationId xmlns:p14="http://schemas.microsoft.com/office/powerpoint/2010/main" val="2512938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1751 visits </a:t>
            </a:r>
          </a:p>
          <a:p>
            <a:r>
              <a:rPr lang="en-IE" sz="1200" kern="1200" dirty="0">
                <a:solidFill>
                  <a:schemeClr val="tx1"/>
                </a:solidFill>
                <a:effectLst/>
                <a:latin typeface="+mn-lt"/>
                <a:ea typeface="+mn-ea"/>
                <a:cs typeface="+mn-cs"/>
              </a:rPr>
              <a:t>51 Countries and from every Continent. Most views from UK / USA / Europe / Canada.... but also China, Japan, Guatemala, Chile even Kyrgyzstan!!</a:t>
            </a:r>
          </a:p>
          <a:p>
            <a:r>
              <a:rPr lang="en-IE" sz="1200" kern="1200" dirty="0">
                <a:solidFill>
                  <a:schemeClr val="tx1"/>
                </a:solidFill>
                <a:effectLst/>
                <a:latin typeface="+mn-lt"/>
                <a:ea typeface="+mn-ea"/>
                <a:cs typeface="+mn-cs"/>
              </a:rPr>
              <a:t> </a:t>
            </a:r>
          </a:p>
          <a:p>
            <a:r>
              <a:rPr lang="en-IE" sz="1200" kern="1200" dirty="0">
                <a:solidFill>
                  <a:schemeClr val="tx1"/>
                </a:solidFill>
                <a:effectLst/>
                <a:latin typeface="+mn-lt"/>
                <a:ea typeface="+mn-ea"/>
                <a:cs typeface="+mn-cs"/>
              </a:rPr>
              <a:t>Shows there is interest / people looking! Also validates what we are all doing.</a:t>
            </a:r>
          </a:p>
          <a:p>
            <a:r>
              <a:rPr lang="en-IE" sz="1200" kern="1200" dirty="0">
                <a:solidFill>
                  <a:schemeClr val="tx1"/>
                </a:solidFill>
                <a:effectLst/>
                <a:latin typeface="+mn-lt"/>
                <a:ea typeface="+mn-ea"/>
                <a:cs typeface="+mn-cs"/>
              </a:rPr>
              <a:t>Mostly found via search engines – so the onus is still on people to find us themselves.</a:t>
            </a:r>
          </a:p>
          <a:p>
            <a:r>
              <a:rPr lang="en-IE" sz="1200" kern="1200" dirty="0">
                <a:solidFill>
                  <a:schemeClr val="tx1"/>
                </a:solidFill>
                <a:effectLst/>
                <a:latin typeface="+mn-lt"/>
                <a:ea typeface="+mn-ea"/>
                <a:cs typeface="+mn-cs"/>
              </a:rPr>
              <a:t> </a:t>
            </a:r>
          </a:p>
          <a:p>
            <a:r>
              <a:rPr lang="en-IE" sz="1200" kern="1200" dirty="0">
                <a:solidFill>
                  <a:schemeClr val="tx1"/>
                </a:solidFill>
                <a:effectLst/>
                <a:latin typeface="+mn-lt"/>
                <a:ea typeface="+mn-ea"/>
                <a:cs typeface="+mn-cs"/>
              </a:rPr>
              <a:t>FB groups combined have 315 members - we have 177 adult </a:t>
            </a:r>
            <a:r>
              <a:rPr lang="en-IE" sz="1200" kern="1200" dirty="0" err="1">
                <a:solidFill>
                  <a:schemeClr val="tx1"/>
                </a:solidFill>
                <a:effectLst/>
                <a:latin typeface="+mn-lt"/>
                <a:ea typeface="+mn-ea"/>
                <a:cs typeface="+mn-cs"/>
              </a:rPr>
              <a:t>prems</a:t>
            </a:r>
            <a:r>
              <a:rPr lang="en-IE" sz="1200" kern="1200" dirty="0">
                <a:solidFill>
                  <a:schemeClr val="tx1"/>
                </a:solidFill>
                <a:effectLst/>
                <a:latin typeface="+mn-lt"/>
                <a:ea typeface="+mn-ea"/>
                <a:cs typeface="+mn-cs"/>
              </a:rPr>
              <a:t> in the groups, again spread around the globe. FB isn’t as reliable, as people are free to come and go as they please – but we have had steady and continued growth for the past year.</a:t>
            </a:r>
          </a:p>
          <a:p>
            <a:r>
              <a:rPr lang="en-IE" sz="1200" kern="1200" dirty="0">
                <a:solidFill>
                  <a:schemeClr val="tx1"/>
                </a:solidFill>
                <a:effectLst/>
                <a:latin typeface="+mn-lt"/>
                <a:ea typeface="+mn-ea"/>
                <a:cs typeface="+mn-cs"/>
              </a:rPr>
              <a:t> </a:t>
            </a:r>
          </a:p>
          <a:p>
            <a:endParaRPr lang="en-IE" dirty="0"/>
          </a:p>
        </p:txBody>
      </p:sp>
      <p:sp>
        <p:nvSpPr>
          <p:cNvPr id="4" name="Slide Number Placeholder 3"/>
          <p:cNvSpPr>
            <a:spLocks noGrp="1"/>
          </p:cNvSpPr>
          <p:nvPr>
            <p:ph type="sldNum" sz="quarter" idx="10"/>
          </p:nvPr>
        </p:nvSpPr>
        <p:spPr/>
        <p:txBody>
          <a:bodyPr/>
          <a:lstStyle/>
          <a:p>
            <a:fld id="{3FAF28F8-ED9C-4E5F-8CE5-9776CBE88C99}" type="slidenum">
              <a:rPr lang="en-IE" smtClean="0"/>
              <a:t>26</a:t>
            </a:fld>
            <a:endParaRPr lang="en-IE"/>
          </a:p>
        </p:txBody>
      </p:sp>
    </p:spTree>
    <p:extLst>
      <p:ext uri="{BB962C8B-B14F-4D97-AF65-F5344CB8AC3E}">
        <p14:creationId xmlns:p14="http://schemas.microsoft.com/office/powerpoint/2010/main" val="687278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IFCDC- family liaison</a:t>
            </a:r>
          </a:p>
          <a:p>
            <a:r>
              <a:rPr lang="en-IE" dirty="0"/>
              <a:t>Discharge</a:t>
            </a:r>
            <a:r>
              <a:rPr lang="en-IE" baseline="0" dirty="0"/>
              <a:t> – dynamic, rehearsal, empowerment tool.,  neurodevelopment, sensory </a:t>
            </a:r>
            <a:r>
              <a:rPr lang="en-IE" baseline="0" dirty="0" err="1"/>
              <a:t>development,sleep</a:t>
            </a:r>
            <a:r>
              <a:rPr lang="en-IE" baseline="0" dirty="0"/>
              <a:t>, nutrition, positioning,  situational awareness, cues, patient organisation, bridge the transition from </a:t>
            </a:r>
            <a:r>
              <a:rPr lang="en-IE" baseline="0" dirty="0" err="1"/>
              <a:t>nicu</a:t>
            </a:r>
            <a:r>
              <a:rPr lang="en-IE" baseline="0" dirty="0"/>
              <a:t> to home &amp; community based care (who we have to upskill), measuring impact of discharge with QI initiatives.</a:t>
            </a:r>
            <a:endParaRPr lang="en-IE" dirty="0"/>
          </a:p>
        </p:txBody>
      </p:sp>
      <p:sp>
        <p:nvSpPr>
          <p:cNvPr id="4" name="Slide Number Placeholder 3"/>
          <p:cNvSpPr>
            <a:spLocks noGrp="1"/>
          </p:cNvSpPr>
          <p:nvPr>
            <p:ph type="sldNum" sz="quarter" idx="10"/>
          </p:nvPr>
        </p:nvSpPr>
        <p:spPr/>
        <p:txBody>
          <a:bodyPr/>
          <a:lstStyle/>
          <a:p>
            <a:fld id="{3FAF28F8-ED9C-4E5F-8CE5-9776CBE88C99}" type="slidenum">
              <a:rPr lang="en-IE" smtClean="0"/>
              <a:t>29</a:t>
            </a:fld>
            <a:endParaRPr lang="en-IE"/>
          </a:p>
        </p:txBody>
      </p:sp>
    </p:spTree>
    <p:extLst>
      <p:ext uri="{BB962C8B-B14F-4D97-AF65-F5344CB8AC3E}">
        <p14:creationId xmlns:p14="http://schemas.microsoft.com/office/powerpoint/2010/main" val="2107690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We have known for decades that there are life long issues for </a:t>
            </a:r>
            <a:r>
              <a:rPr lang="en-IE" sz="1200" kern="1200" dirty="0" err="1">
                <a:solidFill>
                  <a:schemeClr val="tx1"/>
                </a:solidFill>
                <a:effectLst/>
                <a:latin typeface="+mn-lt"/>
                <a:ea typeface="+mn-ea"/>
                <a:cs typeface="+mn-cs"/>
              </a:rPr>
              <a:t>ptb</a:t>
            </a:r>
            <a:r>
              <a:rPr lang="en-IE" sz="1200" kern="1200" dirty="0">
                <a:solidFill>
                  <a:schemeClr val="tx1"/>
                </a:solidFill>
                <a:effectLst/>
                <a:latin typeface="+mn-lt"/>
                <a:ea typeface="+mn-ea"/>
                <a:cs typeface="+mn-cs"/>
              </a:rPr>
              <a:t> but what we are not seeing is a translation into practice. Too often I hear clinicians and researchers say that they are reluctant to raise certain topics for fear of causing upset. Our adult preemies are now telling us that they want this information; they need this information so that they can make informed decisions about their lives. Its imperative that we continue to gather evidence but this must also be balanced with meaningful action. They do not want to be passive in this process. They want to and need to be part of the solution</a:t>
            </a:r>
          </a:p>
          <a:p>
            <a:endParaRPr lang="en-IE" dirty="0"/>
          </a:p>
        </p:txBody>
      </p:sp>
      <p:sp>
        <p:nvSpPr>
          <p:cNvPr id="4" name="Slide Number Placeholder 3"/>
          <p:cNvSpPr>
            <a:spLocks noGrp="1"/>
          </p:cNvSpPr>
          <p:nvPr>
            <p:ph type="sldNum" sz="quarter" idx="10"/>
          </p:nvPr>
        </p:nvSpPr>
        <p:spPr/>
        <p:txBody>
          <a:bodyPr/>
          <a:lstStyle/>
          <a:p>
            <a:fld id="{3FAF28F8-ED9C-4E5F-8CE5-9776CBE88C99}" type="slidenum">
              <a:rPr lang="en-IE" smtClean="0"/>
              <a:t>30</a:t>
            </a:fld>
            <a:endParaRPr lang="en-IE"/>
          </a:p>
        </p:txBody>
      </p:sp>
    </p:spTree>
    <p:extLst>
      <p:ext uri="{BB962C8B-B14F-4D97-AF65-F5344CB8AC3E}">
        <p14:creationId xmlns:p14="http://schemas.microsoft.com/office/powerpoint/2010/main" val="423510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200" kern="1200" dirty="0">
                <a:solidFill>
                  <a:schemeClr val="tx1"/>
                </a:solidFill>
                <a:effectLst/>
                <a:latin typeface="+mn-lt"/>
                <a:ea typeface="+mn-ea"/>
                <a:cs typeface="+mn-cs"/>
              </a:rPr>
              <a:t>PTB</a:t>
            </a:r>
            <a:r>
              <a:rPr lang="en-IE" sz="1200" kern="1200" baseline="0" dirty="0">
                <a:solidFill>
                  <a:schemeClr val="tx1"/>
                </a:solidFill>
                <a:effectLst/>
                <a:latin typeface="+mn-lt"/>
                <a:ea typeface="+mn-ea"/>
                <a:cs typeface="+mn-cs"/>
              </a:rPr>
              <a:t> is a journey not just an event. </a:t>
            </a:r>
            <a:r>
              <a:rPr lang="en-IE" sz="1200" kern="1200" dirty="0">
                <a:solidFill>
                  <a:schemeClr val="tx1"/>
                </a:solidFill>
                <a:effectLst/>
                <a:latin typeface="+mn-lt"/>
                <a:ea typeface="+mn-ea"/>
                <a:cs typeface="+mn-cs"/>
              </a:rPr>
              <a:t>With </a:t>
            </a:r>
            <a:r>
              <a:rPr lang="en-IE" sz="1200" kern="1200" dirty="0" err="1">
                <a:solidFill>
                  <a:schemeClr val="tx1"/>
                </a:solidFill>
                <a:effectLst/>
                <a:latin typeface="+mn-lt"/>
                <a:ea typeface="+mn-ea"/>
                <a:cs typeface="+mn-cs"/>
              </a:rPr>
              <a:t>ptb</a:t>
            </a:r>
            <a:r>
              <a:rPr lang="en-IE" sz="1200" kern="1200" dirty="0">
                <a:solidFill>
                  <a:schemeClr val="tx1"/>
                </a:solidFill>
                <a:effectLst/>
                <a:latin typeface="+mn-lt"/>
                <a:ea typeface="+mn-ea"/>
                <a:cs typeface="+mn-cs"/>
              </a:rPr>
              <a:t>, what you see in a particular moment of time if most definitely not the entire picture. PTBs are the epitome of complexity when you consider the journey that many of them particularly the VEPTBs have been on and not to mention the external factors that also contribute to the picture </a:t>
            </a:r>
            <a:r>
              <a:rPr lang="en-IE" sz="1200" kern="1200" dirty="0" err="1">
                <a:solidFill>
                  <a:schemeClr val="tx1"/>
                </a:solidFill>
                <a:effectLst/>
                <a:latin typeface="+mn-lt"/>
                <a:ea typeface="+mn-ea"/>
                <a:cs typeface="+mn-cs"/>
              </a:rPr>
              <a:t>ie</a:t>
            </a:r>
            <a:r>
              <a:rPr lang="en-IE" sz="1200" kern="1200" dirty="0">
                <a:solidFill>
                  <a:schemeClr val="tx1"/>
                </a:solidFill>
                <a:effectLst/>
                <a:latin typeface="+mn-lt"/>
                <a:ea typeface="+mn-ea"/>
                <a:cs typeface="+mn-cs"/>
              </a:rPr>
              <a:t>. </a:t>
            </a:r>
            <a:r>
              <a:rPr lang="en-IE" sz="1200" b="1" kern="1200" dirty="0">
                <a:solidFill>
                  <a:schemeClr val="tx1"/>
                </a:solidFill>
                <a:effectLst/>
                <a:latin typeface="+mn-lt"/>
                <a:ea typeface="+mn-ea"/>
                <a:cs typeface="+mn-cs"/>
              </a:rPr>
              <a:t>The parental journey </a:t>
            </a:r>
            <a:r>
              <a:rPr lang="en-IE" sz="1200" kern="1200" dirty="0">
                <a:solidFill>
                  <a:schemeClr val="tx1"/>
                </a:solidFill>
                <a:effectLst/>
                <a:latin typeface="+mn-lt"/>
                <a:ea typeface="+mn-ea"/>
                <a:cs typeface="+mn-cs"/>
              </a:rPr>
              <a:t>and </a:t>
            </a:r>
            <a:r>
              <a:rPr lang="en-IE" sz="1200" b="1" kern="1200" dirty="0">
                <a:solidFill>
                  <a:schemeClr val="tx1"/>
                </a:solidFill>
                <a:effectLst/>
                <a:latin typeface="+mn-lt"/>
                <a:ea typeface="+mn-ea"/>
                <a:cs typeface="+mn-cs"/>
              </a:rPr>
              <a:t>parental experience </a:t>
            </a:r>
            <a:r>
              <a:rPr lang="en-IE" sz="1200" kern="1200" dirty="0">
                <a:solidFill>
                  <a:schemeClr val="tx1"/>
                </a:solidFill>
                <a:effectLst/>
                <a:latin typeface="+mn-lt"/>
                <a:ea typeface="+mn-ea"/>
                <a:cs typeface="+mn-cs"/>
              </a:rPr>
              <a:t>and </a:t>
            </a:r>
            <a:r>
              <a:rPr lang="en-IE" sz="1200" b="1" kern="1200" dirty="0">
                <a:solidFill>
                  <a:schemeClr val="tx1"/>
                </a:solidFill>
                <a:effectLst/>
                <a:latin typeface="+mn-lt"/>
                <a:ea typeface="+mn-ea"/>
                <a:cs typeface="+mn-cs"/>
              </a:rPr>
              <a:t>how that influences the outcomes </a:t>
            </a:r>
            <a:r>
              <a:rPr lang="en-IE" sz="1200" kern="1200" dirty="0">
                <a:solidFill>
                  <a:schemeClr val="tx1"/>
                </a:solidFill>
                <a:effectLst/>
                <a:latin typeface="+mn-lt"/>
                <a:ea typeface="+mn-ea"/>
                <a:cs typeface="+mn-cs"/>
              </a:rPr>
              <a:t>for our PTBs. When does the continuum of care start? Who is responsible. Is the responsibility shared throughout the life of the </a:t>
            </a:r>
            <a:r>
              <a:rPr lang="en-IE" sz="1200" kern="1200" dirty="0" err="1">
                <a:solidFill>
                  <a:schemeClr val="tx1"/>
                </a:solidFill>
                <a:effectLst/>
                <a:latin typeface="+mn-lt"/>
                <a:ea typeface="+mn-ea"/>
                <a:cs typeface="+mn-cs"/>
              </a:rPr>
              <a:t>ptb</a:t>
            </a:r>
            <a:r>
              <a:rPr lang="en-IE" sz="1200" kern="1200" dirty="0">
                <a:solidFill>
                  <a:schemeClr val="tx1"/>
                </a:solidFill>
                <a:effectLst/>
                <a:latin typeface="+mn-lt"/>
                <a:ea typeface="+mn-ea"/>
                <a:cs typeface="+mn-cs"/>
              </a:rPr>
              <a:t>, is it passed on </a:t>
            </a:r>
            <a:r>
              <a:rPr lang="en-IE" sz="1200" kern="1200" dirty="0" err="1">
                <a:solidFill>
                  <a:schemeClr val="tx1"/>
                </a:solidFill>
                <a:effectLst/>
                <a:latin typeface="+mn-lt"/>
                <a:ea typeface="+mn-ea"/>
                <a:cs typeface="+mn-cs"/>
              </a:rPr>
              <a:t>etc</a:t>
            </a:r>
            <a:r>
              <a:rPr lang="en-IE" sz="1200" kern="1200" dirty="0">
                <a:solidFill>
                  <a:schemeClr val="tx1"/>
                </a:solidFill>
                <a:effectLst/>
                <a:latin typeface="+mn-lt"/>
                <a:ea typeface="+mn-ea"/>
                <a:cs typeface="+mn-cs"/>
              </a:rPr>
              <a:t>?</a:t>
            </a:r>
          </a:p>
          <a:p>
            <a:endParaRPr lang="en-IE" dirty="0"/>
          </a:p>
        </p:txBody>
      </p:sp>
      <p:sp>
        <p:nvSpPr>
          <p:cNvPr id="4" name="Slide Number Placeholder 3"/>
          <p:cNvSpPr>
            <a:spLocks noGrp="1"/>
          </p:cNvSpPr>
          <p:nvPr>
            <p:ph type="sldNum" sz="quarter" idx="10"/>
          </p:nvPr>
        </p:nvSpPr>
        <p:spPr/>
        <p:txBody>
          <a:bodyPr/>
          <a:lstStyle/>
          <a:p>
            <a:fld id="{3FAF28F8-ED9C-4E5F-8CE5-9776CBE88C99}" type="slidenum">
              <a:rPr lang="en-IE" smtClean="0"/>
              <a:t>3</a:t>
            </a:fld>
            <a:endParaRPr lang="en-IE"/>
          </a:p>
        </p:txBody>
      </p:sp>
    </p:spTree>
    <p:extLst>
      <p:ext uri="{BB962C8B-B14F-4D97-AF65-F5344CB8AC3E}">
        <p14:creationId xmlns:p14="http://schemas.microsoft.com/office/powerpoint/2010/main" val="2874078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**Care is a collaborative &amp; dynamic process and includes elements such as education and action. Similar to mathematics, if we miss some of the fundamental information, some of those foundational building blocks the resulting structure is never going to be as strong as it might have  been. Pre-conception education gaps continue to exist and it requires a broad range of stakeholders to address this deficit </a:t>
            </a:r>
            <a:r>
              <a:rPr lang="en-IE" sz="1200" kern="1200" dirty="0" err="1">
                <a:solidFill>
                  <a:schemeClr val="tx1"/>
                </a:solidFill>
                <a:effectLst/>
                <a:latin typeface="+mn-lt"/>
                <a:ea typeface="+mn-ea"/>
                <a:cs typeface="+mn-cs"/>
              </a:rPr>
              <a:t>ie</a:t>
            </a:r>
            <a:r>
              <a:rPr lang="en-IE" sz="1200" kern="1200" dirty="0">
                <a:solidFill>
                  <a:schemeClr val="tx1"/>
                </a:solidFill>
                <a:effectLst/>
                <a:latin typeface="+mn-lt"/>
                <a:ea typeface="+mn-ea"/>
                <a:cs typeface="+mn-cs"/>
              </a:rPr>
              <a:t> education for both families and hcps.</a:t>
            </a:r>
            <a:r>
              <a:rPr lang="en-IE" sz="1200" kern="1200" baseline="0" dirty="0">
                <a:solidFill>
                  <a:schemeClr val="tx1"/>
                </a:solidFill>
                <a:effectLst/>
                <a:latin typeface="+mn-lt"/>
                <a:ea typeface="+mn-ea"/>
                <a:cs typeface="+mn-cs"/>
              </a:rPr>
              <a:t> </a:t>
            </a:r>
            <a:r>
              <a:rPr lang="en-IE" sz="1200" b="1" kern="1200" baseline="0" dirty="0">
                <a:solidFill>
                  <a:schemeClr val="tx1"/>
                </a:solidFill>
                <a:effectLst/>
                <a:latin typeface="+mn-lt"/>
                <a:ea typeface="+mn-ea"/>
                <a:cs typeface="+mn-cs"/>
              </a:rPr>
              <a:t>Primary &amp; 2</a:t>
            </a:r>
            <a:r>
              <a:rPr lang="en-IE" sz="1200" b="1" kern="1200" baseline="30000" dirty="0">
                <a:solidFill>
                  <a:schemeClr val="tx1"/>
                </a:solidFill>
                <a:effectLst/>
                <a:latin typeface="+mn-lt"/>
                <a:ea typeface="+mn-ea"/>
                <a:cs typeface="+mn-cs"/>
              </a:rPr>
              <a:t>nd</a:t>
            </a:r>
            <a:r>
              <a:rPr lang="en-IE" sz="1200" b="1" kern="1200" baseline="0" dirty="0">
                <a:solidFill>
                  <a:schemeClr val="tx1"/>
                </a:solidFill>
                <a:effectLst/>
                <a:latin typeface="+mn-lt"/>
                <a:ea typeface="+mn-ea"/>
                <a:cs typeface="+mn-cs"/>
              </a:rPr>
              <a:t> level lectures</a:t>
            </a:r>
            <a:r>
              <a:rPr lang="en-IE" sz="1200" b="1" kern="1200" dirty="0">
                <a:solidFill>
                  <a:schemeClr val="tx1"/>
                </a:solidFill>
                <a:effectLst/>
                <a:latin typeface="+mn-lt"/>
                <a:ea typeface="+mn-ea"/>
                <a:cs typeface="+mn-cs"/>
              </a:rPr>
              <a:t>, presenting</a:t>
            </a:r>
            <a:r>
              <a:rPr lang="en-IE" sz="1200" b="1" kern="1200" baseline="0" dirty="0">
                <a:solidFill>
                  <a:schemeClr val="tx1"/>
                </a:solidFill>
                <a:effectLst/>
                <a:latin typeface="+mn-lt"/>
                <a:ea typeface="+mn-ea"/>
                <a:cs typeface="+mn-cs"/>
              </a:rPr>
              <a:t> to nursing, </a:t>
            </a:r>
            <a:r>
              <a:rPr lang="en-IE" sz="1200" b="1" kern="1200" baseline="0" dirty="0" err="1">
                <a:solidFill>
                  <a:schemeClr val="tx1"/>
                </a:solidFill>
                <a:effectLst/>
                <a:latin typeface="+mn-lt"/>
                <a:ea typeface="+mn-ea"/>
                <a:cs typeface="+mn-cs"/>
              </a:rPr>
              <a:t>ahp</a:t>
            </a:r>
            <a:r>
              <a:rPr lang="en-IE" sz="1200" b="1" kern="1200" baseline="0" dirty="0">
                <a:solidFill>
                  <a:schemeClr val="tx1"/>
                </a:solidFill>
                <a:effectLst/>
                <a:latin typeface="+mn-lt"/>
                <a:ea typeface="+mn-ea"/>
                <a:cs typeface="+mn-cs"/>
              </a:rPr>
              <a:t> and medical students,</a:t>
            </a:r>
            <a:r>
              <a:rPr lang="en-IE" sz="1200" b="1" kern="1200" dirty="0">
                <a:solidFill>
                  <a:schemeClr val="tx1"/>
                </a:solidFill>
                <a:effectLst/>
                <a:latin typeface="+mn-lt"/>
                <a:ea typeface="+mn-ea"/>
                <a:cs typeface="+mn-cs"/>
              </a:rPr>
              <a:t> public awareness campaigns, normalising the conversation around PTB.</a:t>
            </a:r>
          </a:p>
          <a:p>
            <a:r>
              <a:rPr lang="en-IE" sz="1200" kern="1200" dirty="0">
                <a:solidFill>
                  <a:schemeClr val="tx1"/>
                </a:solidFill>
                <a:effectLst/>
                <a:latin typeface="+mn-lt"/>
                <a:ea typeface="+mn-ea"/>
                <a:cs typeface="+mn-cs"/>
              </a:rPr>
              <a:t>The antenatal period can be challenging time for clinicians in terms of discussing potential adverse events but increased public awareness around the risks associated with PTB, the care pathways that exist in the event of a PTB and the role that both HCPS and families can play in that care pathway serve to improve outcomes of our babies born to early.</a:t>
            </a:r>
          </a:p>
          <a:p>
            <a:endParaRPr lang="en-IE" dirty="0"/>
          </a:p>
        </p:txBody>
      </p:sp>
      <p:sp>
        <p:nvSpPr>
          <p:cNvPr id="4" name="Slide Number Placeholder 3"/>
          <p:cNvSpPr>
            <a:spLocks noGrp="1"/>
          </p:cNvSpPr>
          <p:nvPr>
            <p:ph type="sldNum" sz="quarter" idx="10"/>
          </p:nvPr>
        </p:nvSpPr>
        <p:spPr/>
        <p:txBody>
          <a:bodyPr/>
          <a:lstStyle/>
          <a:p>
            <a:fld id="{3FAF28F8-ED9C-4E5F-8CE5-9776CBE88C99}" type="slidenum">
              <a:rPr lang="en-IE" smtClean="0"/>
              <a:t>4</a:t>
            </a:fld>
            <a:endParaRPr lang="en-IE"/>
          </a:p>
        </p:txBody>
      </p:sp>
    </p:spTree>
    <p:extLst>
      <p:ext uri="{BB962C8B-B14F-4D97-AF65-F5344CB8AC3E}">
        <p14:creationId xmlns:p14="http://schemas.microsoft.com/office/powerpoint/2010/main" val="1291418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Discharge from NICU. Community supports. Isolation. Loss of safety net. PHN network. GP network. NOT fitting in anywhere. Always different. Parental wellbeing</a:t>
            </a:r>
          </a:p>
          <a:p>
            <a:r>
              <a:rPr lang="en-IE" sz="1200" kern="1200" dirty="0">
                <a:solidFill>
                  <a:schemeClr val="tx1"/>
                </a:solidFill>
                <a:effectLst/>
                <a:latin typeface="+mn-lt"/>
                <a:ea typeface="+mn-ea"/>
                <a:cs typeface="+mn-cs"/>
              </a:rPr>
              <a:t>Discharge from follow up at age 2. Cast adrift. Unresolved issues. Emerging issues. Parental lack of knowledge. Lack of guidance. Not being heard, being dismissed as over anxious. Delays in diagnosis and early </a:t>
            </a:r>
            <a:r>
              <a:rPr lang="en-IE" sz="1200" kern="1200" dirty="0" err="1">
                <a:solidFill>
                  <a:schemeClr val="tx1"/>
                </a:solidFill>
                <a:effectLst/>
                <a:latin typeface="+mn-lt"/>
                <a:ea typeface="+mn-ea"/>
                <a:cs typeface="+mn-cs"/>
              </a:rPr>
              <a:t>intervention..lack</a:t>
            </a:r>
            <a:r>
              <a:rPr lang="en-IE" sz="1200" kern="1200" dirty="0">
                <a:solidFill>
                  <a:schemeClr val="tx1"/>
                </a:solidFill>
                <a:effectLst/>
                <a:latin typeface="+mn-lt"/>
                <a:ea typeface="+mn-ea"/>
                <a:cs typeface="+mn-cs"/>
              </a:rPr>
              <a:t> of appropriate intervention. Disciplines not working around the same table together</a:t>
            </a:r>
          </a:p>
          <a:p>
            <a:r>
              <a:rPr lang="en-IE" sz="1200" b="1" kern="1200" dirty="0">
                <a:solidFill>
                  <a:schemeClr val="tx1"/>
                </a:solidFill>
                <a:effectLst/>
                <a:latin typeface="+mn-lt"/>
                <a:ea typeface="+mn-ea"/>
                <a:cs typeface="+mn-cs"/>
              </a:rPr>
              <a:t>Pain</a:t>
            </a:r>
            <a:r>
              <a:rPr lang="en-IE" sz="1200" b="0" kern="1200" dirty="0">
                <a:solidFill>
                  <a:schemeClr val="tx1"/>
                </a:solidFill>
                <a:effectLst/>
                <a:latin typeface="+mn-lt"/>
                <a:ea typeface="+mn-ea"/>
                <a:cs typeface="+mn-cs"/>
              </a:rPr>
              <a:t>,*</a:t>
            </a:r>
            <a:r>
              <a:rPr lang="en-IE" sz="1200" b="1" kern="1200" dirty="0">
                <a:solidFill>
                  <a:schemeClr val="tx1"/>
                </a:solidFill>
                <a:effectLst/>
                <a:latin typeface="+mn-lt"/>
                <a:ea typeface="+mn-ea"/>
                <a:cs typeface="+mn-cs"/>
              </a:rPr>
              <a:t>Sensory</a:t>
            </a:r>
            <a:r>
              <a:rPr lang="en-IE" sz="1200" kern="1200" dirty="0">
                <a:solidFill>
                  <a:schemeClr val="tx1"/>
                </a:solidFill>
                <a:effectLst/>
                <a:latin typeface="+mn-lt"/>
                <a:ea typeface="+mn-ea"/>
                <a:cs typeface="+mn-cs"/>
              </a:rPr>
              <a:t> – sight, hearing, touch, taste, smell, vestibular, Proprioception- constant movement, to concentrate</a:t>
            </a:r>
          </a:p>
          <a:p>
            <a:r>
              <a:rPr lang="en-IE" sz="1200" b="1" kern="1200" dirty="0">
                <a:solidFill>
                  <a:schemeClr val="tx1"/>
                </a:solidFill>
                <a:effectLst/>
                <a:latin typeface="+mn-lt"/>
                <a:ea typeface="+mn-ea"/>
                <a:cs typeface="+mn-cs"/>
              </a:rPr>
              <a:t>Speech</a:t>
            </a:r>
            <a:r>
              <a:rPr lang="en-IE" sz="1200" kern="1200" dirty="0">
                <a:solidFill>
                  <a:schemeClr val="tx1"/>
                </a:solidFill>
                <a:effectLst/>
                <a:latin typeface="+mn-lt"/>
                <a:ea typeface="+mn-ea"/>
                <a:cs typeface="+mn-cs"/>
              </a:rPr>
              <a:t> and </a:t>
            </a:r>
            <a:r>
              <a:rPr lang="en-IE" sz="1200" kern="1200" dirty="0" err="1">
                <a:solidFill>
                  <a:schemeClr val="tx1"/>
                </a:solidFill>
                <a:effectLst/>
                <a:latin typeface="+mn-lt"/>
                <a:ea typeface="+mn-ea"/>
                <a:cs typeface="+mn-cs"/>
              </a:rPr>
              <a:t>language</a:t>
            </a:r>
            <a:r>
              <a:rPr lang="en-IE" sz="1200" b="1" kern="1200" dirty="0" err="1">
                <a:solidFill>
                  <a:schemeClr val="tx1"/>
                </a:solidFill>
                <a:effectLst/>
                <a:latin typeface="+mn-lt"/>
                <a:ea typeface="+mn-ea"/>
                <a:cs typeface="+mn-cs"/>
              </a:rPr>
              <a:t>,Motor</a:t>
            </a:r>
            <a:r>
              <a:rPr lang="en-IE" sz="1200" b="1" kern="1200" dirty="0">
                <a:solidFill>
                  <a:schemeClr val="tx1"/>
                </a:solidFill>
                <a:effectLst/>
                <a:latin typeface="+mn-lt"/>
                <a:ea typeface="+mn-ea"/>
                <a:cs typeface="+mn-cs"/>
              </a:rPr>
              <a:t> skills</a:t>
            </a:r>
            <a:r>
              <a:rPr lang="en-IE" sz="1200" kern="1200" dirty="0">
                <a:solidFill>
                  <a:schemeClr val="tx1"/>
                </a:solidFill>
                <a:effectLst/>
                <a:latin typeface="+mn-lt"/>
                <a:ea typeface="+mn-ea"/>
                <a:cs typeface="+mn-cs"/>
              </a:rPr>
              <a:t> fine and gross, executive function. These skills underlie the capacity to plan ahead and meet goals, display self-control, follow multiple-step directions even when interrupted, and stay focused despite distractions, among others.*</a:t>
            </a:r>
            <a:r>
              <a:rPr lang="en-IE" sz="1200" b="1" kern="1200" dirty="0">
                <a:solidFill>
                  <a:schemeClr val="tx1"/>
                </a:solidFill>
                <a:effectLst/>
                <a:latin typeface="+mn-lt"/>
                <a:ea typeface="+mn-ea"/>
                <a:cs typeface="+mn-cs"/>
              </a:rPr>
              <a:t>BPD/</a:t>
            </a:r>
            <a:r>
              <a:rPr lang="en-IE" sz="1200" b="1" kern="1200" dirty="0" err="1">
                <a:solidFill>
                  <a:schemeClr val="tx1"/>
                </a:solidFill>
                <a:effectLst/>
                <a:latin typeface="+mn-lt"/>
                <a:ea typeface="+mn-ea"/>
                <a:cs typeface="+mn-cs"/>
              </a:rPr>
              <a:t>sleep,Feeding</a:t>
            </a:r>
            <a:r>
              <a:rPr lang="en-IE" sz="1200" b="1" kern="1200" dirty="0">
                <a:solidFill>
                  <a:schemeClr val="tx1"/>
                </a:solidFill>
                <a:effectLst/>
                <a:latin typeface="+mn-lt"/>
                <a:ea typeface="+mn-ea"/>
                <a:cs typeface="+mn-cs"/>
              </a:rPr>
              <a:t>/</a:t>
            </a:r>
            <a:r>
              <a:rPr lang="en-IE" sz="1200" b="1" kern="1200" dirty="0" err="1">
                <a:solidFill>
                  <a:schemeClr val="tx1"/>
                </a:solidFill>
                <a:effectLst/>
                <a:latin typeface="+mn-lt"/>
                <a:ea typeface="+mn-ea"/>
                <a:cs typeface="+mn-cs"/>
              </a:rPr>
              <a:t>meds,Anxiety,Parental</a:t>
            </a:r>
            <a:r>
              <a:rPr lang="en-IE" sz="1200" b="1" kern="1200" dirty="0">
                <a:solidFill>
                  <a:schemeClr val="tx1"/>
                </a:solidFill>
                <a:effectLst/>
                <a:latin typeface="+mn-lt"/>
                <a:ea typeface="+mn-ea"/>
                <a:cs typeface="+mn-cs"/>
              </a:rPr>
              <a:t> Mental </a:t>
            </a:r>
            <a:r>
              <a:rPr lang="en-IE" sz="1200" b="1" kern="1200" dirty="0" err="1">
                <a:solidFill>
                  <a:schemeClr val="tx1"/>
                </a:solidFill>
                <a:effectLst/>
                <a:latin typeface="+mn-lt"/>
                <a:ea typeface="+mn-ea"/>
                <a:cs typeface="+mn-cs"/>
              </a:rPr>
              <a:t>Health,Haemangioma</a:t>
            </a:r>
            <a:endParaRPr lang="en-IE" sz="120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fld id="{3FAF28F8-ED9C-4E5F-8CE5-9776CBE88C99}" type="slidenum">
              <a:rPr lang="en-IE" smtClean="0"/>
              <a:t>5</a:t>
            </a:fld>
            <a:endParaRPr lang="en-IE"/>
          </a:p>
        </p:txBody>
      </p:sp>
    </p:spTree>
    <p:extLst>
      <p:ext uri="{BB962C8B-B14F-4D97-AF65-F5344CB8AC3E}">
        <p14:creationId xmlns:p14="http://schemas.microsoft.com/office/powerpoint/2010/main" val="901785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Mandy</a:t>
            </a:r>
          </a:p>
        </p:txBody>
      </p:sp>
      <p:sp>
        <p:nvSpPr>
          <p:cNvPr id="4" name="Slide Number Placeholder 3"/>
          <p:cNvSpPr>
            <a:spLocks noGrp="1"/>
          </p:cNvSpPr>
          <p:nvPr>
            <p:ph type="sldNum" sz="quarter" idx="10"/>
          </p:nvPr>
        </p:nvSpPr>
        <p:spPr/>
        <p:txBody>
          <a:bodyPr/>
          <a:lstStyle/>
          <a:p>
            <a:fld id="{087C39BA-8F9A-46EF-B9B3-080036CC8527}" type="slidenum">
              <a:rPr lang="en-IE" smtClean="0"/>
              <a:t>6</a:t>
            </a:fld>
            <a:endParaRPr lang="en-IE"/>
          </a:p>
        </p:txBody>
      </p:sp>
    </p:spTree>
    <p:extLst>
      <p:ext uri="{BB962C8B-B14F-4D97-AF65-F5344CB8AC3E}">
        <p14:creationId xmlns:p14="http://schemas.microsoft.com/office/powerpoint/2010/main" val="1739790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Boris</a:t>
            </a:r>
          </a:p>
        </p:txBody>
      </p:sp>
      <p:sp>
        <p:nvSpPr>
          <p:cNvPr id="4" name="Slide Number Placeholder 3"/>
          <p:cNvSpPr>
            <a:spLocks noGrp="1"/>
          </p:cNvSpPr>
          <p:nvPr>
            <p:ph type="sldNum" sz="quarter" idx="10"/>
          </p:nvPr>
        </p:nvSpPr>
        <p:spPr/>
        <p:txBody>
          <a:bodyPr/>
          <a:lstStyle/>
          <a:p>
            <a:fld id="{087C39BA-8F9A-46EF-B9B3-080036CC8527}" type="slidenum">
              <a:rPr lang="en-IE" smtClean="0"/>
              <a:t>7</a:t>
            </a:fld>
            <a:endParaRPr lang="en-IE"/>
          </a:p>
        </p:txBody>
      </p:sp>
    </p:spTree>
    <p:extLst>
      <p:ext uri="{BB962C8B-B14F-4D97-AF65-F5344CB8AC3E}">
        <p14:creationId xmlns:p14="http://schemas.microsoft.com/office/powerpoint/2010/main" val="2925183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BPD, pain, sensory and its affects on self esteem- self awareness, frustration at not being heard or believed by </a:t>
            </a:r>
            <a:r>
              <a:rPr lang="en-IE" sz="1200" kern="1200" dirty="0" err="1">
                <a:solidFill>
                  <a:schemeClr val="tx1"/>
                </a:solidFill>
                <a:effectLst/>
                <a:latin typeface="+mn-lt"/>
                <a:ea typeface="+mn-ea"/>
                <a:cs typeface="+mn-cs"/>
              </a:rPr>
              <a:t>others.Motor</a:t>
            </a:r>
            <a:r>
              <a:rPr lang="en-IE" sz="1200" kern="1200" dirty="0">
                <a:solidFill>
                  <a:schemeClr val="tx1"/>
                </a:solidFill>
                <a:effectLst/>
                <a:latin typeface="+mn-lt"/>
                <a:ea typeface="+mn-ea"/>
                <a:cs typeface="+mn-cs"/>
              </a:rPr>
              <a:t> skills. Dyspraxia. EF	</a:t>
            </a:r>
          </a:p>
          <a:p>
            <a:r>
              <a:rPr lang="en-IE" sz="1200" kern="1200" dirty="0">
                <a:solidFill>
                  <a:schemeClr val="tx1"/>
                </a:solidFill>
                <a:effectLst/>
                <a:latin typeface="+mn-lt"/>
                <a:ea typeface="+mn-ea"/>
                <a:cs typeface="+mn-cs"/>
              </a:rPr>
              <a:t>Learns differently, sees problems differently, needs sound in order to concentrate, frustrated by math. Anxious</a:t>
            </a:r>
          </a:p>
          <a:p>
            <a:r>
              <a:rPr lang="en-IE" sz="1200" kern="1200" dirty="0">
                <a:solidFill>
                  <a:schemeClr val="tx1"/>
                </a:solidFill>
                <a:effectLst/>
                <a:latin typeface="+mn-lt"/>
                <a:ea typeface="+mn-ea"/>
                <a:cs typeface="+mn-cs"/>
              </a:rPr>
              <a:t>Haemangioma/circulatory issues in foot- old ladies feet. Cardiac issues. </a:t>
            </a:r>
            <a:r>
              <a:rPr lang="en-IE" sz="1200" kern="1200" dirty="0" err="1">
                <a:solidFill>
                  <a:schemeClr val="tx1"/>
                </a:solidFill>
                <a:effectLst/>
                <a:latin typeface="+mn-lt"/>
                <a:ea typeface="+mn-ea"/>
                <a:cs typeface="+mn-cs"/>
              </a:rPr>
              <a:t>Feeding,Struggle</a:t>
            </a:r>
            <a:r>
              <a:rPr lang="en-IE" sz="1200" kern="1200" dirty="0">
                <a:solidFill>
                  <a:schemeClr val="tx1"/>
                </a:solidFill>
                <a:effectLst/>
                <a:latin typeface="+mn-lt"/>
                <a:ea typeface="+mn-ea"/>
                <a:cs typeface="+mn-cs"/>
              </a:rPr>
              <a:t> to be heard by community based </a:t>
            </a:r>
            <a:r>
              <a:rPr lang="en-IE" sz="1200" kern="1200" dirty="0" err="1">
                <a:solidFill>
                  <a:schemeClr val="tx1"/>
                </a:solidFill>
                <a:effectLst/>
                <a:latin typeface="+mn-lt"/>
                <a:ea typeface="+mn-ea"/>
                <a:cs typeface="+mn-cs"/>
              </a:rPr>
              <a:t>gp</a:t>
            </a:r>
            <a:r>
              <a:rPr lang="en-IE" sz="1200" kern="1200" dirty="0">
                <a:solidFill>
                  <a:schemeClr val="tx1"/>
                </a:solidFill>
                <a:effectLst/>
                <a:latin typeface="+mn-lt"/>
                <a:ea typeface="+mn-ea"/>
                <a:cs typeface="+mn-cs"/>
              </a:rPr>
              <a:t> services</a:t>
            </a:r>
          </a:p>
          <a:p>
            <a:endParaRPr lang="en-IE" dirty="0"/>
          </a:p>
        </p:txBody>
      </p:sp>
      <p:sp>
        <p:nvSpPr>
          <p:cNvPr id="4" name="Slide Number Placeholder 3"/>
          <p:cNvSpPr>
            <a:spLocks noGrp="1"/>
          </p:cNvSpPr>
          <p:nvPr>
            <p:ph type="sldNum" sz="quarter" idx="10"/>
          </p:nvPr>
        </p:nvSpPr>
        <p:spPr/>
        <p:txBody>
          <a:bodyPr/>
          <a:lstStyle/>
          <a:p>
            <a:fld id="{3FAF28F8-ED9C-4E5F-8CE5-9776CBE88C99}" type="slidenum">
              <a:rPr lang="en-IE" smtClean="0"/>
              <a:t>8</a:t>
            </a:fld>
            <a:endParaRPr lang="en-IE"/>
          </a:p>
        </p:txBody>
      </p:sp>
    </p:spTree>
    <p:extLst>
      <p:ext uri="{BB962C8B-B14F-4D97-AF65-F5344CB8AC3E}">
        <p14:creationId xmlns:p14="http://schemas.microsoft.com/office/powerpoint/2010/main" val="4173341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3FAF28F8-ED9C-4E5F-8CE5-9776CBE88C99}" type="slidenum">
              <a:rPr lang="en-IE" smtClean="0"/>
              <a:t>13</a:t>
            </a:fld>
            <a:endParaRPr lang="en-IE"/>
          </a:p>
        </p:txBody>
      </p:sp>
    </p:spTree>
    <p:extLst>
      <p:ext uri="{BB962C8B-B14F-4D97-AF65-F5344CB8AC3E}">
        <p14:creationId xmlns:p14="http://schemas.microsoft.com/office/powerpoint/2010/main" val="384499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Diagnostic</a:t>
            </a:r>
            <a:r>
              <a:rPr lang="en-IE" baseline="0" dirty="0"/>
              <a:t> and statistical manual of mental disorders</a:t>
            </a:r>
            <a:endParaRPr lang="en-IE" dirty="0"/>
          </a:p>
        </p:txBody>
      </p:sp>
      <p:sp>
        <p:nvSpPr>
          <p:cNvPr id="4" name="Slide Number Placeholder 3"/>
          <p:cNvSpPr>
            <a:spLocks noGrp="1"/>
          </p:cNvSpPr>
          <p:nvPr>
            <p:ph type="sldNum" sz="quarter" idx="10"/>
          </p:nvPr>
        </p:nvSpPr>
        <p:spPr/>
        <p:txBody>
          <a:bodyPr/>
          <a:lstStyle/>
          <a:p>
            <a:fld id="{3FAF28F8-ED9C-4E5F-8CE5-9776CBE88C99}" type="slidenum">
              <a:rPr lang="en-IE" smtClean="0"/>
              <a:t>23</a:t>
            </a:fld>
            <a:endParaRPr lang="en-IE"/>
          </a:p>
        </p:txBody>
      </p:sp>
    </p:spTree>
    <p:extLst>
      <p:ext uri="{BB962C8B-B14F-4D97-AF65-F5344CB8AC3E}">
        <p14:creationId xmlns:p14="http://schemas.microsoft.com/office/powerpoint/2010/main" val="201273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A9D9EC0D-B51B-49CE-AD51-D2AA67751CA1}" type="datetimeFigureOut">
              <a:rPr lang="en-IE" smtClean="0"/>
              <a:t>06/06/2023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A7E91D5-710A-47A7-89CE-45B22D434D56}" type="slidenum">
              <a:rPr lang="en-IE" smtClean="0"/>
              <a:t>‹#›</a:t>
            </a:fld>
            <a:endParaRPr lang="en-IE"/>
          </a:p>
        </p:txBody>
      </p:sp>
    </p:spTree>
    <p:extLst>
      <p:ext uri="{BB962C8B-B14F-4D97-AF65-F5344CB8AC3E}">
        <p14:creationId xmlns:p14="http://schemas.microsoft.com/office/powerpoint/2010/main" val="321427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A9D9EC0D-B51B-49CE-AD51-D2AA67751CA1}" type="datetimeFigureOut">
              <a:rPr lang="en-IE" smtClean="0"/>
              <a:t>06/06/2023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A7E91D5-710A-47A7-89CE-45B22D434D56}" type="slidenum">
              <a:rPr lang="en-IE" smtClean="0"/>
              <a:t>‹#›</a:t>
            </a:fld>
            <a:endParaRPr lang="en-IE"/>
          </a:p>
        </p:txBody>
      </p:sp>
    </p:spTree>
    <p:extLst>
      <p:ext uri="{BB962C8B-B14F-4D97-AF65-F5344CB8AC3E}">
        <p14:creationId xmlns:p14="http://schemas.microsoft.com/office/powerpoint/2010/main" val="1210699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A9D9EC0D-B51B-49CE-AD51-D2AA67751CA1}" type="datetimeFigureOut">
              <a:rPr lang="en-IE" smtClean="0"/>
              <a:t>06/06/2023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A7E91D5-710A-47A7-89CE-45B22D434D56}" type="slidenum">
              <a:rPr lang="en-IE" smtClean="0"/>
              <a:t>‹#›</a:t>
            </a:fld>
            <a:endParaRPr lang="en-IE"/>
          </a:p>
        </p:txBody>
      </p:sp>
    </p:spTree>
    <p:extLst>
      <p:ext uri="{BB962C8B-B14F-4D97-AF65-F5344CB8AC3E}">
        <p14:creationId xmlns:p14="http://schemas.microsoft.com/office/powerpoint/2010/main" val="165048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A9D9EC0D-B51B-49CE-AD51-D2AA67751CA1}" type="datetimeFigureOut">
              <a:rPr lang="en-IE" smtClean="0"/>
              <a:t>06/06/2023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A7E91D5-710A-47A7-89CE-45B22D434D56}" type="slidenum">
              <a:rPr lang="en-IE" smtClean="0"/>
              <a:t>‹#›</a:t>
            </a:fld>
            <a:endParaRPr lang="en-IE"/>
          </a:p>
        </p:txBody>
      </p:sp>
    </p:spTree>
    <p:extLst>
      <p:ext uri="{BB962C8B-B14F-4D97-AF65-F5344CB8AC3E}">
        <p14:creationId xmlns:p14="http://schemas.microsoft.com/office/powerpoint/2010/main" val="2719070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D9EC0D-B51B-49CE-AD51-D2AA67751CA1}" type="datetimeFigureOut">
              <a:rPr lang="en-IE" smtClean="0"/>
              <a:t>06/06/2023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2A7E91D5-710A-47A7-89CE-45B22D434D56}" type="slidenum">
              <a:rPr lang="en-IE" smtClean="0"/>
              <a:t>‹#›</a:t>
            </a:fld>
            <a:endParaRPr lang="en-IE"/>
          </a:p>
        </p:txBody>
      </p:sp>
    </p:spTree>
    <p:extLst>
      <p:ext uri="{BB962C8B-B14F-4D97-AF65-F5344CB8AC3E}">
        <p14:creationId xmlns:p14="http://schemas.microsoft.com/office/powerpoint/2010/main" val="376336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A9D9EC0D-B51B-49CE-AD51-D2AA67751CA1}" type="datetimeFigureOut">
              <a:rPr lang="en-IE" smtClean="0"/>
              <a:t>06/06/2023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A7E91D5-710A-47A7-89CE-45B22D434D56}" type="slidenum">
              <a:rPr lang="en-IE" smtClean="0"/>
              <a:t>‹#›</a:t>
            </a:fld>
            <a:endParaRPr lang="en-IE"/>
          </a:p>
        </p:txBody>
      </p:sp>
    </p:spTree>
    <p:extLst>
      <p:ext uri="{BB962C8B-B14F-4D97-AF65-F5344CB8AC3E}">
        <p14:creationId xmlns:p14="http://schemas.microsoft.com/office/powerpoint/2010/main" val="218166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A9D9EC0D-B51B-49CE-AD51-D2AA67751CA1}" type="datetimeFigureOut">
              <a:rPr lang="en-IE" smtClean="0"/>
              <a:t>06/06/2023</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2A7E91D5-710A-47A7-89CE-45B22D434D56}" type="slidenum">
              <a:rPr lang="en-IE" smtClean="0"/>
              <a:t>‹#›</a:t>
            </a:fld>
            <a:endParaRPr lang="en-IE"/>
          </a:p>
        </p:txBody>
      </p:sp>
    </p:spTree>
    <p:extLst>
      <p:ext uri="{BB962C8B-B14F-4D97-AF65-F5344CB8AC3E}">
        <p14:creationId xmlns:p14="http://schemas.microsoft.com/office/powerpoint/2010/main" val="320289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A9D9EC0D-B51B-49CE-AD51-D2AA67751CA1}" type="datetimeFigureOut">
              <a:rPr lang="en-IE" smtClean="0"/>
              <a:t>06/06/2023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2A7E91D5-710A-47A7-89CE-45B22D434D56}" type="slidenum">
              <a:rPr lang="en-IE" smtClean="0"/>
              <a:t>‹#›</a:t>
            </a:fld>
            <a:endParaRPr lang="en-IE"/>
          </a:p>
        </p:txBody>
      </p:sp>
    </p:spTree>
    <p:extLst>
      <p:ext uri="{BB962C8B-B14F-4D97-AF65-F5344CB8AC3E}">
        <p14:creationId xmlns:p14="http://schemas.microsoft.com/office/powerpoint/2010/main" val="2452842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9EC0D-B51B-49CE-AD51-D2AA67751CA1}" type="datetimeFigureOut">
              <a:rPr lang="en-IE" smtClean="0"/>
              <a:t>06/06/2023</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2A7E91D5-710A-47A7-89CE-45B22D434D56}" type="slidenum">
              <a:rPr lang="en-IE" smtClean="0"/>
              <a:t>‹#›</a:t>
            </a:fld>
            <a:endParaRPr lang="en-IE"/>
          </a:p>
        </p:txBody>
      </p:sp>
    </p:spTree>
    <p:extLst>
      <p:ext uri="{BB962C8B-B14F-4D97-AF65-F5344CB8AC3E}">
        <p14:creationId xmlns:p14="http://schemas.microsoft.com/office/powerpoint/2010/main" val="3715453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D9EC0D-B51B-49CE-AD51-D2AA67751CA1}" type="datetimeFigureOut">
              <a:rPr lang="en-IE" smtClean="0"/>
              <a:t>06/06/2023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A7E91D5-710A-47A7-89CE-45B22D434D56}" type="slidenum">
              <a:rPr lang="en-IE" smtClean="0"/>
              <a:t>‹#›</a:t>
            </a:fld>
            <a:endParaRPr lang="en-IE"/>
          </a:p>
        </p:txBody>
      </p:sp>
    </p:spTree>
    <p:extLst>
      <p:ext uri="{BB962C8B-B14F-4D97-AF65-F5344CB8AC3E}">
        <p14:creationId xmlns:p14="http://schemas.microsoft.com/office/powerpoint/2010/main" val="1769468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D9EC0D-B51B-49CE-AD51-D2AA67751CA1}" type="datetimeFigureOut">
              <a:rPr lang="en-IE" smtClean="0"/>
              <a:t>06/06/2023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2A7E91D5-710A-47A7-89CE-45B22D434D56}" type="slidenum">
              <a:rPr lang="en-IE" smtClean="0"/>
              <a:t>‹#›</a:t>
            </a:fld>
            <a:endParaRPr lang="en-IE"/>
          </a:p>
        </p:txBody>
      </p:sp>
    </p:spTree>
    <p:extLst>
      <p:ext uri="{BB962C8B-B14F-4D97-AF65-F5344CB8AC3E}">
        <p14:creationId xmlns:p14="http://schemas.microsoft.com/office/powerpoint/2010/main" val="3771480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D9EC0D-B51B-49CE-AD51-D2AA67751CA1}" type="datetimeFigureOut">
              <a:rPr lang="en-IE" smtClean="0"/>
              <a:t>06/06/2023</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E91D5-710A-47A7-89CE-45B22D434D56}" type="slidenum">
              <a:rPr lang="en-IE" smtClean="0"/>
              <a:t>‹#›</a:t>
            </a:fld>
            <a:endParaRPr lang="en-IE"/>
          </a:p>
        </p:txBody>
      </p:sp>
    </p:spTree>
    <p:extLst>
      <p:ext uri="{BB962C8B-B14F-4D97-AF65-F5344CB8AC3E}">
        <p14:creationId xmlns:p14="http://schemas.microsoft.com/office/powerpoint/2010/main" val="402353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0.jfif"/></Relationships>
</file>

<file path=ppt/slides/_rels/slide19.xml.rels><?xml version="1.0" encoding="UTF-8" standalone="yes"?>
<Relationships xmlns="http://schemas.openxmlformats.org/package/2006/relationships"><Relationship Id="rId3" Type="http://schemas.openxmlformats.org/officeDocument/2006/relationships/image" Target="../media/image41.jf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www.apic-preterm.org/"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fif"/></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7.jfif"/><Relationship Id="rId7" Type="http://schemas.openxmlformats.org/officeDocument/2006/relationships/image" Target="../media/image5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bin"/></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4.bin"/><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61.bin"/><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13.jpg"/></Relationships>
</file>

<file path=ppt/slides/_rels/slide31.xml.rels><?xml version="1.0" encoding="UTF-8" standalone="yes"?>
<Relationships xmlns="http://schemas.openxmlformats.org/package/2006/relationships"><Relationship Id="rId3" Type="http://schemas.openxmlformats.org/officeDocument/2006/relationships/image" Target="../media/image64.jfif"/><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jp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15.jpeg"/><Relationship Id="rId10" Type="http://schemas.microsoft.com/office/2007/relationships/diagramDrawing" Target="../diagrams/drawing1.xml"/><Relationship Id="rId4" Type="http://schemas.openxmlformats.org/officeDocument/2006/relationships/image" Target="../media/image14.jp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6.jpg"/><Relationship Id="rId7"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18.jpeg"/><Relationship Id="rId5" Type="http://schemas.openxmlformats.org/officeDocument/2006/relationships/image" Target="../media/image17.jpeg"/><Relationship Id="rId10" Type="http://schemas.microsoft.com/office/2007/relationships/diagramDrawing" Target="../diagrams/drawing2.xml"/><Relationship Id="rId4" Type="http://schemas.openxmlformats.org/officeDocument/2006/relationships/image" Target="../media/image16.jpg"/><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26.jpeg"/><Relationship Id="rId3" Type="http://schemas.openxmlformats.org/officeDocument/2006/relationships/image" Target="../media/image2.jpg"/><Relationship Id="rId7" Type="http://schemas.openxmlformats.org/officeDocument/2006/relationships/diagramColors" Target="../diagrams/colors4.xml"/><Relationship Id="rId12"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image" Target="../media/image24.jpeg"/><Relationship Id="rId5" Type="http://schemas.openxmlformats.org/officeDocument/2006/relationships/diagramLayout" Target="../diagrams/layout4.xml"/><Relationship Id="rId10" Type="http://schemas.openxmlformats.org/officeDocument/2006/relationships/image" Target="../media/image23.jpg"/><Relationship Id="rId4" Type="http://schemas.openxmlformats.org/officeDocument/2006/relationships/diagramData" Target="../diagrams/data4.xml"/><Relationship Id="rId9" Type="http://schemas.openxmlformats.org/officeDocument/2006/relationships/image" Target="../media/image22.jpeg"/><Relationship Id="rId1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a:t>Prematurity Is For Life</a:t>
            </a:r>
            <a:br>
              <a:rPr lang="en-IE" b="1" dirty="0"/>
            </a:br>
            <a:r>
              <a:rPr lang="en-IE" b="1" dirty="0"/>
              <a:t>Not Just The Neonatal Unit</a:t>
            </a:r>
          </a:p>
        </p:txBody>
      </p:sp>
      <p:sp>
        <p:nvSpPr>
          <p:cNvPr id="3" name="Subtitle 2"/>
          <p:cNvSpPr>
            <a:spLocks noGrp="1"/>
          </p:cNvSpPr>
          <p:nvPr>
            <p:ph type="subTitle" idx="1"/>
          </p:nvPr>
        </p:nvSpPr>
        <p:spPr>
          <a:xfrm>
            <a:off x="1524000" y="3836772"/>
            <a:ext cx="9144000" cy="1488989"/>
          </a:xfrm>
        </p:spPr>
        <p:txBody>
          <a:bodyPr/>
          <a:lstStyle/>
          <a:p>
            <a:r>
              <a:rPr lang="en-IE" dirty="0"/>
              <a:t>Mandy Daly</a:t>
            </a:r>
          </a:p>
          <a:p>
            <a:r>
              <a:rPr lang="en-IE" dirty="0"/>
              <a:t>Advocacy &amp; Policymaking</a:t>
            </a:r>
          </a:p>
          <a:p>
            <a:r>
              <a:rPr lang="en-IE" dirty="0"/>
              <a:t>Irish Neonatal Health Alliance</a:t>
            </a:r>
          </a:p>
        </p:txBody>
      </p:sp>
    </p:spTree>
    <p:extLst>
      <p:ext uri="{BB962C8B-B14F-4D97-AF65-F5344CB8AC3E}">
        <p14:creationId xmlns:p14="http://schemas.microsoft.com/office/powerpoint/2010/main" val="1315978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Early Years</a:t>
            </a:r>
          </a:p>
        </p:txBody>
      </p:sp>
      <p:sp>
        <p:nvSpPr>
          <p:cNvPr id="3" name="Content Placeholder 2"/>
          <p:cNvSpPr>
            <a:spLocks noGrp="1"/>
          </p:cNvSpPr>
          <p:nvPr>
            <p:ph idx="1"/>
          </p:nvPr>
        </p:nvSpPr>
        <p:spPr/>
        <p:txBody>
          <a:bodyPr/>
          <a:lstStyle/>
          <a:p>
            <a:endParaRPr lang="en-IE" dirty="0"/>
          </a:p>
          <a:p>
            <a:r>
              <a:rPr lang="en-IE" dirty="0"/>
              <a:t>First 2 years development of very early PTB is mildly delayed.</a:t>
            </a:r>
          </a:p>
          <a:p>
            <a:r>
              <a:rPr lang="en-IE" dirty="0"/>
              <a:t>10% diagnosed with neurological problems.</a:t>
            </a:r>
          </a:p>
          <a:p>
            <a:r>
              <a:rPr lang="en-IE" dirty="0"/>
              <a:t>Delays in language skills is very common.</a:t>
            </a:r>
          </a:p>
          <a:p>
            <a:r>
              <a:rPr lang="en-IE" dirty="0"/>
              <a:t>Behavioural problems.</a:t>
            </a:r>
          </a:p>
          <a:p>
            <a:endParaRPr lang="en-IE" dirty="0"/>
          </a:p>
          <a:p>
            <a:pPr marL="0" indent="0">
              <a:buNone/>
            </a:pPr>
            <a:r>
              <a:rPr lang="en-IE" sz="1600" dirty="0" err="1"/>
              <a:t>Saigal</a:t>
            </a:r>
            <a:r>
              <a:rPr lang="en-IE" sz="1600" dirty="0"/>
              <a:t> et al, J </a:t>
            </a:r>
            <a:r>
              <a:rPr lang="en-IE" sz="1600" dirty="0" err="1"/>
              <a:t>Pediatr</a:t>
            </a:r>
            <a:r>
              <a:rPr lang="en-IE" sz="1600" dirty="0"/>
              <a:t> 1984; 105:969-967.</a:t>
            </a:r>
          </a:p>
          <a:p>
            <a:endParaRPr lang="en-IE"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50178" y="302740"/>
            <a:ext cx="2646406" cy="1984805"/>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1961" y="4623414"/>
            <a:ext cx="2650525" cy="1929444"/>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687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School Age Outcomes</a:t>
            </a:r>
          </a:p>
        </p:txBody>
      </p:sp>
      <p:sp>
        <p:nvSpPr>
          <p:cNvPr id="3" name="Content Placeholder 2"/>
          <p:cNvSpPr>
            <a:spLocks noGrp="1"/>
          </p:cNvSpPr>
          <p:nvPr>
            <p:ph idx="1"/>
          </p:nvPr>
        </p:nvSpPr>
        <p:spPr/>
        <p:txBody>
          <a:bodyPr>
            <a:normAutofit lnSpcReduction="10000"/>
          </a:bodyPr>
          <a:lstStyle/>
          <a:p>
            <a:endParaRPr lang="en-IE" dirty="0"/>
          </a:p>
          <a:p>
            <a:r>
              <a:rPr lang="en-IE" dirty="0"/>
              <a:t>PTB have lower IQ compared to full-term &amp; one-quarter to one-third may present with learning difficulties; higher in EPT. 57% of PT 7 </a:t>
            </a:r>
            <a:r>
              <a:rPr lang="en-IE" dirty="0" err="1"/>
              <a:t>yr</a:t>
            </a:r>
            <a:r>
              <a:rPr lang="en-IE" dirty="0"/>
              <a:t> olds reach expected targets in reading, writing &amp; maths compared with 82% of term infants.</a:t>
            </a:r>
          </a:p>
          <a:p>
            <a:r>
              <a:rPr lang="en-IE" dirty="0"/>
              <a:t>Many children have difficulty in executive function.</a:t>
            </a:r>
          </a:p>
          <a:p>
            <a:r>
              <a:rPr lang="en-IE" dirty="0"/>
              <a:t>Significant numbers required remedial assistance in school.</a:t>
            </a:r>
          </a:p>
          <a:p>
            <a:r>
              <a:rPr lang="en-IE" dirty="0"/>
              <a:t>Behavioural problems i.e. ADD &amp; ADHD particularly in boys.</a:t>
            </a:r>
          </a:p>
          <a:p>
            <a:endParaRPr lang="en-IE" dirty="0"/>
          </a:p>
          <a:p>
            <a:r>
              <a:rPr lang="en-IE" sz="1600" dirty="0" err="1"/>
              <a:t>Saigal</a:t>
            </a:r>
            <a:r>
              <a:rPr lang="en-IE" sz="1600" dirty="0"/>
              <a:t> et al, J </a:t>
            </a:r>
            <a:r>
              <a:rPr lang="en-IE" sz="1600" dirty="0" err="1"/>
              <a:t>Pediatr</a:t>
            </a:r>
            <a:r>
              <a:rPr lang="en-IE" sz="1600" dirty="0"/>
              <a:t> 1991; 118:751-760.</a:t>
            </a:r>
          </a:p>
          <a:p>
            <a:endParaRPr lang="en-IE" dirty="0"/>
          </a:p>
        </p:txBody>
      </p:sp>
      <p:pic>
        <p:nvPicPr>
          <p:cNvPr id="4" name="Content Placeholder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5917" y="365125"/>
            <a:ext cx="1317316" cy="1756421"/>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8757" y="3711045"/>
            <a:ext cx="1915496" cy="2853785"/>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8586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Educational Problems in Adolescence</a:t>
            </a:r>
          </a:p>
        </p:txBody>
      </p:sp>
      <p:sp>
        <p:nvSpPr>
          <p:cNvPr id="3" name="Content Placeholder 2"/>
          <p:cNvSpPr>
            <a:spLocks noGrp="1"/>
          </p:cNvSpPr>
          <p:nvPr>
            <p:ph idx="1"/>
          </p:nvPr>
        </p:nvSpPr>
        <p:spPr/>
        <p:txBody>
          <a:bodyPr>
            <a:normAutofit lnSpcReduction="10000"/>
          </a:bodyPr>
          <a:lstStyle/>
          <a:p>
            <a:pPr lvl="1"/>
            <a:endParaRPr lang="en-IE" dirty="0"/>
          </a:p>
          <a:p>
            <a:pPr lvl="1"/>
            <a:r>
              <a:rPr lang="en-IE" sz="2800" dirty="0"/>
              <a:t>Lower IQ and learning difficulties continue with learning difficulty rates that are substantially higher than term.</a:t>
            </a:r>
          </a:p>
          <a:p>
            <a:pPr lvl="1"/>
            <a:r>
              <a:rPr lang="en-IE" sz="2800" dirty="0"/>
              <a:t>Major difficulties in math. </a:t>
            </a:r>
            <a:r>
              <a:rPr lang="en-IE" sz="2800" b="1" dirty="0"/>
              <a:t>(WWW.PRETERMBIRTH.INFO)</a:t>
            </a:r>
          </a:p>
          <a:p>
            <a:pPr lvl="1"/>
            <a:r>
              <a:rPr lang="en-IE" sz="2800" dirty="0"/>
              <a:t>Prevalence of educational and learning difficulties at school age &amp; adolescence far surpass rates of neurodevelopmental impairment in EPT/VPT infants.</a:t>
            </a:r>
          </a:p>
          <a:p>
            <a:pPr lvl="1"/>
            <a:r>
              <a:rPr lang="en-IE" sz="2800" dirty="0"/>
              <a:t>Economic analyses has shown that after the NICU, the greatest costs associated with support for EPT infants lie in education. </a:t>
            </a:r>
          </a:p>
          <a:p>
            <a:pPr marL="457200" lvl="1" indent="0">
              <a:buNone/>
            </a:pPr>
            <a:r>
              <a:rPr lang="en-IE" sz="1400" dirty="0"/>
              <a:t>      </a:t>
            </a:r>
            <a:r>
              <a:rPr lang="en-IE" sz="1400" dirty="0" err="1"/>
              <a:t>Petrou</a:t>
            </a:r>
            <a:r>
              <a:rPr lang="en-IE" sz="1400" dirty="0"/>
              <a:t> S et al, ‘09</a:t>
            </a:r>
          </a:p>
          <a:p>
            <a:pPr lvl="1"/>
            <a:endParaRPr lang="en-IE" dirty="0"/>
          </a:p>
          <a:p>
            <a:pPr marL="457200" lvl="1" indent="0">
              <a:buNone/>
            </a:pPr>
            <a:r>
              <a:rPr lang="en-IE" sz="1600" dirty="0" err="1"/>
              <a:t>Saigal</a:t>
            </a:r>
            <a:r>
              <a:rPr lang="en-IE" sz="1600" dirty="0"/>
              <a:t>, 2003 ; Hutchinson 2013; Johnson S, 2011; </a:t>
            </a:r>
            <a:r>
              <a:rPr lang="en-IE" sz="1600" dirty="0" err="1"/>
              <a:t>Litt</a:t>
            </a:r>
            <a:r>
              <a:rPr lang="en-IE" sz="1600" dirty="0"/>
              <a:t> JS, 2012</a:t>
            </a:r>
          </a:p>
          <a:p>
            <a:endParaRPr lang="en-I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7918" y="5189080"/>
            <a:ext cx="3337840" cy="1668920"/>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458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69" y="-1"/>
            <a:ext cx="12340045" cy="7107895"/>
          </a:xfrm>
          <a:prstGeom prst="rect">
            <a:avLst/>
          </a:prstGeom>
        </p:spPr>
      </p:pic>
    </p:spTree>
    <p:extLst>
      <p:ext uri="{BB962C8B-B14F-4D97-AF65-F5344CB8AC3E}">
        <p14:creationId xmlns:p14="http://schemas.microsoft.com/office/powerpoint/2010/main" val="953973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Adulthood 29-36 Years</a:t>
            </a:r>
          </a:p>
        </p:txBody>
      </p:sp>
      <p:sp>
        <p:nvSpPr>
          <p:cNvPr id="3" name="Content Placeholder 2"/>
          <p:cNvSpPr>
            <a:spLocks noGrp="1"/>
          </p:cNvSpPr>
          <p:nvPr>
            <p:ph idx="1"/>
          </p:nvPr>
        </p:nvSpPr>
        <p:spPr/>
        <p:txBody>
          <a:bodyPr>
            <a:normAutofit fontScale="92500" lnSpcReduction="20000"/>
          </a:bodyPr>
          <a:lstStyle/>
          <a:p>
            <a:endParaRPr lang="en-IE" b="1" dirty="0"/>
          </a:p>
          <a:p>
            <a:pPr marL="3657600" lvl="8" indent="0">
              <a:buNone/>
            </a:pPr>
            <a:r>
              <a:rPr lang="en-IE" b="1" dirty="0"/>
              <a:t>		ELBW n=100	NBW n=8		P</a:t>
            </a:r>
          </a:p>
          <a:p>
            <a:pPr marL="3657600" lvl="8" indent="0">
              <a:buNone/>
            </a:pPr>
            <a:endParaRPr lang="en-IE" dirty="0"/>
          </a:p>
          <a:p>
            <a:r>
              <a:rPr lang="en-IE" dirty="0"/>
              <a:t>Education					16.0 (2.6)	16.7 (3.2)	NS</a:t>
            </a:r>
          </a:p>
          <a:p>
            <a:r>
              <a:rPr lang="en-IE" dirty="0"/>
              <a:t>Employed in the last year (%)		</a:t>
            </a:r>
            <a:r>
              <a:rPr lang="en-IE" dirty="0">
                <a:solidFill>
                  <a:srgbClr val="FF0000"/>
                </a:solidFill>
              </a:rPr>
              <a:t>80.4		91.8		.02</a:t>
            </a:r>
          </a:p>
          <a:p>
            <a:r>
              <a:rPr lang="en-IE" dirty="0"/>
              <a:t>FT work in the last year (%)		</a:t>
            </a:r>
            <a:r>
              <a:rPr lang="en-IE" dirty="0">
                <a:solidFill>
                  <a:srgbClr val="FF0000"/>
                </a:solidFill>
              </a:rPr>
              <a:t>61.5		76.6</a:t>
            </a:r>
            <a:r>
              <a:rPr lang="en-IE" dirty="0"/>
              <a:t>		</a:t>
            </a:r>
            <a:r>
              <a:rPr lang="en-IE" dirty="0">
                <a:solidFill>
                  <a:srgbClr val="FF0000"/>
                </a:solidFill>
              </a:rPr>
              <a:t>.04</a:t>
            </a:r>
          </a:p>
          <a:p>
            <a:r>
              <a:rPr lang="en-IE" dirty="0"/>
              <a:t>Total personal income			</a:t>
            </a:r>
            <a:r>
              <a:rPr lang="en-IE" dirty="0">
                <a:solidFill>
                  <a:srgbClr val="FF0000"/>
                </a:solidFill>
              </a:rPr>
              <a:t>26,485	46,552	&lt;.001</a:t>
            </a:r>
          </a:p>
          <a:p>
            <a:r>
              <a:rPr lang="en-IE" dirty="0"/>
              <a:t>Total household income			</a:t>
            </a:r>
            <a:r>
              <a:rPr lang="en-IE" dirty="0">
                <a:solidFill>
                  <a:srgbClr val="FF0000"/>
                </a:solidFill>
              </a:rPr>
              <a:t>54,450	76,148	&lt;.001</a:t>
            </a:r>
          </a:p>
          <a:p>
            <a:pPr marL="0" indent="0">
              <a:buNone/>
            </a:pPr>
            <a:endParaRPr lang="en-IE" dirty="0"/>
          </a:p>
          <a:p>
            <a:pPr marL="0" indent="0">
              <a:buNone/>
            </a:pPr>
            <a:r>
              <a:rPr lang="en-IE" dirty="0"/>
              <a:t>** ELBW women were less likely to be working  FT</a:t>
            </a:r>
          </a:p>
          <a:p>
            <a:pPr marL="0" indent="0">
              <a:buNone/>
            </a:pPr>
            <a:r>
              <a:rPr lang="en-IE" sz="1700" dirty="0" err="1"/>
              <a:t>Saigal</a:t>
            </a:r>
            <a:r>
              <a:rPr lang="en-IE" sz="1700" dirty="0"/>
              <a:t> et al, JAMA </a:t>
            </a:r>
            <a:r>
              <a:rPr lang="en-IE" sz="1700" dirty="0" err="1"/>
              <a:t>Ped</a:t>
            </a:r>
            <a:r>
              <a:rPr lang="en-IE" sz="1700" dirty="0"/>
              <a:t>, 2016</a:t>
            </a:r>
          </a:p>
        </p:txBody>
      </p:sp>
    </p:spTree>
    <p:extLst>
      <p:ext uri="{BB962C8B-B14F-4D97-AF65-F5344CB8AC3E}">
        <p14:creationId xmlns:p14="http://schemas.microsoft.com/office/powerpoint/2010/main" val="290201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Bavarian VLBW: Neuro cognition, Age 26 Years</a:t>
            </a:r>
          </a:p>
        </p:txBody>
      </p:sp>
      <p:sp>
        <p:nvSpPr>
          <p:cNvPr id="3" name="Content Placeholder 2"/>
          <p:cNvSpPr>
            <a:spLocks noGrp="1"/>
          </p:cNvSpPr>
          <p:nvPr>
            <p:ph idx="1"/>
          </p:nvPr>
        </p:nvSpPr>
        <p:spPr/>
        <p:txBody>
          <a:bodyPr>
            <a:normAutofit lnSpcReduction="10000"/>
          </a:bodyPr>
          <a:lstStyle/>
          <a:p>
            <a:r>
              <a:rPr lang="en-IE" dirty="0"/>
              <a:t>217 VLBW/VPT &amp; 197 term controls born 1985/86.</a:t>
            </a:r>
          </a:p>
          <a:p>
            <a:r>
              <a:rPr lang="en-IE" dirty="0"/>
              <a:t>IQ and executive function below the control group.</a:t>
            </a:r>
          </a:p>
          <a:p>
            <a:r>
              <a:rPr lang="en-IE" dirty="0"/>
              <a:t>Multiple cognitive deficits present in 73% of VLBW compared with 49% of controls.</a:t>
            </a:r>
          </a:p>
          <a:p>
            <a:r>
              <a:rPr lang="en-IE" dirty="0"/>
              <a:t>MRI studies showed decreased cerebral volume, loss of grey and white matter.</a:t>
            </a:r>
          </a:p>
          <a:p>
            <a:r>
              <a:rPr lang="en-IE" dirty="0"/>
              <a:t>VLBW adults do not outgrow their earlier intellectual deficits &amp; will continue to require more specific support from educational agencies.</a:t>
            </a:r>
          </a:p>
          <a:p>
            <a:endParaRPr lang="en-IE" dirty="0"/>
          </a:p>
          <a:p>
            <a:pPr marL="0" indent="0">
              <a:buNone/>
            </a:pPr>
            <a:r>
              <a:rPr lang="en-IE" sz="1700" dirty="0" err="1"/>
              <a:t>Erygit</a:t>
            </a:r>
            <a:r>
              <a:rPr lang="en-IE" sz="1700" dirty="0"/>
              <a:t> MS et al, J Child Psychiatry. 2015;56:857-64</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8646" y="5458350"/>
            <a:ext cx="1786869" cy="1190055"/>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39376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Correlation Between Outcomes &amp; GA</a:t>
            </a:r>
          </a:p>
        </p:txBody>
      </p:sp>
      <p:pic>
        <p:nvPicPr>
          <p:cNvPr id="4" name="Content Placeholder 3"/>
          <p:cNvPicPr>
            <a:picLocks noGrp="1" noChangeAspect="1"/>
          </p:cNvPicPr>
          <p:nvPr>
            <p:ph idx="1"/>
          </p:nvPr>
        </p:nvPicPr>
        <p:blipFill>
          <a:blip r:embed="rId3"/>
          <a:stretch>
            <a:fillRect/>
          </a:stretch>
        </p:blipFill>
        <p:spPr>
          <a:xfrm>
            <a:off x="1028935" y="2264638"/>
            <a:ext cx="4193804" cy="280996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3347" y="2191779"/>
            <a:ext cx="5332024" cy="3199215"/>
          </a:xfrm>
          <a:prstGeom prst="rect">
            <a:avLst/>
          </a:prstGeom>
        </p:spPr>
      </p:pic>
      <p:sp>
        <p:nvSpPr>
          <p:cNvPr id="6" name="TextBox 5"/>
          <p:cNvSpPr txBox="1"/>
          <p:nvPr/>
        </p:nvSpPr>
        <p:spPr>
          <a:xfrm>
            <a:off x="1021765" y="5390994"/>
            <a:ext cx="3085400" cy="338554"/>
          </a:xfrm>
          <a:prstGeom prst="rect">
            <a:avLst/>
          </a:prstGeom>
          <a:noFill/>
        </p:spPr>
        <p:txBody>
          <a:bodyPr wrap="square" rtlCol="0">
            <a:spAutoFit/>
          </a:bodyPr>
          <a:lstStyle/>
          <a:p>
            <a:r>
              <a:rPr lang="en-IE" sz="1600" dirty="0"/>
              <a:t>Marlow 2005; Wolke 2000</a:t>
            </a:r>
          </a:p>
        </p:txBody>
      </p:sp>
      <p:sp>
        <p:nvSpPr>
          <p:cNvPr id="8" name="TextBox 7"/>
          <p:cNvSpPr txBox="1"/>
          <p:nvPr/>
        </p:nvSpPr>
        <p:spPr>
          <a:xfrm>
            <a:off x="6350312" y="5390994"/>
            <a:ext cx="4398095" cy="338554"/>
          </a:xfrm>
          <a:prstGeom prst="rect">
            <a:avLst/>
          </a:prstGeom>
          <a:noFill/>
        </p:spPr>
        <p:txBody>
          <a:bodyPr wrap="square" rtlCol="0">
            <a:spAutoFit/>
          </a:bodyPr>
          <a:lstStyle/>
          <a:p>
            <a:r>
              <a:rPr lang="en-IE" sz="1600" dirty="0"/>
              <a:t>McKay et al PLOS Medicine 2010</a:t>
            </a:r>
          </a:p>
        </p:txBody>
      </p:sp>
    </p:spTree>
    <p:extLst>
      <p:ext uri="{BB962C8B-B14F-4D97-AF65-F5344CB8AC3E}">
        <p14:creationId xmlns:p14="http://schemas.microsoft.com/office/powerpoint/2010/main" val="896646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Norwegian PTB and Reproduction: National Birth Registry </a:t>
            </a:r>
            <a:r>
              <a:rPr lang="en-IE" sz="1800" b="1" dirty="0"/>
              <a:t>#Premature = 60,354(5.2%)</a:t>
            </a:r>
          </a:p>
        </p:txBody>
      </p:sp>
      <p:sp>
        <p:nvSpPr>
          <p:cNvPr id="3" name="Content Placeholder 2"/>
          <p:cNvSpPr>
            <a:spLocks noGrp="1"/>
          </p:cNvSpPr>
          <p:nvPr>
            <p:ph idx="1"/>
          </p:nvPr>
        </p:nvSpPr>
        <p:spPr/>
        <p:txBody>
          <a:bodyPr/>
          <a:lstStyle/>
          <a:p>
            <a:pPr marL="0" indent="0">
              <a:buNone/>
            </a:pPr>
            <a:endParaRPr lang="en-IE" dirty="0"/>
          </a:p>
          <a:p>
            <a:r>
              <a:rPr lang="en-IE" dirty="0"/>
              <a:t>Still Birth rates at </a:t>
            </a:r>
            <a:r>
              <a:rPr lang="en-IE" dirty="0">
                <a:solidFill>
                  <a:srgbClr val="FF0000"/>
                </a:solidFill>
              </a:rPr>
              <a:t>&lt;28 weeks = 20.8/1000</a:t>
            </a:r>
            <a:r>
              <a:rPr lang="en-IE" dirty="0"/>
              <a:t>; </a:t>
            </a:r>
            <a:r>
              <a:rPr lang="en-IE" dirty="0">
                <a:solidFill>
                  <a:srgbClr val="FF0000"/>
                </a:solidFill>
              </a:rPr>
              <a:t>Term = 7.6/1000 </a:t>
            </a:r>
            <a:r>
              <a:rPr lang="en-IE" dirty="0"/>
              <a:t>births.</a:t>
            </a:r>
          </a:p>
          <a:p>
            <a:r>
              <a:rPr lang="en-IE" dirty="0"/>
              <a:t>Reproduction: Of those born </a:t>
            </a:r>
            <a:r>
              <a:rPr lang="en-IE" dirty="0">
                <a:solidFill>
                  <a:srgbClr val="FF0000"/>
                </a:solidFill>
              </a:rPr>
              <a:t>&lt;28 </a:t>
            </a:r>
            <a:r>
              <a:rPr lang="en-IE" dirty="0" err="1">
                <a:solidFill>
                  <a:srgbClr val="FF0000"/>
                </a:solidFill>
              </a:rPr>
              <a:t>wks</a:t>
            </a:r>
            <a:r>
              <a:rPr lang="en-IE" dirty="0">
                <a:solidFill>
                  <a:srgbClr val="FF0000"/>
                </a:solidFill>
              </a:rPr>
              <a:t> GA, only 25 % F &amp; 14% M</a:t>
            </a:r>
            <a:r>
              <a:rPr lang="en-IE" dirty="0"/>
              <a:t> had reproduced vs </a:t>
            </a:r>
            <a:r>
              <a:rPr lang="en-IE" dirty="0">
                <a:solidFill>
                  <a:srgbClr val="FF0000"/>
                </a:solidFill>
              </a:rPr>
              <a:t>Term 68% F &amp; 50% M</a:t>
            </a:r>
            <a:r>
              <a:rPr lang="en-IE" dirty="0"/>
              <a:t>.</a:t>
            </a:r>
          </a:p>
          <a:p>
            <a:r>
              <a:rPr lang="en-IE" dirty="0"/>
              <a:t>Recurrent Preterm Birth: Had increased risk of recurrent PTB with a GA dose response: </a:t>
            </a:r>
            <a:r>
              <a:rPr lang="en-IE" dirty="0">
                <a:solidFill>
                  <a:srgbClr val="FF0000"/>
                </a:solidFill>
              </a:rPr>
              <a:t>22-27 </a:t>
            </a:r>
            <a:r>
              <a:rPr lang="en-IE" dirty="0" err="1">
                <a:solidFill>
                  <a:srgbClr val="FF0000"/>
                </a:solidFill>
              </a:rPr>
              <a:t>wks</a:t>
            </a:r>
            <a:r>
              <a:rPr lang="en-IE" dirty="0">
                <a:solidFill>
                  <a:srgbClr val="FF0000"/>
                </a:solidFill>
              </a:rPr>
              <a:t> = 14%; Term = 6.4% </a:t>
            </a:r>
            <a:r>
              <a:rPr lang="en-IE" sz="1100" dirty="0" err="1"/>
              <a:t>Swamy</a:t>
            </a:r>
            <a:r>
              <a:rPr lang="en-IE" sz="1100" dirty="0"/>
              <a:t> et al, JAMA, 1429-36, 2008</a:t>
            </a:r>
          </a:p>
          <a:p>
            <a:r>
              <a:rPr lang="en-IE" dirty="0"/>
              <a:t>Subsequent Pregnancies: Fewer after preterm birth (missing sibs).    </a:t>
            </a:r>
            <a:r>
              <a:rPr lang="en-IE" sz="1200" dirty="0"/>
              <a:t>Finland, Alenius, 2018 </a:t>
            </a:r>
          </a:p>
          <a:p>
            <a:endParaRPr lang="en-I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9038" y="5497583"/>
            <a:ext cx="1746526" cy="1268389"/>
          </a:xfrm>
          <a:prstGeom prst="roundRect">
            <a:avLst>
              <a:gd name="adj" fmla="val 16667"/>
            </a:avLst>
          </a:prstGeom>
          <a:ln w="38100">
            <a:solidFill>
              <a:schemeClr val="accent1">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2622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Anthropometric Measurements at 29-36 Years</a:t>
            </a:r>
          </a:p>
        </p:txBody>
      </p:sp>
      <p:graphicFrame>
        <p:nvGraphicFramePr>
          <p:cNvPr id="5" name="Content Placeholder 4"/>
          <p:cNvGraphicFramePr>
            <a:graphicFrameLocks noGrp="1"/>
          </p:cNvGraphicFramePr>
          <p:nvPr>
            <p:ph idx="1"/>
          </p:nvPr>
        </p:nvGraphicFramePr>
        <p:xfrm>
          <a:off x="838200" y="1825625"/>
          <a:ext cx="9220200" cy="370840"/>
        </p:xfrm>
        <a:graphic>
          <a:graphicData uri="http://schemas.openxmlformats.org/drawingml/2006/table">
            <a:tbl>
              <a:tblPr firstRow="1" bandRow="1">
                <a:tableStyleId>{5C22544A-7EE6-4342-B048-85BDC9FD1C3A}</a:tableStyleId>
              </a:tblPr>
              <a:tblGrid>
                <a:gridCol w="2305050">
                  <a:extLst>
                    <a:ext uri="{9D8B030D-6E8A-4147-A177-3AD203B41FA5}">
                      <a16:colId xmlns:a16="http://schemas.microsoft.com/office/drawing/2014/main" val="2701671935"/>
                    </a:ext>
                  </a:extLst>
                </a:gridCol>
                <a:gridCol w="2114550">
                  <a:extLst>
                    <a:ext uri="{9D8B030D-6E8A-4147-A177-3AD203B41FA5}">
                      <a16:colId xmlns:a16="http://schemas.microsoft.com/office/drawing/2014/main" val="3201189101"/>
                    </a:ext>
                  </a:extLst>
                </a:gridCol>
                <a:gridCol w="2110563">
                  <a:extLst>
                    <a:ext uri="{9D8B030D-6E8A-4147-A177-3AD203B41FA5}">
                      <a16:colId xmlns:a16="http://schemas.microsoft.com/office/drawing/2014/main" val="1930924622"/>
                    </a:ext>
                  </a:extLst>
                </a:gridCol>
                <a:gridCol w="2690037">
                  <a:extLst>
                    <a:ext uri="{9D8B030D-6E8A-4147-A177-3AD203B41FA5}">
                      <a16:colId xmlns:a16="http://schemas.microsoft.com/office/drawing/2014/main" val="3680894076"/>
                    </a:ext>
                  </a:extLst>
                </a:gridCol>
              </a:tblGrid>
              <a:tr h="370840">
                <a:tc>
                  <a:txBody>
                    <a:bodyPr/>
                    <a:lstStyle/>
                    <a:p>
                      <a:pPr algn="ctr"/>
                      <a:r>
                        <a:rPr lang="en-IE" dirty="0"/>
                        <a:t>Parameters</a:t>
                      </a:r>
                    </a:p>
                  </a:txBody>
                  <a:tcPr/>
                </a:tc>
                <a:tc>
                  <a:txBody>
                    <a:bodyPr/>
                    <a:lstStyle/>
                    <a:p>
                      <a:pPr algn="ctr"/>
                      <a:r>
                        <a:rPr lang="en-IE" dirty="0"/>
                        <a:t>ELBW</a:t>
                      </a:r>
                    </a:p>
                  </a:txBody>
                  <a:tcPr/>
                </a:tc>
                <a:tc>
                  <a:txBody>
                    <a:bodyPr/>
                    <a:lstStyle/>
                    <a:p>
                      <a:pPr algn="ctr"/>
                      <a:r>
                        <a:rPr lang="en-IE" dirty="0"/>
                        <a:t>NBW</a:t>
                      </a:r>
                    </a:p>
                  </a:txBody>
                  <a:tcPr/>
                </a:tc>
                <a:tc>
                  <a:txBody>
                    <a:bodyPr/>
                    <a:lstStyle/>
                    <a:p>
                      <a:pPr algn="ctr"/>
                      <a:r>
                        <a:rPr lang="en-IE" dirty="0"/>
                        <a:t>P</a:t>
                      </a:r>
                    </a:p>
                  </a:txBody>
                  <a:tcPr/>
                </a:tc>
                <a:extLst>
                  <a:ext uri="{0D108BD9-81ED-4DB2-BD59-A6C34878D82A}">
                    <a16:rowId xmlns:a16="http://schemas.microsoft.com/office/drawing/2014/main" val="340918133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42060529"/>
              </p:ext>
            </p:extLst>
          </p:nvPr>
        </p:nvGraphicFramePr>
        <p:xfrm>
          <a:off x="838200" y="2196465"/>
          <a:ext cx="9207843" cy="1483360"/>
        </p:xfrm>
        <a:graphic>
          <a:graphicData uri="http://schemas.openxmlformats.org/drawingml/2006/table">
            <a:tbl>
              <a:tblPr firstRow="1" bandRow="1">
                <a:tableStyleId>{5C22544A-7EE6-4342-B048-85BDC9FD1C3A}</a:tableStyleId>
              </a:tblPr>
              <a:tblGrid>
                <a:gridCol w="2298405">
                  <a:extLst>
                    <a:ext uri="{9D8B030D-6E8A-4147-A177-3AD203B41FA5}">
                      <a16:colId xmlns:a16="http://schemas.microsoft.com/office/drawing/2014/main" val="750474416"/>
                    </a:ext>
                  </a:extLst>
                </a:gridCol>
                <a:gridCol w="1041990">
                  <a:extLst>
                    <a:ext uri="{9D8B030D-6E8A-4147-A177-3AD203B41FA5}">
                      <a16:colId xmlns:a16="http://schemas.microsoft.com/office/drawing/2014/main" val="739889548"/>
                    </a:ext>
                  </a:extLst>
                </a:gridCol>
                <a:gridCol w="1084521">
                  <a:extLst>
                    <a:ext uri="{9D8B030D-6E8A-4147-A177-3AD203B41FA5}">
                      <a16:colId xmlns:a16="http://schemas.microsoft.com/office/drawing/2014/main" val="3770410402"/>
                    </a:ext>
                  </a:extLst>
                </a:gridCol>
                <a:gridCol w="1047307">
                  <a:extLst>
                    <a:ext uri="{9D8B030D-6E8A-4147-A177-3AD203B41FA5}">
                      <a16:colId xmlns:a16="http://schemas.microsoft.com/office/drawing/2014/main" val="1679862400"/>
                    </a:ext>
                  </a:extLst>
                </a:gridCol>
                <a:gridCol w="1057940">
                  <a:extLst>
                    <a:ext uri="{9D8B030D-6E8A-4147-A177-3AD203B41FA5}">
                      <a16:colId xmlns:a16="http://schemas.microsoft.com/office/drawing/2014/main" val="971396738"/>
                    </a:ext>
                  </a:extLst>
                </a:gridCol>
                <a:gridCol w="2677680">
                  <a:extLst>
                    <a:ext uri="{9D8B030D-6E8A-4147-A177-3AD203B41FA5}">
                      <a16:colId xmlns:a16="http://schemas.microsoft.com/office/drawing/2014/main" val="2647035259"/>
                    </a:ext>
                  </a:extLst>
                </a:gridCol>
              </a:tblGrid>
              <a:tr h="370840">
                <a:tc>
                  <a:txBody>
                    <a:bodyPr/>
                    <a:lstStyle/>
                    <a:p>
                      <a:endParaRPr lang="en-IE" dirty="0"/>
                    </a:p>
                  </a:txBody>
                  <a:tcPr/>
                </a:tc>
                <a:tc>
                  <a:txBody>
                    <a:bodyPr/>
                    <a:lstStyle/>
                    <a:p>
                      <a:r>
                        <a:rPr lang="en-IE" dirty="0"/>
                        <a:t>Mean</a:t>
                      </a:r>
                    </a:p>
                  </a:txBody>
                  <a:tcPr/>
                </a:tc>
                <a:tc>
                  <a:txBody>
                    <a:bodyPr/>
                    <a:lstStyle/>
                    <a:p>
                      <a:r>
                        <a:rPr lang="en-IE" dirty="0"/>
                        <a:t>SD</a:t>
                      </a:r>
                    </a:p>
                  </a:txBody>
                  <a:tcPr/>
                </a:tc>
                <a:tc>
                  <a:txBody>
                    <a:bodyPr/>
                    <a:lstStyle/>
                    <a:p>
                      <a:r>
                        <a:rPr lang="en-IE" dirty="0"/>
                        <a:t>Mean</a:t>
                      </a:r>
                    </a:p>
                  </a:txBody>
                  <a:tcPr/>
                </a:tc>
                <a:tc>
                  <a:txBody>
                    <a:bodyPr/>
                    <a:lstStyle/>
                    <a:p>
                      <a:r>
                        <a:rPr lang="en-IE" dirty="0"/>
                        <a:t>SD</a:t>
                      </a:r>
                    </a:p>
                  </a:txBody>
                  <a:tcPr/>
                </a:tc>
                <a:tc>
                  <a:txBody>
                    <a:bodyPr/>
                    <a:lstStyle/>
                    <a:p>
                      <a:endParaRPr lang="en-IE" dirty="0"/>
                    </a:p>
                  </a:txBody>
                  <a:tcPr/>
                </a:tc>
                <a:extLst>
                  <a:ext uri="{0D108BD9-81ED-4DB2-BD59-A6C34878D82A}">
                    <a16:rowId xmlns:a16="http://schemas.microsoft.com/office/drawing/2014/main" val="2780441751"/>
                  </a:ext>
                </a:extLst>
              </a:tr>
              <a:tr h="370840">
                <a:tc>
                  <a:txBody>
                    <a:bodyPr/>
                    <a:lstStyle/>
                    <a:p>
                      <a:r>
                        <a:rPr lang="en-IE" dirty="0"/>
                        <a:t>Height</a:t>
                      </a:r>
                      <a:r>
                        <a:rPr lang="en-IE" baseline="0" dirty="0"/>
                        <a:t> (m)</a:t>
                      </a:r>
                      <a:endParaRPr lang="en-IE" dirty="0"/>
                    </a:p>
                  </a:txBody>
                  <a:tcPr/>
                </a:tc>
                <a:tc>
                  <a:txBody>
                    <a:bodyPr/>
                    <a:lstStyle/>
                    <a:p>
                      <a:r>
                        <a:rPr lang="en-IE" dirty="0"/>
                        <a:t>1.64</a:t>
                      </a:r>
                    </a:p>
                  </a:txBody>
                  <a:tcPr/>
                </a:tc>
                <a:tc>
                  <a:txBody>
                    <a:bodyPr/>
                    <a:lstStyle/>
                    <a:p>
                      <a:r>
                        <a:rPr lang="en-IE" dirty="0"/>
                        <a:t>0.10</a:t>
                      </a:r>
                    </a:p>
                  </a:txBody>
                  <a:tcPr/>
                </a:tc>
                <a:tc>
                  <a:txBody>
                    <a:bodyPr/>
                    <a:lstStyle/>
                    <a:p>
                      <a:r>
                        <a:rPr lang="en-IE" dirty="0"/>
                        <a:t>1.71</a:t>
                      </a:r>
                    </a:p>
                  </a:txBody>
                  <a:tcPr/>
                </a:tc>
                <a:tc>
                  <a:txBody>
                    <a:bodyPr/>
                    <a:lstStyle/>
                    <a:p>
                      <a:r>
                        <a:rPr lang="en-IE" dirty="0"/>
                        <a:t>0.11</a:t>
                      </a:r>
                    </a:p>
                  </a:txBody>
                  <a:tcPr/>
                </a:tc>
                <a:tc>
                  <a:txBody>
                    <a:bodyPr/>
                    <a:lstStyle/>
                    <a:p>
                      <a:r>
                        <a:rPr lang="en-IE" dirty="0">
                          <a:solidFill>
                            <a:srgbClr val="FF0000"/>
                          </a:solidFill>
                        </a:rPr>
                        <a:t>&gt;0.001</a:t>
                      </a:r>
                    </a:p>
                  </a:txBody>
                  <a:tcPr/>
                </a:tc>
                <a:extLst>
                  <a:ext uri="{0D108BD9-81ED-4DB2-BD59-A6C34878D82A}">
                    <a16:rowId xmlns:a16="http://schemas.microsoft.com/office/drawing/2014/main" val="3603612247"/>
                  </a:ext>
                </a:extLst>
              </a:tr>
              <a:tr h="370840">
                <a:tc>
                  <a:txBody>
                    <a:bodyPr/>
                    <a:lstStyle/>
                    <a:p>
                      <a:r>
                        <a:rPr lang="en-IE" dirty="0"/>
                        <a:t>Weight (kg)</a:t>
                      </a:r>
                    </a:p>
                  </a:txBody>
                  <a:tcPr/>
                </a:tc>
                <a:tc>
                  <a:txBody>
                    <a:bodyPr/>
                    <a:lstStyle/>
                    <a:p>
                      <a:r>
                        <a:rPr lang="en-IE" dirty="0"/>
                        <a:t>71.9</a:t>
                      </a:r>
                    </a:p>
                  </a:txBody>
                  <a:tcPr/>
                </a:tc>
                <a:tc>
                  <a:txBody>
                    <a:bodyPr/>
                    <a:lstStyle/>
                    <a:p>
                      <a:r>
                        <a:rPr lang="en-IE" dirty="0"/>
                        <a:t>16.54</a:t>
                      </a:r>
                    </a:p>
                  </a:txBody>
                  <a:tcPr/>
                </a:tc>
                <a:tc>
                  <a:txBody>
                    <a:bodyPr/>
                    <a:lstStyle/>
                    <a:p>
                      <a:r>
                        <a:rPr lang="en-IE" dirty="0"/>
                        <a:t>77.5</a:t>
                      </a:r>
                    </a:p>
                  </a:txBody>
                  <a:tcPr/>
                </a:tc>
                <a:tc>
                  <a:txBody>
                    <a:bodyPr/>
                    <a:lstStyle/>
                    <a:p>
                      <a:r>
                        <a:rPr lang="en-IE" dirty="0"/>
                        <a:t>18.28</a:t>
                      </a:r>
                    </a:p>
                  </a:txBody>
                  <a:tcPr/>
                </a:tc>
                <a:tc>
                  <a:txBody>
                    <a:bodyPr/>
                    <a:lstStyle/>
                    <a:p>
                      <a:r>
                        <a:rPr lang="en-IE" dirty="0">
                          <a:solidFill>
                            <a:srgbClr val="FF0000"/>
                          </a:solidFill>
                        </a:rPr>
                        <a:t>0.03</a:t>
                      </a:r>
                    </a:p>
                  </a:txBody>
                  <a:tcPr/>
                </a:tc>
                <a:extLst>
                  <a:ext uri="{0D108BD9-81ED-4DB2-BD59-A6C34878D82A}">
                    <a16:rowId xmlns:a16="http://schemas.microsoft.com/office/drawing/2014/main" val="3890637695"/>
                  </a:ext>
                </a:extLst>
              </a:tr>
              <a:tr h="370840">
                <a:tc>
                  <a:txBody>
                    <a:bodyPr/>
                    <a:lstStyle/>
                    <a:p>
                      <a:r>
                        <a:rPr lang="en-IE" dirty="0" err="1"/>
                        <a:t>BmI</a:t>
                      </a:r>
                      <a:r>
                        <a:rPr lang="en-IE" baseline="0" dirty="0"/>
                        <a:t> (kg/m2)</a:t>
                      </a:r>
                      <a:endParaRPr lang="en-IE" dirty="0"/>
                    </a:p>
                  </a:txBody>
                  <a:tcPr/>
                </a:tc>
                <a:tc>
                  <a:txBody>
                    <a:bodyPr/>
                    <a:lstStyle/>
                    <a:p>
                      <a:r>
                        <a:rPr lang="en-IE" dirty="0"/>
                        <a:t>26.9</a:t>
                      </a:r>
                    </a:p>
                  </a:txBody>
                  <a:tcPr/>
                </a:tc>
                <a:tc>
                  <a:txBody>
                    <a:bodyPr/>
                    <a:lstStyle/>
                    <a:p>
                      <a:r>
                        <a:rPr lang="en-IE" dirty="0"/>
                        <a:t>6.41</a:t>
                      </a:r>
                    </a:p>
                  </a:txBody>
                  <a:tcPr/>
                </a:tc>
                <a:tc>
                  <a:txBody>
                    <a:bodyPr/>
                    <a:lstStyle/>
                    <a:p>
                      <a:r>
                        <a:rPr lang="en-IE" dirty="0"/>
                        <a:t>26.5</a:t>
                      </a:r>
                    </a:p>
                  </a:txBody>
                  <a:tcPr/>
                </a:tc>
                <a:tc>
                  <a:txBody>
                    <a:bodyPr/>
                    <a:lstStyle/>
                    <a:p>
                      <a:r>
                        <a:rPr lang="en-IE" dirty="0"/>
                        <a:t>5.08</a:t>
                      </a:r>
                    </a:p>
                  </a:txBody>
                  <a:tcPr/>
                </a:tc>
                <a:tc>
                  <a:txBody>
                    <a:bodyPr/>
                    <a:lstStyle/>
                    <a:p>
                      <a:r>
                        <a:rPr lang="en-IE" dirty="0"/>
                        <a:t>0.61</a:t>
                      </a:r>
                    </a:p>
                  </a:txBody>
                  <a:tcPr/>
                </a:tc>
                <a:extLst>
                  <a:ext uri="{0D108BD9-81ED-4DB2-BD59-A6C34878D82A}">
                    <a16:rowId xmlns:a16="http://schemas.microsoft.com/office/drawing/2014/main" val="2854629683"/>
                  </a:ext>
                </a:extLst>
              </a:tr>
            </a:tbl>
          </a:graphicData>
        </a:graphic>
      </p:graphicFrame>
      <p:sp>
        <p:nvSpPr>
          <p:cNvPr id="8" name="TextBox 7"/>
          <p:cNvSpPr txBox="1"/>
          <p:nvPr/>
        </p:nvSpPr>
        <p:spPr>
          <a:xfrm>
            <a:off x="752157" y="3904573"/>
            <a:ext cx="8984512" cy="923330"/>
          </a:xfrm>
          <a:prstGeom prst="rect">
            <a:avLst/>
          </a:prstGeom>
          <a:noFill/>
        </p:spPr>
        <p:txBody>
          <a:bodyPr wrap="square" rtlCol="0">
            <a:spAutoFit/>
          </a:bodyPr>
          <a:lstStyle/>
          <a:p>
            <a:r>
              <a:rPr lang="en-IE" dirty="0"/>
              <a:t>Mean difference 6.0 cm </a:t>
            </a:r>
            <a:r>
              <a:rPr lang="en-IE" dirty="0" err="1"/>
              <a:t>Ht</a:t>
            </a:r>
            <a:r>
              <a:rPr lang="en-IE" dirty="0"/>
              <a:t> and 5.6kg </a:t>
            </a:r>
            <a:r>
              <a:rPr lang="en-IE" dirty="0" err="1"/>
              <a:t>Wt</a:t>
            </a:r>
            <a:endParaRPr lang="en-IE" dirty="0"/>
          </a:p>
          <a:p>
            <a:endParaRPr lang="en-IE" dirty="0"/>
          </a:p>
          <a:p>
            <a:r>
              <a:rPr lang="en-IE" sz="1600" dirty="0"/>
              <a:t>Morrison, </a:t>
            </a:r>
            <a:r>
              <a:rPr lang="en-IE" sz="1600" dirty="0" err="1"/>
              <a:t>Saigal</a:t>
            </a:r>
            <a:r>
              <a:rPr lang="en-IE" sz="1600" dirty="0"/>
              <a:t>, </a:t>
            </a:r>
            <a:r>
              <a:rPr lang="en-IE" sz="1600" dirty="0" err="1"/>
              <a:t>Pediatrics</a:t>
            </a:r>
            <a:r>
              <a:rPr lang="en-IE" sz="1600" dirty="0"/>
              <a:t> 2016;138:e210605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8168">
            <a:off x="5714999" y="4595389"/>
            <a:ext cx="1824681" cy="183282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159" y="4316370"/>
            <a:ext cx="2143125" cy="2143125"/>
          </a:xfrm>
          <a:prstGeom prst="rect">
            <a:avLst/>
          </a:prstGeom>
        </p:spPr>
      </p:pic>
    </p:spTree>
    <p:extLst>
      <p:ext uri="{BB962C8B-B14F-4D97-AF65-F5344CB8AC3E}">
        <p14:creationId xmlns:p14="http://schemas.microsoft.com/office/powerpoint/2010/main" val="2659359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Blood Pressure of ELBW &amp; NBW</a:t>
            </a:r>
          </a:p>
        </p:txBody>
      </p:sp>
      <p:sp>
        <p:nvSpPr>
          <p:cNvPr id="3" name="Content Placeholder 2"/>
          <p:cNvSpPr>
            <a:spLocks noGrp="1"/>
          </p:cNvSpPr>
          <p:nvPr>
            <p:ph idx="1"/>
          </p:nvPr>
        </p:nvSpPr>
        <p:spPr>
          <a:xfrm>
            <a:off x="838200" y="1587843"/>
            <a:ext cx="10515600" cy="4589120"/>
          </a:xfrm>
        </p:spPr>
        <p:txBody>
          <a:bodyPr>
            <a:normAutofit fontScale="85000" lnSpcReduction="20000"/>
          </a:bodyPr>
          <a:lstStyle/>
          <a:p>
            <a:pPr marL="0" indent="0">
              <a:buNone/>
            </a:pPr>
            <a:r>
              <a:rPr lang="en-IE" dirty="0"/>
              <a:t>				</a:t>
            </a:r>
            <a:r>
              <a:rPr lang="en-IE" b="1" dirty="0"/>
              <a:t>ELBW n = 94		NBW n = 88 </a:t>
            </a:r>
          </a:p>
          <a:p>
            <a:pPr marL="0" indent="0">
              <a:buNone/>
            </a:pPr>
            <a:r>
              <a:rPr lang="en-IE" b="1" dirty="0"/>
              <a:t>				     M (SD)		    M (SD)</a:t>
            </a:r>
          </a:p>
          <a:p>
            <a:pPr marL="0" indent="0">
              <a:buNone/>
            </a:pPr>
            <a:r>
              <a:rPr lang="en-IE" dirty="0"/>
              <a:t>______________________________________________________</a:t>
            </a:r>
          </a:p>
          <a:p>
            <a:pPr marL="0" indent="0">
              <a:buNone/>
            </a:pPr>
            <a:r>
              <a:rPr lang="en-IE" dirty="0"/>
              <a:t>Systolic BP mm Hg		113.8 (11.93)		108.9 (10.59)</a:t>
            </a:r>
            <a:r>
              <a:rPr lang="en-IE" dirty="0">
                <a:solidFill>
                  <a:srgbClr val="FF0000"/>
                </a:solidFill>
              </a:rPr>
              <a:t>*</a:t>
            </a:r>
          </a:p>
          <a:p>
            <a:pPr marL="0" indent="0">
              <a:buNone/>
            </a:pPr>
            <a:r>
              <a:rPr lang="en-IE" dirty="0"/>
              <a:t>Diastolic BP mm Hg		73.7 (10.00)		70.05 (8.27)</a:t>
            </a:r>
            <a:r>
              <a:rPr lang="en-IE" dirty="0">
                <a:solidFill>
                  <a:srgbClr val="FF0000"/>
                </a:solidFill>
              </a:rPr>
              <a:t>**</a:t>
            </a:r>
          </a:p>
          <a:p>
            <a:pPr marL="0" indent="0">
              <a:buNone/>
            </a:pPr>
            <a:r>
              <a:rPr lang="en-IE" dirty="0"/>
              <a:t>_______________________________________________________</a:t>
            </a:r>
          </a:p>
          <a:p>
            <a:pPr marL="0" indent="0">
              <a:buNone/>
            </a:pPr>
            <a:r>
              <a:rPr lang="en-IE" dirty="0">
                <a:solidFill>
                  <a:srgbClr val="FF0000"/>
                </a:solidFill>
              </a:rPr>
              <a:t>*</a:t>
            </a:r>
            <a:r>
              <a:rPr lang="en-IE" dirty="0"/>
              <a:t>P .004; </a:t>
            </a:r>
            <a:r>
              <a:rPr lang="en-IE" dirty="0">
                <a:solidFill>
                  <a:srgbClr val="FF0000"/>
                </a:solidFill>
              </a:rPr>
              <a:t>**</a:t>
            </a:r>
            <a:r>
              <a:rPr lang="en-IE" dirty="0"/>
              <a:t>P.02.</a:t>
            </a:r>
          </a:p>
          <a:p>
            <a:pPr marL="0" indent="0">
              <a:buNone/>
            </a:pPr>
            <a:r>
              <a:rPr lang="en-IE" dirty="0"/>
              <a:t> </a:t>
            </a:r>
          </a:p>
          <a:p>
            <a:pPr marL="0" indent="0">
              <a:buNone/>
            </a:pPr>
            <a:r>
              <a:rPr lang="en-IE" dirty="0"/>
              <a:t>No differences in BP between AGA and SGA.</a:t>
            </a:r>
          </a:p>
          <a:p>
            <a:pPr marL="0" indent="0">
              <a:buNone/>
            </a:pPr>
            <a:r>
              <a:rPr lang="en-IE" dirty="0">
                <a:solidFill>
                  <a:srgbClr val="FF0000"/>
                </a:solidFill>
              </a:rPr>
              <a:t>Mean difference: Systolic: 5mm Hg; Diastolic: 3.2 mm Hg.</a:t>
            </a:r>
          </a:p>
          <a:p>
            <a:pPr marL="0" indent="0">
              <a:buNone/>
            </a:pPr>
            <a:r>
              <a:rPr lang="en-IE" sz="2400" dirty="0"/>
              <a:t>A 5mm increase in systolic BP is associated with a </a:t>
            </a:r>
            <a:r>
              <a:rPr lang="en-IE" sz="2400" dirty="0">
                <a:solidFill>
                  <a:srgbClr val="FF0000"/>
                </a:solidFill>
              </a:rPr>
              <a:t>34% increase </a:t>
            </a:r>
            <a:r>
              <a:rPr lang="en-IE" sz="2400" dirty="0"/>
              <a:t>in mortality due to stroke and increased risk of IHD</a:t>
            </a:r>
            <a:r>
              <a:rPr lang="en-IE" sz="2200" dirty="0"/>
              <a:t>. </a:t>
            </a:r>
            <a:r>
              <a:rPr lang="en-IE" sz="1500" dirty="0" err="1"/>
              <a:t>Lewington</a:t>
            </a:r>
            <a:r>
              <a:rPr lang="en-IE" sz="1500" dirty="0"/>
              <a:t> et al, Lancet 2002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8732" y="5424616"/>
            <a:ext cx="1390135" cy="1390135"/>
          </a:xfrm>
          <a:prstGeom prst="rect">
            <a:avLst/>
          </a:prstGeom>
        </p:spPr>
      </p:pic>
    </p:spTree>
    <p:extLst>
      <p:ext uri="{BB962C8B-B14F-4D97-AF65-F5344CB8AC3E}">
        <p14:creationId xmlns:p14="http://schemas.microsoft.com/office/powerpoint/2010/main" val="284719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1000"/>
                                        <p:tgtEl>
                                          <p:spTgt spid="3">
                                            <p:txEl>
                                              <p:pRg st="10" end="10"/>
                                            </p:txEl>
                                          </p:spTgt>
                                        </p:tgtEl>
                                      </p:cBhvr>
                                    </p:animEffect>
                                    <p:anim calcmode="lin" valueType="num">
                                      <p:cBhvr>
                                        <p:cTn id="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E" b="1" dirty="0"/>
              <a:t>Unexpected Connections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0497" y="1972340"/>
            <a:ext cx="3116055" cy="2337042"/>
          </a:xfrm>
          <a:prstGeom prst="roundRect">
            <a:avLst>
              <a:gd name="adj" fmla="val 16667"/>
            </a:avLst>
          </a:prstGeom>
          <a:ln w="57150">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descr="The Story Behind John F. Kennedy's Favourite Image of Himself | AnOth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02366" y="3727261"/>
            <a:ext cx="2787267" cy="2822728"/>
          </a:xfrm>
          <a:prstGeom prst="roundRect">
            <a:avLst>
              <a:gd name="adj" fmla="val 16667"/>
            </a:avLst>
          </a:prstGeom>
          <a:ln w="57150">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2628" y="1972340"/>
            <a:ext cx="2241172" cy="2620926"/>
          </a:xfrm>
          <a:prstGeom prst="roundRect">
            <a:avLst>
              <a:gd name="adj" fmla="val 16667"/>
            </a:avLst>
          </a:prstGeom>
          <a:ln w="57150">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2" name="Straight Arrow Connector 11"/>
          <p:cNvCxnSpPr>
            <a:stCxn id="6" idx="3"/>
            <a:endCxn id="7" idx="1"/>
          </p:cNvCxnSpPr>
          <p:nvPr/>
        </p:nvCxnSpPr>
        <p:spPr>
          <a:xfrm>
            <a:off x="3376552" y="3140861"/>
            <a:ext cx="1325814" cy="199776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1"/>
            <a:endCxn id="7" idx="3"/>
          </p:cNvCxnSpPr>
          <p:nvPr/>
        </p:nvCxnSpPr>
        <p:spPr>
          <a:xfrm flipH="1">
            <a:off x="7489633" y="3282803"/>
            <a:ext cx="1622995" cy="185582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85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APIC Collaboration: Mean Differences in Young Adult BP in VPBW/ELBW vs NBW</a:t>
            </a:r>
          </a:p>
        </p:txBody>
      </p:sp>
      <p:sp>
        <p:nvSpPr>
          <p:cNvPr id="3" name="Content Placeholder 2"/>
          <p:cNvSpPr>
            <a:spLocks noGrp="1"/>
          </p:cNvSpPr>
          <p:nvPr>
            <p:ph idx="1"/>
          </p:nvPr>
        </p:nvSpPr>
        <p:spPr/>
        <p:txBody>
          <a:bodyPr>
            <a:normAutofit fontScale="25000" lnSpcReduction="20000"/>
          </a:bodyPr>
          <a:lstStyle/>
          <a:p>
            <a:pPr marL="0" indent="0">
              <a:buNone/>
            </a:pPr>
            <a:r>
              <a:rPr lang="en-IE" sz="6400" dirty="0"/>
              <a:t>						</a:t>
            </a:r>
            <a:r>
              <a:rPr lang="en-IE" sz="6400" b="1" dirty="0"/>
              <a:t>ELBW Vs Control</a:t>
            </a:r>
          </a:p>
          <a:p>
            <a:pPr marL="0" indent="0">
              <a:buNone/>
            </a:pPr>
            <a:r>
              <a:rPr lang="en-IE" sz="6200" b="1" dirty="0"/>
              <a:t>Blood Pressure</a:t>
            </a:r>
            <a:r>
              <a:rPr lang="en-IE" sz="6200" dirty="0"/>
              <a:t>		</a:t>
            </a:r>
            <a:r>
              <a:rPr lang="en-IE" sz="6200" b="1" dirty="0"/>
              <a:t>Group</a:t>
            </a:r>
            <a:r>
              <a:rPr lang="en-IE" sz="6200" dirty="0"/>
              <a:t>			</a:t>
            </a:r>
            <a:r>
              <a:rPr lang="en-IE" sz="6200" b="1" dirty="0"/>
              <a:t>Mean Difference (95% CI)</a:t>
            </a:r>
          </a:p>
          <a:p>
            <a:pPr marL="0" indent="0">
              <a:buNone/>
            </a:pPr>
            <a:r>
              <a:rPr lang="en-IE" sz="6200" b="1" dirty="0">
                <a:solidFill>
                  <a:srgbClr val="FF0000"/>
                </a:solidFill>
              </a:rPr>
              <a:t>_____________________________________________________________________________________________________</a:t>
            </a:r>
          </a:p>
          <a:p>
            <a:pPr marL="0" indent="0">
              <a:buNone/>
            </a:pPr>
            <a:r>
              <a:rPr lang="en-IE" sz="6200" b="1" dirty="0"/>
              <a:t>Systolic</a:t>
            </a:r>
            <a:r>
              <a:rPr lang="en-IE" sz="6200" dirty="0"/>
              <a:t>			All			3.4 (2.0 – 4.8)</a:t>
            </a:r>
            <a:r>
              <a:rPr lang="en-IE" sz="6200" dirty="0">
                <a:solidFill>
                  <a:srgbClr val="FF0000"/>
                </a:solidFill>
              </a:rPr>
              <a:t>*</a:t>
            </a:r>
          </a:p>
          <a:p>
            <a:pPr marL="0" indent="0">
              <a:buNone/>
            </a:pPr>
            <a:r>
              <a:rPr lang="en-IE" sz="6200" dirty="0"/>
              <a:t>			Men			1.3 (-0.8 – 3.4)</a:t>
            </a:r>
          </a:p>
          <a:p>
            <a:pPr marL="0" indent="0">
              <a:buNone/>
            </a:pPr>
            <a:r>
              <a:rPr lang="en-IE" sz="6200" dirty="0"/>
              <a:t>			Women			4.9 (3.0 – 6.8)</a:t>
            </a:r>
            <a:r>
              <a:rPr lang="en-IE" sz="6200" dirty="0">
                <a:solidFill>
                  <a:srgbClr val="FF0000"/>
                </a:solidFill>
              </a:rPr>
              <a:t>*</a:t>
            </a:r>
          </a:p>
          <a:p>
            <a:pPr marL="0" indent="0">
              <a:buNone/>
            </a:pPr>
            <a:r>
              <a:rPr lang="en-IE" sz="6200" b="1" dirty="0">
                <a:solidFill>
                  <a:srgbClr val="FF0000"/>
                </a:solidFill>
              </a:rPr>
              <a:t>_____________________________________________________________________________________________________</a:t>
            </a:r>
          </a:p>
          <a:p>
            <a:pPr marL="0" indent="0">
              <a:buNone/>
            </a:pPr>
            <a:r>
              <a:rPr lang="en-IE" sz="6200" b="1" dirty="0"/>
              <a:t>Diastolic</a:t>
            </a:r>
            <a:r>
              <a:rPr lang="en-IE" sz="6200" dirty="0"/>
              <a:t>			All			2.4 (1.3 – 3.4)</a:t>
            </a:r>
            <a:r>
              <a:rPr lang="en-IE" sz="6200" dirty="0">
                <a:solidFill>
                  <a:srgbClr val="FF0000"/>
                </a:solidFill>
              </a:rPr>
              <a:t>*</a:t>
            </a:r>
          </a:p>
          <a:p>
            <a:pPr marL="0" indent="0">
              <a:buNone/>
            </a:pPr>
            <a:r>
              <a:rPr lang="en-IE" sz="6200" dirty="0"/>
              <a:t>			Men			2.1 (0.6 -3.5)</a:t>
            </a:r>
            <a:r>
              <a:rPr lang="en-IE" sz="6200" dirty="0">
                <a:solidFill>
                  <a:srgbClr val="FF0000"/>
                </a:solidFill>
              </a:rPr>
              <a:t>*</a:t>
            </a:r>
          </a:p>
          <a:p>
            <a:pPr marL="0" indent="0">
              <a:buNone/>
            </a:pPr>
            <a:r>
              <a:rPr lang="en-IE" sz="6200" dirty="0"/>
              <a:t>			Women			2.6 (1.2- 4.0)</a:t>
            </a:r>
          </a:p>
          <a:p>
            <a:pPr marL="0" indent="0">
              <a:buNone/>
            </a:pPr>
            <a:r>
              <a:rPr lang="en-IE" sz="6400" b="1" dirty="0">
                <a:solidFill>
                  <a:srgbClr val="FF0000"/>
                </a:solidFill>
              </a:rPr>
              <a:t>_____________________________________________________________________________________________________</a:t>
            </a:r>
          </a:p>
          <a:p>
            <a:pPr marL="0" indent="0">
              <a:buNone/>
            </a:pPr>
            <a:r>
              <a:rPr lang="en-IE" sz="8000" b="1" dirty="0">
                <a:hlinkClick r:id="rId3"/>
              </a:rPr>
              <a:t>www.apic-preterm.org</a:t>
            </a:r>
            <a:r>
              <a:rPr lang="en-IE" sz="6400" dirty="0"/>
              <a:t> </a:t>
            </a:r>
            <a:r>
              <a:rPr lang="en-IE" sz="8000" dirty="0"/>
              <a:t>: International Data, including McMaster:#9 cohorts;</a:t>
            </a:r>
          </a:p>
          <a:p>
            <a:pPr marL="514350" indent="-514350">
              <a:buAutoNum type="arabicPlain" startAt="1571"/>
            </a:pPr>
            <a:r>
              <a:rPr lang="en-IE" sz="8000" dirty="0"/>
              <a:t> VLBW and 777 NBW</a:t>
            </a:r>
          </a:p>
          <a:p>
            <a:pPr marL="0" indent="0">
              <a:buNone/>
            </a:pPr>
            <a:endParaRPr lang="en-IE" dirty="0"/>
          </a:p>
          <a:p>
            <a:pPr marL="0" indent="0">
              <a:buNone/>
            </a:pPr>
            <a:endParaRPr lang="en-IE" dirty="0"/>
          </a:p>
          <a:p>
            <a:pPr marL="0" indent="0">
              <a:buNone/>
            </a:pPr>
            <a:r>
              <a:rPr lang="en-IE" sz="6400" dirty="0" err="1"/>
              <a:t>Hovi</a:t>
            </a:r>
            <a:r>
              <a:rPr lang="en-IE" sz="6400" dirty="0"/>
              <a:t>..</a:t>
            </a:r>
            <a:r>
              <a:rPr lang="en-IE" sz="6400" dirty="0" err="1"/>
              <a:t>Saigal</a:t>
            </a:r>
            <a:r>
              <a:rPr lang="en-IE" sz="6400" dirty="0"/>
              <a:t> et al, APIC collaboration. Hypertension 2016: 68:880-7.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9614" y="5229870"/>
            <a:ext cx="2297599" cy="1386673"/>
          </a:xfrm>
          <a:prstGeom prst="roundRect">
            <a:avLst>
              <a:gd name="adj" fmla="val 16667"/>
            </a:avLst>
          </a:prstGeom>
          <a:ln w="38100">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54445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97008"/>
            <a:ext cx="10515600" cy="1325563"/>
          </a:xfrm>
        </p:spPr>
        <p:txBody>
          <a:bodyPr/>
          <a:lstStyle/>
          <a:p>
            <a:pPr algn="ctr"/>
            <a:r>
              <a:rPr lang="en-IE" b="1" dirty="0"/>
              <a:t>McMaster Prevalence of </a:t>
            </a:r>
            <a:r>
              <a:rPr lang="en-IE" b="1" dirty="0" err="1"/>
              <a:t>Dysglycemia</a:t>
            </a:r>
            <a:r>
              <a:rPr lang="en-IE" b="1" dirty="0"/>
              <a:t> in ELBW compared with NBW</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190138" y="955515"/>
            <a:ext cx="1746077" cy="1334112"/>
          </a:xfrm>
          <a:prstGeom prst="roundRect">
            <a:avLst>
              <a:gd name="adj" fmla="val 16667"/>
            </a:avLst>
          </a:prstGeom>
          <a:ln w="38100">
            <a:solidFill>
              <a:srgbClr val="FFCC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an 10"/>
          <p:cNvSpPr/>
          <p:nvPr/>
        </p:nvSpPr>
        <p:spPr>
          <a:xfrm>
            <a:off x="2078665" y="3567224"/>
            <a:ext cx="914400" cy="185942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*P&lt;.05</a:t>
            </a:r>
          </a:p>
        </p:txBody>
      </p:sp>
      <p:sp>
        <p:nvSpPr>
          <p:cNvPr id="12" name="Can 11"/>
          <p:cNvSpPr/>
          <p:nvPr/>
        </p:nvSpPr>
        <p:spPr>
          <a:xfrm>
            <a:off x="3131289" y="4162646"/>
            <a:ext cx="914400" cy="1263999"/>
          </a:xfrm>
          <a:prstGeom prst="ca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Can 13"/>
          <p:cNvSpPr/>
          <p:nvPr/>
        </p:nvSpPr>
        <p:spPr>
          <a:xfrm>
            <a:off x="4338083" y="2408274"/>
            <a:ext cx="914400" cy="3018371"/>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*P&lt;.01</a:t>
            </a:r>
          </a:p>
        </p:txBody>
      </p:sp>
      <p:sp>
        <p:nvSpPr>
          <p:cNvPr id="15" name="Can 14"/>
          <p:cNvSpPr/>
          <p:nvPr/>
        </p:nvSpPr>
        <p:spPr>
          <a:xfrm>
            <a:off x="7240773" y="4752753"/>
            <a:ext cx="914400" cy="67389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Can 15"/>
          <p:cNvSpPr/>
          <p:nvPr/>
        </p:nvSpPr>
        <p:spPr>
          <a:xfrm>
            <a:off x="8452884" y="4625163"/>
            <a:ext cx="914400" cy="801482"/>
          </a:xfrm>
          <a:prstGeom prst="ca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Can 16"/>
          <p:cNvSpPr/>
          <p:nvPr/>
        </p:nvSpPr>
        <p:spPr>
          <a:xfrm>
            <a:off x="9664995" y="4407195"/>
            <a:ext cx="914400" cy="1056664"/>
          </a:xfrm>
          <a:prstGeom prst="ca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ectangle 19"/>
          <p:cNvSpPr/>
          <p:nvPr/>
        </p:nvSpPr>
        <p:spPr>
          <a:xfrm>
            <a:off x="1063256" y="1716737"/>
            <a:ext cx="175435" cy="261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TextBox 27"/>
          <p:cNvSpPr txBox="1"/>
          <p:nvPr/>
        </p:nvSpPr>
        <p:spPr>
          <a:xfrm>
            <a:off x="1063256" y="5776133"/>
            <a:ext cx="5800060" cy="923330"/>
          </a:xfrm>
          <a:prstGeom prst="rect">
            <a:avLst/>
          </a:prstGeom>
          <a:noFill/>
        </p:spPr>
        <p:txBody>
          <a:bodyPr wrap="square" rtlCol="0">
            <a:spAutoFit/>
          </a:bodyPr>
          <a:lstStyle/>
          <a:p>
            <a:endParaRPr lang="en-IE" dirty="0"/>
          </a:p>
          <a:p>
            <a:r>
              <a:rPr lang="en-IE" dirty="0"/>
              <a:t>*Glucose Imbalance</a:t>
            </a:r>
          </a:p>
          <a:p>
            <a:r>
              <a:rPr lang="en-IE" sz="1600" dirty="0"/>
              <a:t>Morrison K, </a:t>
            </a:r>
            <a:r>
              <a:rPr lang="en-IE" sz="1600" dirty="0" err="1"/>
              <a:t>Saigal</a:t>
            </a:r>
            <a:r>
              <a:rPr lang="en-IE" sz="1600" dirty="0"/>
              <a:t> S, et al., </a:t>
            </a:r>
            <a:r>
              <a:rPr lang="en-IE" sz="1600" dirty="0" err="1"/>
              <a:t>Ped</a:t>
            </a:r>
            <a:r>
              <a:rPr lang="en-IE" sz="1600" dirty="0"/>
              <a:t> 2016:138:20160515</a:t>
            </a:r>
          </a:p>
        </p:txBody>
      </p:sp>
      <p:sp>
        <p:nvSpPr>
          <p:cNvPr id="29" name="Rectangle 28"/>
          <p:cNvSpPr/>
          <p:nvPr/>
        </p:nvSpPr>
        <p:spPr>
          <a:xfrm>
            <a:off x="4338083" y="1716737"/>
            <a:ext cx="175435" cy="26188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Rectangle 29"/>
          <p:cNvSpPr/>
          <p:nvPr/>
        </p:nvSpPr>
        <p:spPr>
          <a:xfrm>
            <a:off x="7437475" y="1716737"/>
            <a:ext cx="175435" cy="26188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TextBox 34"/>
          <p:cNvSpPr txBox="1"/>
          <p:nvPr/>
        </p:nvSpPr>
        <p:spPr>
          <a:xfrm>
            <a:off x="7751135" y="1674628"/>
            <a:ext cx="2158409" cy="369332"/>
          </a:xfrm>
          <a:prstGeom prst="rect">
            <a:avLst/>
          </a:prstGeom>
          <a:noFill/>
        </p:spPr>
        <p:txBody>
          <a:bodyPr wrap="square" rtlCol="0">
            <a:spAutoFit/>
          </a:bodyPr>
          <a:lstStyle/>
          <a:p>
            <a:r>
              <a:rPr lang="en-IE" dirty="0" err="1"/>
              <a:t>Dysglycemia</a:t>
            </a:r>
            <a:endParaRPr lang="en-IE" dirty="0"/>
          </a:p>
        </p:txBody>
      </p:sp>
      <p:sp>
        <p:nvSpPr>
          <p:cNvPr id="36" name="TextBox 35"/>
          <p:cNvSpPr txBox="1"/>
          <p:nvPr/>
        </p:nvSpPr>
        <p:spPr>
          <a:xfrm>
            <a:off x="1398181" y="1674628"/>
            <a:ext cx="2355112" cy="369332"/>
          </a:xfrm>
          <a:prstGeom prst="rect">
            <a:avLst/>
          </a:prstGeom>
          <a:noFill/>
        </p:spPr>
        <p:txBody>
          <a:bodyPr wrap="square" rtlCol="0">
            <a:spAutoFit/>
          </a:bodyPr>
          <a:lstStyle/>
          <a:p>
            <a:r>
              <a:rPr lang="en-IE" dirty="0" err="1"/>
              <a:t>PreDiabetes</a:t>
            </a:r>
            <a:endParaRPr lang="en-IE" dirty="0"/>
          </a:p>
        </p:txBody>
      </p:sp>
      <p:sp>
        <p:nvSpPr>
          <p:cNvPr id="37" name="TextBox 36"/>
          <p:cNvSpPr txBox="1"/>
          <p:nvPr/>
        </p:nvSpPr>
        <p:spPr>
          <a:xfrm>
            <a:off x="4688958" y="1716737"/>
            <a:ext cx="2376377" cy="369332"/>
          </a:xfrm>
          <a:prstGeom prst="rect">
            <a:avLst/>
          </a:prstGeom>
          <a:noFill/>
        </p:spPr>
        <p:txBody>
          <a:bodyPr wrap="square" rtlCol="0">
            <a:spAutoFit/>
          </a:bodyPr>
          <a:lstStyle/>
          <a:p>
            <a:r>
              <a:rPr lang="en-IE" dirty="0"/>
              <a:t>Type 2 DM</a:t>
            </a:r>
          </a:p>
        </p:txBody>
      </p:sp>
      <p:sp>
        <p:nvSpPr>
          <p:cNvPr id="39" name="TextBox 38"/>
          <p:cNvSpPr txBox="1"/>
          <p:nvPr/>
        </p:nvSpPr>
        <p:spPr>
          <a:xfrm>
            <a:off x="3040912" y="5651204"/>
            <a:ext cx="1685260" cy="369332"/>
          </a:xfrm>
          <a:prstGeom prst="rect">
            <a:avLst/>
          </a:prstGeom>
          <a:noFill/>
        </p:spPr>
        <p:txBody>
          <a:bodyPr wrap="square" rtlCol="0">
            <a:spAutoFit/>
          </a:bodyPr>
          <a:lstStyle/>
          <a:p>
            <a:r>
              <a:rPr lang="en-IE" dirty="0"/>
              <a:t>   </a:t>
            </a:r>
            <a:r>
              <a:rPr lang="en-IE" b="1" dirty="0"/>
              <a:t>ELBW</a:t>
            </a:r>
          </a:p>
        </p:txBody>
      </p:sp>
      <p:sp>
        <p:nvSpPr>
          <p:cNvPr id="40" name="TextBox 39"/>
          <p:cNvSpPr txBox="1"/>
          <p:nvPr/>
        </p:nvSpPr>
        <p:spPr>
          <a:xfrm>
            <a:off x="8521995" y="5651204"/>
            <a:ext cx="887819" cy="369332"/>
          </a:xfrm>
          <a:prstGeom prst="rect">
            <a:avLst/>
          </a:prstGeom>
          <a:noFill/>
        </p:spPr>
        <p:txBody>
          <a:bodyPr wrap="square" rtlCol="0">
            <a:spAutoFit/>
          </a:bodyPr>
          <a:lstStyle/>
          <a:p>
            <a:r>
              <a:rPr lang="en-IE" b="1" dirty="0"/>
              <a:t> NBW</a:t>
            </a:r>
          </a:p>
        </p:txBody>
      </p:sp>
      <p:sp>
        <p:nvSpPr>
          <p:cNvPr id="41" name="TextBox 40"/>
          <p:cNvSpPr txBox="1"/>
          <p:nvPr/>
        </p:nvSpPr>
        <p:spPr>
          <a:xfrm>
            <a:off x="180753" y="2360428"/>
            <a:ext cx="345559" cy="3139321"/>
          </a:xfrm>
          <a:prstGeom prst="rect">
            <a:avLst/>
          </a:prstGeom>
          <a:noFill/>
        </p:spPr>
        <p:txBody>
          <a:bodyPr wrap="square" rtlCol="0">
            <a:spAutoFit/>
          </a:bodyPr>
          <a:lstStyle/>
          <a:p>
            <a:r>
              <a:rPr lang="en-IE" b="1" dirty="0"/>
              <a:t>Prevalence</a:t>
            </a:r>
          </a:p>
          <a:p>
            <a:r>
              <a:rPr lang="en-IE" dirty="0"/>
              <a:t>%</a:t>
            </a:r>
          </a:p>
        </p:txBody>
      </p:sp>
    </p:spTree>
    <p:extLst>
      <p:ext uri="{BB962C8B-B14F-4D97-AF65-F5344CB8AC3E}">
        <p14:creationId xmlns:p14="http://schemas.microsoft.com/office/powerpoint/2010/main" val="3621154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Mental Health In Adulthood</a:t>
            </a:r>
          </a:p>
        </p:txBody>
      </p:sp>
      <p:sp>
        <p:nvSpPr>
          <p:cNvPr id="3" name="Content Placeholder 2"/>
          <p:cNvSpPr>
            <a:spLocks noGrp="1"/>
          </p:cNvSpPr>
          <p:nvPr>
            <p:ph idx="1"/>
          </p:nvPr>
        </p:nvSpPr>
        <p:spPr/>
        <p:txBody>
          <a:bodyPr/>
          <a:lstStyle/>
          <a:p>
            <a:r>
              <a:rPr lang="en-IE" dirty="0"/>
              <a:t>McMasters studies show a </a:t>
            </a:r>
            <a:r>
              <a:rPr lang="en-IE" dirty="0">
                <a:solidFill>
                  <a:srgbClr val="FF0000"/>
                </a:solidFill>
              </a:rPr>
              <a:t>significant increase </a:t>
            </a:r>
            <a:r>
              <a:rPr lang="en-IE" dirty="0"/>
              <a:t>in non-substance abuse psychiatric disorders. </a:t>
            </a:r>
            <a:r>
              <a:rPr lang="en-IE" sz="1600" dirty="0"/>
              <a:t>Van </a:t>
            </a:r>
            <a:r>
              <a:rPr lang="en-IE" sz="1600" dirty="0" err="1"/>
              <a:t>Leishout</a:t>
            </a:r>
            <a:r>
              <a:rPr lang="en-IE" sz="1600" dirty="0"/>
              <a:t>, </a:t>
            </a:r>
            <a:r>
              <a:rPr lang="en-IE" sz="1600" dirty="0" err="1"/>
              <a:t>Saigal</a:t>
            </a:r>
            <a:r>
              <a:rPr lang="en-IE" sz="1600" dirty="0"/>
              <a:t>, 2015</a:t>
            </a:r>
          </a:p>
          <a:p>
            <a:endParaRPr lang="en-IE" sz="1600" dirty="0"/>
          </a:p>
          <a:p>
            <a:r>
              <a:rPr lang="en-IE" dirty="0"/>
              <a:t>Scandinavian National Registries confirm an </a:t>
            </a:r>
            <a:r>
              <a:rPr lang="en-IE" dirty="0">
                <a:solidFill>
                  <a:srgbClr val="FF0000"/>
                </a:solidFill>
              </a:rPr>
              <a:t>increased risk </a:t>
            </a:r>
            <a:r>
              <a:rPr lang="en-IE" dirty="0"/>
              <a:t>of psychiatric disorders, ASD, ADHD that significantly impact daily life. </a:t>
            </a:r>
            <a:r>
              <a:rPr lang="en-IE" sz="1600" dirty="0" err="1"/>
              <a:t>Moster</a:t>
            </a:r>
            <a:r>
              <a:rPr lang="en-IE" sz="1600" dirty="0"/>
              <a:t>, NEJM 2008.</a:t>
            </a:r>
          </a:p>
          <a:p>
            <a:endParaRPr lang="en-IE" sz="1600" dirty="0"/>
          </a:p>
          <a:p>
            <a:r>
              <a:rPr lang="en-IE" dirty="0"/>
              <a:t>Swedish study of psychiatric hospitalisation reported an </a:t>
            </a:r>
            <a:r>
              <a:rPr lang="en-IE" dirty="0">
                <a:solidFill>
                  <a:srgbClr val="FF0000"/>
                </a:solidFill>
              </a:rPr>
              <a:t>increased risk </a:t>
            </a:r>
            <a:r>
              <a:rPr lang="en-IE" dirty="0"/>
              <a:t>of psychosis, depressive &amp; bipolar affective disorder &amp; more frequently prescribed </a:t>
            </a:r>
            <a:r>
              <a:rPr lang="en-IE" dirty="0" err="1"/>
              <a:t>medications.</a:t>
            </a:r>
            <a:r>
              <a:rPr lang="en-IE" sz="1600" dirty="0" err="1"/>
              <a:t>Lindstrom</a:t>
            </a:r>
            <a:r>
              <a:rPr lang="en-IE" sz="1600" dirty="0"/>
              <a:t>, 2005; </a:t>
            </a:r>
            <a:r>
              <a:rPr lang="en-IE" sz="1600" dirty="0" err="1"/>
              <a:t>Nosarti</a:t>
            </a:r>
            <a:r>
              <a:rPr lang="en-IE" sz="1600" dirty="0"/>
              <a:t> C; Crump C, 2010; </a:t>
            </a:r>
            <a:r>
              <a:rPr lang="en-IE" sz="1600" dirty="0" err="1"/>
              <a:t>Saigal</a:t>
            </a:r>
            <a:r>
              <a:rPr lang="en-IE" sz="1600" dirty="0"/>
              <a:t> S, 2006</a:t>
            </a:r>
          </a:p>
          <a:p>
            <a:pPr marL="0" indent="0">
              <a:buNone/>
            </a:pPr>
            <a:r>
              <a:rPr lang="en-IE" sz="1600" dirty="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4049" y="1901350"/>
            <a:ext cx="914516" cy="698748"/>
          </a:xfrm>
          <a:prstGeom prst="roundRect">
            <a:avLst>
              <a:gd name="adj" fmla="val 16667"/>
            </a:avLst>
          </a:prstGeom>
          <a:ln w="38100">
            <a:solidFill>
              <a:srgbClr val="FFCC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3440" y="3218231"/>
            <a:ext cx="935733" cy="542408"/>
          </a:xfrm>
          <a:prstGeom prst="roundRect">
            <a:avLst>
              <a:gd name="adj" fmla="val 16667"/>
            </a:avLst>
          </a:prstGeom>
          <a:ln w="19050">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4049" y="4996905"/>
            <a:ext cx="914516" cy="624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0215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Psychiatric Diagnoses: IPD Meta-analysis</a:t>
            </a:r>
          </a:p>
        </p:txBody>
      </p:sp>
      <p:sp>
        <p:nvSpPr>
          <p:cNvPr id="3" name="Content Placeholder 2"/>
          <p:cNvSpPr>
            <a:spLocks noGrp="1"/>
          </p:cNvSpPr>
          <p:nvPr>
            <p:ph idx="1"/>
          </p:nvPr>
        </p:nvSpPr>
        <p:spPr/>
        <p:txBody>
          <a:bodyPr>
            <a:normAutofit fontScale="92500" lnSpcReduction="20000"/>
          </a:bodyPr>
          <a:lstStyle/>
          <a:p>
            <a:pPr marL="0" indent="0">
              <a:buNone/>
            </a:pPr>
            <a:r>
              <a:rPr lang="en-IE" dirty="0"/>
              <a:t>APIC participants: VP/VLBW = 1385; NBW = 1780 from 10 cohorts &amp; 8 countries with structured measures of psychiatric diagnoses using *DSM or **ICD criteria. </a:t>
            </a:r>
          </a:p>
          <a:p>
            <a:pPr marL="0" indent="0">
              <a:buNone/>
            </a:pPr>
            <a:r>
              <a:rPr lang="en-IE" b="1" dirty="0"/>
              <a:t>Results: VPT vs NBW:</a:t>
            </a:r>
            <a:endParaRPr lang="en-IE" dirty="0"/>
          </a:p>
          <a:p>
            <a:r>
              <a:rPr lang="en-IE" dirty="0">
                <a:solidFill>
                  <a:srgbClr val="FF0000"/>
                </a:solidFill>
              </a:rPr>
              <a:t>10x </a:t>
            </a:r>
            <a:r>
              <a:rPr lang="en-IE" dirty="0"/>
              <a:t>higher odds of ASD; higher with decreasing GA and in males.</a:t>
            </a:r>
          </a:p>
          <a:p>
            <a:r>
              <a:rPr lang="en-IE" dirty="0">
                <a:solidFill>
                  <a:srgbClr val="FF0000"/>
                </a:solidFill>
              </a:rPr>
              <a:t>5x</a:t>
            </a:r>
            <a:r>
              <a:rPr lang="en-IE" dirty="0"/>
              <a:t> the odds of ADHD.</a:t>
            </a:r>
          </a:p>
          <a:p>
            <a:r>
              <a:rPr lang="en-IE" dirty="0">
                <a:solidFill>
                  <a:srgbClr val="FF0000"/>
                </a:solidFill>
              </a:rPr>
              <a:t>2x</a:t>
            </a:r>
            <a:r>
              <a:rPr lang="en-IE" dirty="0"/>
              <a:t> more likely to have anxiety or depression.</a:t>
            </a:r>
          </a:p>
          <a:p>
            <a:r>
              <a:rPr lang="en-IE" dirty="0">
                <a:solidFill>
                  <a:srgbClr val="FF0000"/>
                </a:solidFill>
              </a:rPr>
              <a:t>1.5x</a:t>
            </a:r>
            <a:r>
              <a:rPr lang="en-IE" dirty="0"/>
              <a:t> the odds of mood disorders; more males affected.</a:t>
            </a:r>
          </a:p>
          <a:p>
            <a:pPr marL="0" indent="0">
              <a:buNone/>
            </a:pPr>
            <a:r>
              <a:rPr lang="en-IE" sz="1600" dirty="0"/>
              <a:t>Anderson,.. </a:t>
            </a:r>
            <a:r>
              <a:rPr lang="en-IE" sz="1600" dirty="0" err="1"/>
              <a:t>Saigal</a:t>
            </a:r>
            <a:r>
              <a:rPr lang="en-IE" sz="1600" dirty="0"/>
              <a:t> et al, </a:t>
            </a:r>
            <a:r>
              <a:rPr lang="en-IE" sz="1600" dirty="0" err="1"/>
              <a:t>eClinicalMed</a:t>
            </a:r>
            <a:r>
              <a:rPr lang="en-IE" sz="1600" dirty="0"/>
              <a:t>, 2021;41;10216</a:t>
            </a:r>
          </a:p>
          <a:p>
            <a:pPr marL="0" indent="0">
              <a:buNone/>
            </a:pPr>
            <a:endParaRPr lang="en-IE" sz="1600" dirty="0"/>
          </a:p>
          <a:p>
            <a:pPr marL="0" indent="0">
              <a:buNone/>
            </a:pPr>
            <a:r>
              <a:rPr lang="en-IE" sz="1200" dirty="0"/>
              <a:t>*Statistical Manual of Mental Health Disorders</a:t>
            </a:r>
          </a:p>
          <a:p>
            <a:pPr marL="0" indent="0">
              <a:buNone/>
            </a:pPr>
            <a:r>
              <a:rPr lang="en-IE" sz="1200" dirty="0"/>
              <a:t>**International Classification Of Disease</a:t>
            </a:r>
          </a:p>
          <a:p>
            <a:pPr marL="0" indent="0">
              <a:buNone/>
            </a:pPr>
            <a:endParaRPr lang="en-IE" sz="12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9614" y="5229870"/>
            <a:ext cx="2297599" cy="1386673"/>
          </a:xfrm>
          <a:prstGeom prst="roundRect">
            <a:avLst>
              <a:gd name="adj" fmla="val 16667"/>
            </a:avLst>
          </a:prstGeom>
          <a:ln w="38100">
            <a:solidFill>
              <a:srgbClr val="00206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01292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3185" y="-235490"/>
            <a:ext cx="5875020" cy="18277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55" y="1642962"/>
            <a:ext cx="4870601" cy="24844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55" y="4303242"/>
            <a:ext cx="4870601" cy="2481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7454" y="1642962"/>
            <a:ext cx="5292436" cy="269448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7454" y="4440382"/>
            <a:ext cx="5273139" cy="2675384"/>
          </a:xfrm>
          <a:prstGeom prst="rect">
            <a:avLst/>
          </a:prstGeom>
        </p:spPr>
      </p:pic>
      <p:sp>
        <p:nvSpPr>
          <p:cNvPr id="11" name="TextBox 10"/>
          <p:cNvSpPr txBox="1"/>
          <p:nvPr/>
        </p:nvSpPr>
        <p:spPr>
          <a:xfrm>
            <a:off x="8790709" y="547253"/>
            <a:ext cx="2694709" cy="400110"/>
          </a:xfrm>
          <a:prstGeom prst="rect">
            <a:avLst/>
          </a:prstGeom>
          <a:noFill/>
        </p:spPr>
        <p:txBody>
          <a:bodyPr wrap="square" rtlCol="0">
            <a:spAutoFit/>
          </a:bodyPr>
          <a:lstStyle/>
          <a:p>
            <a:pPr algn="ctr"/>
            <a:r>
              <a:rPr lang="en-IE" sz="2000" b="1" dirty="0"/>
              <a:t>www.prenathub.ie</a:t>
            </a:r>
          </a:p>
        </p:txBody>
      </p:sp>
    </p:spTree>
    <p:extLst>
      <p:ext uri="{BB962C8B-B14F-4D97-AF65-F5344CB8AC3E}">
        <p14:creationId xmlns:p14="http://schemas.microsoft.com/office/powerpoint/2010/main" val="2217599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080" y="330979"/>
            <a:ext cx="9080374" cy="624275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4480" y="134636"/>
            <a:ext cx="1192459" cy="1192459"/>
          </a:xfrm>
          <a:prstGeom prst="roundRect">
            <a:avLst>
              <a:gd name="adj" fmla="val 16667"/>
            </a:avLst>
          </a:prstGeom>
          <a:ln w="38100">
            <a:solidFill>
              <a:srgbClr val="FFCC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2030753" y="6299823"/>
            <a:ext cx="8616678" cy="646331"/>
          </a:xfrm>
          <a:prstGeom prst="rect">
            <a:avLst/>
          </a:prstGeom>
          <a:noFill/>
        </p:spPr>
        <p:txBody>
          <a:bodyPr wrap="square" rtlCol="0">
            <a:spAutoFit/>
          </a:bodyPr>
          <a:lstStyle/>
          <a:p>
            <a:pPr algn="ctr"/>
            <a:r>
              <a:rPr lang="en-IE" sz="3600" b="1" dirty="0">
                <a:solidFill>
                  <a:srgbClr val="7030A0"/>
                </a:solidFill>
              </a:rPr>
              <a:t>ADULT PREEMIE ADVOCACY NETWORK</a:t>
            </a:r>
          </a:p>
        </p:txBody>
      </p:sp>
      <p:sp>
        <p:nvSpPr>
          <p:cNvPr id="5" name="TextBox 4"/>
          <p:cNvSpPr txBox="1"/>
          <p:nvPr/>
        </p:nvSpPr>
        <p:spPr>
          <a:xfrm>
            <a:off x="6125919" y="5867867"/>
            <a:ext cx="4678587" cy="369332"/>
          </a:xfrm>
          <a:prstGeom prst="rect">
            <a:avLst/>
          </a:prstGeom>
          <a:noFill/>
        </p:spPr>
        <p:txBody>
          <a:bodyPr wrap="square" rtlCol="0">
            <a:spAutoFit/>
          </a:bodyPr>
          <a:lstStyle/>
          <a:p>
            <a:r>
              <a:rPr lang="en-IE" b="1" dirty="0"/>
              <a:t>www.adultpreemies.com</a:t>
            </a:r>
          </a:p>
        </p:txBody>
      </p:sp>
    </p:spTree>
    <p:extLst>
      <p:ext uri="{BB962C8B-B14F-4D97-AF65-F5344CB8AC3E}">
        <p14:creationId xmlns:p14="http://schemas.microsoft.com/office/powerpoint/2010/main" val="454624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Finding Their Voice	</a:t>
            </a:r>
          </a:p>
        </p:txBody>
      </p:sp>
      <p:sp>
        <p:nvSpPr>
          <p:cNvPr id="3" name="Content Placeholder 2"/>
          <p:cNvSpPr>
            <a:spLocks noGrp="1"/>
          </p:cNvSpPr>
          <p:nvPr>
            <p:ph idx="1"/>
          </p:nvPr>
        </p:nvSpPr>
        <p:spPr>
          <a:xfrm>
            <a:off x="838200" y="1690688"/>
            <a:ext cx="10515600" cy="4486275"/>
          </a:xfrm>
        </p:spPr>
        <p:txBody>
          <a:bodyPr/>
          <a:lstStyle/>
          <a:p>
            <a:endParaRPr lang="en-IE" dirty="0"/>
          </a:p>
          <a:p>
            <a:endParaRPr lang="en-IE" dirty="0"/>
          </a:p>
        </p:txBody>
      </p:sp>
      <p:sp>
        <p:nvSpPr>
          <p:cNvPr id="4" name="Flowchart: Terminator 3"/>
          <p:cNvSpPr/>
          <p:nvPr/>
        </p:nvSpPr>
        <p:spPr>
          <a:xfrm>
            <a:off x="1729332" y="1999173"/>
            <a:ext cx="3691259" cy="504884"/>
          </a:xfrm>
          <a:prstGeom prst="flowChartTerminator">
            <a:avLst/>
          </a:prstGeom>
          <a:solidFill>
            <a:srgbClr val="A16B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Cardiology</a:t>
            </a:r>
          </a:p>
        </p:txBody>
      </p:sp>
      <p:sp>
        <p:nvSpPr>
          <p:cNvPr id="5" name="Flowchart: Terminator 4"/>
          <p:cNvSpPr/>
          <p:nvPr/>
        </p:nvSpPr>
        <p:spPr>
          <a:xfrm>
            <a:off x="691364" y="3153147"/>
            <a:ext cx="3691259" cy="504884"/>
          </a:xfrm>
          <a:prstGeom prst="flowChartTermina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Gastroenterology</a:t>
            </a:r>
          </a:p>
        </p:txBody>
      </p:sp>
      <p:sp>
        <p:nvSpPr>
          <p:cNvPr id="6" name="Flowchart: Terminator 5"/>
          <p:cNvSpPr/>
          <p:nvPr/>
        </p:nvSpPr>
        <p:spPr>
          <a:xfrm>
            <a:off x="691364" y="4261339"/>
            <a:ext cx="3691259" cy="504884"/>
          </a:xfrm>
          <a:prstGeom prst="flowChartTerminator">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Follow-Up</a:t>
            </a:r>
          </a:p>
        </p:txBody>
      </p:sp>
      <p:sp>
        <p:nvSpPr>
          <p:cNvPr id="7" name="Flowchart: Terminator 6"/>
          <p:cNvSpPr/>
          <p:nvPr/>
        </p:nvSpPr>
        <p:spPr>
          <a:xfrm>
            <a:off x="1729332" y="5288930"/>
            <a:ext cx="3691259" cy="504884"/>
          </a:xfrm>
          <a:prstGeom prst="flowChartTermina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Immunology</a:t>
            </a:r>
          </a:p>
        </p:txBody>
      </p:sp>
      <p:sp>
        <p:nvSpPr>
          <p:cNvPr id="8" name="Flowchart: Terminator 7"/>
          <p:cNvSpPr/>
          <p:nvPr/>
        </p:nvSpPr>
        <p:spPr>
          <a:xfrm>
            <a:off x="4167674" y="6052404"/>
            <a:ext cx="3691259" cy="504884"/>
          </a:xfrm>
          <a:prstGeom prst="flowChartTerminator">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Mental Health</a:t>
            </a:r>
          </a:p>
        </p:txBody>
      </p:sp>
      <p:sp>
        <p:nvSpPr>
          <p:cNvPr id="9" name="Flowchart: Terminator 8"/>
          <p:cNvSpPr/>
          <p:nvPr/>
        </p:nvSpPr>
        <p:spPr>
          <a:xfrm>
            <a:off x="6541565" y="2038657"/>
            <a:ext cx="3691259" cy="504884"/>
          </a:xfrm>
          <a:prstGeom prst="flowChartTermina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Neurology</a:t>
            </a:r>
          </a:p>
        </p:txBody>
      </p:sp>
      <p:sp>
        <p:nvSpPr>
          <p:cNvPr id="10" name="Flowchart: Terminator 9"/>
          <p:cNvSpPr/>
          <p:nvPr/>
        </p:nvSpPr>
        <p:spPr>
          <a:xfrm>
            <a:off x="7490027" y="3153147"/>
            <a:ext cx="3691259" cy="504884"/>
          </a:xfrm>
          <a:prstGeom prst="flowChartTerminator">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solidFill>
                  <a:schemeClr val="tx1"/>
                </a:solidFill>
              </a:rPr>
              <a:t>Opthalmology</a:t>
            </a:r>
            <a:endParaRPr lang="en-IE" dirty="0">
              <a:solidFill>
                <a:schemeClr val="tx1"/>
              </a:solidFill>
            </a:endParaRPr>
          </a:p>
        </p:txBody>
      </p:sp>
      <p:sp>
        <p:nvSpPr>
          <p:cNvPr id="11" name="Flowchart: Terminator 10"/>
          <p:cNvSpPr/>
          <p:nvPr/>
        </p:nvSpPr>
        <p:spPr>
          <a:xfrm>
            <a:off x="7516513" y="4261339"/>
            <a:ext cx="3691259" cy="504884"/>
          </a:xfrm>
          <a:prstGeom prst="flowChartTerminator">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Renal</a:t>
            </a:r>
          </a:p>
        </p:txBody>
      </p:sp>
      <p:sp>
        <p:nvSpPr>
          <p:cNvPr id="12" name="Flowchart: Terminator 11"/>
          <p:cNvSpPr/>
          <p:nvPr/>
        </p:nvSpPr>
        <p:spPr>
          <a:xfrm>
            <a:off x="6541564" y="5288930"/>
            <a:ext cx="3691259" cy="504884"/>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Respiratory</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244" y="91932"/>
            <a:ext cx="1907242" cy="1907242"/>
          </a:xfrm>
          <a:prstGeom prst="rect">
            <a:avLst/>
          </a:prstGeom>
        </p:spPr>
      </p:pic>
      <p:sp>
        <p:nvSpPr>
          <p:cNvPr id="14" name="Flowchart: Terminator 13"/>
          <p:cNvSpPr/>
          <p:nvPr/>
        </p:nvSpPr>
        <p:spPr>
          <a:xfrm>
            <a:off x="4382623" y="3066248"/>
            <a:ext cx="3107404" cy="18395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dirty="0"/>
              <a:t>www.adultpreemies.com</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9129" y="5837303"/>
            <a:ext cx="2176842" cy="1020697"/>
          </a:xfrm>
          <a:prstGeom prst="rect">
            <a:avLst/>
          </a:prstGeom>
        </p:spPr>
      </p:pic>
    </p:spTree>
    <p:extLst>
      <p:ext uri="{BB962C8B-B14F-4D97-AF65-F5344CB8AC3E}">
        <p14:creationId xmlns:p14="http://schemas.microsoft.com/office/powerpoint/2010/main" val="356576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Ongoing Research</a:t>
            </a:r>
          </a:p>
        </p:txBody>
      </p:sp>
      <p:sp>
        <p:nvSpPr>
          <p:cNvPr id="3" name="Content Placeholder 2"/>
          <p:cNvSpPr>
            <a:spLocks noGrp="1"/>
          </p:cNvSpPr>
          <p:nvPr>
            <p:ph idx="1"/>
          </p:nvPr>
        </p:nvSpPr>
        <p:spPr/>
        <p:txBody>
          <a:bodyPr>
            <a:normAutofit/>
          </a:bodyPr>
          <a:lstStyle/>
          <a:p>
            <a:pPr marL="0" indent="0">
              <a:buNone/>
            </a:pPr>
            <a:r>
              <a:rPr lang="en-IE" dirty="0"/>
              <a:t>	</a:t>
            </a:r>
            <a:r>
              <a:rPr lang="en-IE" sz="2600" dirty="0"/>
              <a:t>Health of Adults Born Preterm - </a:t>
            </a:r>
            <a:r>
              <a:rPr lang="en-IE" sz="2600" b="1" dirty="0"/>
              <a:t>HAPP-e</a:t>
            </a:r>
            <a:r>
              <a:rPr lang="en-IE" sz="2600" dirty="0"/>
              <a:t>  	(Europe)</a:t>
            </a:r>
          </a:p>
          <a:p>
            <a:pPr marL="0" indent="0">
              <a:buNone/>
            </a:pPr>
            <a:endParaRPr lang="en-IE" sz="2600" dirty="0"/>
          </a:p>
          <a:p>
            <a:pPr marL="0" indent="0">
              <a:buNone/>
            </a:pPr>
            <a:r>
              <a:rPr lang="en-IE" sz="2600" dirty="0"/>
              <a:t>	</a:t>
            </a:r>
            <a:r>
              <a:rPr lang="en-IE" sz="2600" b="1" dirty="0" err="1"/>
              <a:t>NeoWonder</a:t>
            </a:r>
            <a:r>
              <a:rPr lang="en-IE" sz="2600" b="1" dirty="0"/>
              <a:t> </a:t>
            </a:r>
            <a:r>
              <a:rPr lang="en-IE" sz="2600" dirty="0"/>
              <a:t>- linking Neonatal, Health &amp; Educational records 	to improve outcomes. (UK)</a:t>
            </a:r>
          </a:p>
          <a:p>
            <a:pPr marL="0" indent="0">
              <a:buNone/>
            </a:pPr>
            <a:endParaRPr lang="en-IE" sz="2600" dirty="0"/>
          </a:p>
          <a:p>
            <a:pPr marL="0" indent="0">
              <a:buNone/>
            </a:pPr>
            <a:r>
              <a:rPr lang="en-IE" sz="2600" dirty="0"/>
              <a:t>	</a:t>
            </a:r>
            <a:r>
              <a:rPr lang="en-IE" sz="2600" b="1" dirty="0"/>
              <a:t>RECAP </a:t>
            </a:r>
            <a:r>
              <a:rPr lang="en-IE" sz="2600" dirty="0"/>
              <a:t>– Developing a COS for future studies. (Europe)</a:t>
            </a:r>
          </a:p>
          <a:p>
            <a:pPr marL="0" indent="0">
              <a:buNone/>
            </a:pPr>
            <a:endParaRPr lang="en-IE" sz="2600" dirty="0"/>
          </a:p>
          <a:p>
            <a:pPr marL="0" indent="0">
              <a:lnSpc>
                <a:spcPct val="100000"/>
              </a:lnSpc>
              <a:spcBef>
                <a:spcPts val="0"/>
              </a:spcBef>
              <a:buNone/>
            </a:pPr>
            <a:r>
              <a:rPr lang="en-IE" sz="2600" dirty="0"/>
              <a:t>	</a:t>
            </a:r>
            <a:r>
              <a:rPr lang="en-IE" sz="2600" b="1" dirty="0"/>
              <a:t>Values &amp; Preferences </a:t>
            </a:r>
            <a:r>
              <a:rPr lang="en-IE" sz="2600" dirty="0"/>
              <a:t>– preferences on the use of medications </a:t>
            </a:r>
          </a:p>
          <a:p>
            <a:pPr marL="0" indent="0">
              <a:lnSpc>
                <a:spcPct val="100000"/>
              </a:lnSpc>
              <a:spcBef>
                <a:spcPts val="0"/>
              </a:spcBef>
              <a:buNone/>
            </a:pPr>
            <a:r>
              <a:rPr lang="en-IE" sz="2600" dirty="0"/>
              <a:t>	for PTB. (Canada)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715" y="1851035"/>
            <a:ext cx="698169" cy="698169"/>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382" y="2897784"/>
            <a:ext cx="808583" cy="537567"/>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715" y="4061569"/>
            <a:ext cx="808583" cy="7250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632" y="5194083"/>
            <a:ext cx="794666" cy="575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2096" y="120303"/>
            <a:ext cx="1403135" cy="1403135"/>
          </a:xfrm>
          <a:prstGeom prst="roundRect">
            <a:avLst>
              <a:gd name="adj" fmla="val 16667"/>
            </a:avLst>
          </a:prstGeom>
          <a:ln w="38100">
            <a:solidFill>
              <a:srgbClr val="FFCC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2605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Ongoing Research Continued</a:t>
            </a:r>
          </a:p>
        </p:txBody>
      </p:sp>
      <p:sp>
        <p:nvSpPr>
          <p:cNvPr id="3" name="Content Placeholder 2"/>
          <p:cNvSpPr>
            <a:spLocks noGrp="1"/>
          </p:cNvSpPr>
          <p:nvPr>
            <p:ph idx="1"/>
          </p:nvPr>
        </p:nvSpPr>
        <p:spPr/>
        <p:txBody>
          <a:bodyPr/>
          <a:lstStyle/>
          <a:p>
            <a:pPr marL="0" indent="0">
              <a:buNone/>
            </a:pPr>
            <a:r>
              <a:rPr lang="en-IE" dirty="0"/>
              <a:t>	</a:t>
            </a:r>
            <a:r>
              <a:rPr lang="en-IE" b="1" dirty="0"/>
              <a:t>Decision Making</a:t>
            </a:r>
            <a:r>
              <a:rPr lang="en-IE" dirty="0"/>
              <a:t> – how parents make decisions relating to 	EPTB. (USA)</a:t>
            </a:r>
          </a:p>
          <a:p>
            <a:pPr marL="0" indent="0">
              <a:buNone/>
            </a:pPr>
            <a:endParaRPr lang="en-IE" dirty="0"/>
          </a:p>
          <a:p>
            <a:pPr marL="0" indent="0">
              <a:buNone/>
            </a:pPr>
            <a:r>
              <a:rPr lang="en-IE" dirty="0"/>
              <a:t>	</a:t>
            </a:r>
            <a:r>
              <a:rPr lang="en-IE" b="1" dirty="0"/>
              <a:t>BANNFU SIG </a:t>
            </a:r>
            <a:r>
              <a:rPr lang="en-IE" dirty="0"/>
              <a:t>looking at the journey from childhood to 	adulthood. (UK)</a:t>
            </a:r>
          </a:p>
          <a:p>
            <a:pPr marL="0" indent="0">
              <a:buNone/>
            </a:pPr>
            <a:endParaRPr lang="en-IE" dirty="0"/>
          </a:p>
          <a:p>
            <a:pPr marL="0" indent="0">
              <a:buNone/>
            </a:pPr>
            <a:r>
              <a:rPr lang="en-IE" dirty="0"/>
              <a:t>	Defining What Matters After NEC (Netherlands).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296" y="1825624"/>
            <a:ext cx="1116485" cy="7021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296" y="3135767"/>
            <a:ext cx="1250866" cy="83391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781" y="4454102"/>
            <a:ext cx="779895" cy="77989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4788" y="153716"/>
            <a:ext cx="1733692" cy="1733692"/>
          </a:xfrm>
          <a:prstGeom prst="rect">
            <a:avLst/>
          </a:prstGeom>
        </p:spPr>
      </p:pic>
    </p:spTree>
    <p:extLst>
      <p:ext uri="{BB962C8B-B14F-4D97-AF65-F5344CB8AC3E}">
        <p14:creationId xmlns:p14="http://schemas.microsoft.com/office/powerpoint/2010/main" val="181712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Room To Improve</a:t>
            </a:r>
          </a:p>
        </p:txBody>
      </p:sp>
      <p:sp>
        <p:nvSpPr>
          <p:cNvPr id="3" name="Content Placeholder 2"/>
          <p:cNvSpPr>
            <a:spLocks noGrp="1"/>
          </p:cNvSpPr>
          <p:nvPr>
            <p:ph idx="1"/>
          </p:nvPr>
        </p:nvSpPr>
        <p:spPr/>
        <p:txBody>
          <a:bodyPr>
            <a:normAutofit lnSpcReduction="10000"/>
          </a:bodyPr>
          <a:lstStyle/>
          <a:p>
            <a:r>
              <a:rPr lang="en-IE" dirty="0"/>
              <a:t>Improved ante-natal education – personal, professional, public.</a:t>
            </a:r>
          </a:p>
          <a:p>
            <a:r>
              <a:rPr lang="en-IE" dirty="0"/>
              <a:t>Infant &amp; Family Centred Developmentally Supportive Care.</a:t>
            </a:r>
          </a:p>
          <a:p>
            <a:r>
              <a:rPr lang="en-IE" dirty="0"/>
              <a:t>Discharge as a Continuum of Care.</a:t>
            </a:r>
          </a:p>
          <a:p>
            <a:r>
              <a:rPr lang="en-IE" b="1" dirty="0"/>
              <a:t>PTB does not disappear at age 2.</a:t>
            </a:r>
          </a:p>
          <a:p>
            <a:r>
              <a:rPr lang="en-IE" dirty="0"/>
              <a:t>Lifelong follow-up. ? New subspecialty? </a:t>
            </a:r>
          </a:p>
          <a:p>
            <a:r>
              <a:rPr lang="en-IE" dirty="0"/>
              <a:t>Community based education &amp; upskilling for community health, educators, public.</a:t>
            </a:r>
          </a:p>
          <a:p>
            <a:r>
              <a:rPr lang="en-IE" dirty="0"/>
              <a:t>Collaboration with ex-preterm infants.</a:t>
            </a:r>
          </a:p>
          <a:p>
            <a:r>
              <a:rPr lang="en-IE" dirty="0"/>
              <a:t>Research</a:t>
            </a:r>
          </a:p>
          <a:p>
            <a:endParaRPr lang="en-IE" dirty="0"/>
          </a:p>
        </p:txBody>
      </p:sp>
    </p:spTree>
    <p:extLst>
      <p:ext uri="{BB962C8B-B14F-4D97-AF65-F5344CB8AC3E}">
        <p14:creationId xmlns:p14="http://schemas.microsoft.com/office/powerpoint/2010/main" val="2296348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861237" y="90377"/>
            <a:ext cx="10435856" cy="769441"/>
          </a:xfrm>
          <a:prstGeom prst="rect">
            <a:avLst/>
          </a:prstGeom>
          <a:noFill/>
        </p:spPr>
        <p:txBody>
          <a:bodyPr wrap="square" rtlCol="0">
            <a:spAutoFit/>
          </a:bodyPr>
          <a:lstStyle/>
          <a:p>
            <a:pPr algn="ctr"/>
            <a:r>
              <a:rPr lang="en-IE" sz="4400" b="1" dirty="0">
                <a:latin typeface="+mj-lt"/>
              </a:rPr>
              <a:t>It’s Not Always What You See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5072" y="3897346"/>
            <a:ext cx="1837360" cy="1961506"/>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7086" y="999200"/>
            <a:ext cx="1793333" cy="2647652"/>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4148" y="5460089"/>
            <a:ext cx="1861338" cy="1299059"/>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7305" y="5452864"/>
            <a:ext cx="1741712" cy="1306284"/>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818" y="860883"/>
            <a:ext cx="1810614" cy="2476053"/>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02" y="3646852"/>
            <a:ext cx="2254034" cy="1546518"/>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0983" y="1328350"/>
            <a:ext cx="7382424" cy="4016908"/>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3007739" y="1847335"/>
            <a:ext cx="3163330" cy="3139321"/>
          </a:xfrm>
          <a:prstGeom prst="rect">
            <a:avLst/>
          </a:prstGeom>
          <a:noFill/>
        </p:spPr>
        <p:txBody>
          <a:bodyPr wrap="square" rtlCol="0">
            <a:spAutoFit/>
          </a:bodyPr>
          <a:lstStyle/>
          <a:p>
            <a:pPr algn="ctr"/>
            <a:r>
              <a:rPr lang="en-IE" b="1" dirty="0">
                <a:solidFill>
                  <a:schemeClr val="bg1"/>
                </a:solidFill>
              </a:rPr>
              <a:t>Adulthood</a:t>
            </a:r>
          </a:p>
          <a:p>
            <a:pPr algn="ctr"/>
            <a:endParaRPr lang="en-IE" b="1" dirty="0">
              <a:solidFill>
                <a:schemeClr val="bg1"/>
              </a:solidFill>
            </a:endParaRPr>
          </a:p>
          <a:p>
            <a:pPr algn="ctr"/>
            <a:r>
              <a:rPr lang="en-IE" b="1" dirty="0">
                <a:solidFill>
                  <a:schemeClr val="accent4">
                    <a:lumMod val="20000"/>
                    <a:lumOff val="80000"/>
                  </a:schemeClr>
                </a:solidFill>
              </a:rPr>
              <a:t>Young Adult</a:t>
            </a:r>
          </a:p>
          <a:p>
            <a:pPr algn="ctr"/>
            <a:endParaRPr lang="en-IE" b="1" dirty="0">
              <a:solidFill>
                <a:schemeClr val="bg1"/>
              </a:solidFill>
            </a:endParaRPr>
          </a:p>
          <a:p>
            <a:pPr algn="ctr"/>
            <a:r>
              <a:rPr lang="en-IE" b="1" dirty="0">
                <a:solidFill>
                  <a:schemeClr val="accent4">
                    <a:lumMod val="20000"/>
                    <a:lumOff val="80000"/>
                  </a:schemeClr>
                </a:solidFill>
              </a:rPr>
              <a:t>Early Childhood</a:t>
            </a:r>
          </a:p>
          <a:p>
            <a:pPr algn="ctr"/>
            <a:endParaRPr lang="en-IE" b="1" dirty="0"/>
          </a:p>
          <a:p>
            <a:pPr algn="ctr"/>
            <a:r>
              <a:rPr lang="en-IE" b="1" dirty="0">
                <a:solidFill>
                  <a:schemeClr val="accent4">
                    <a:lumMod val="20000"/>
                    <a:lumOff val="80000"/>
                  </a:schemeClr>
                </a:solidFill>
              </a:rPr>
              <a:t>Neonatal</a:t>
            </a:r>
          </a:p>
          <a:p>
            <a:pPr algn="ctr"/>
            <a:endParaRPr lang="en-IE" b="1" dirty="0"/>
          </a:p>
          <a:p>
            <a:pPr algn="ctr"/>
            <a:r>
              <a:rPr lang="en-IE" b="1" dirty="0">
                <a:solidFill>
                  <a:schemeClr val="accent4">
                    <a:lumMod val="20000"/>
                    <a:lumOff val="80000"/>
                  </a:schemeClr>
                </a:solidFill>
              </a:rPr>
              <a:t>Antenatal</a:t>
            </a:r>
          </a:p>
          <a:p>
            <a:pPr algn="ctr"/>
            <a:endParaRPr lang="en-IE" b="1" dirty="0">
              <a:solidFill>
                <a:schemeClr val="accent4">
                  <a:lumMod val="20000"/>
                  <a:lumOff val="80000"/>
                </a:schemeClr>
              </a:solidFill>
            </a:endParaRPr>
          </a:p>
          <a:p>
            <a:pPr algn="ctr"/>
            <a:r>
              <a:rPr lang="en-IE" b="1" dirty="0">
                <a:solidFill>
                  <a:schemeClr val="accent4">
                    <a:lumMod val="20000"/>
                    <a:lumOff val="80000"/>
                  </a:schemeClr>
                </a:solidFill>
              </a:rPr>
              <a:t>Pre-Conception</a:t>
            </a:r>
          </a:p>
        </p:txBody>
      </p:sp>
    </p:spTree>
    <p:extLst>
      <p:ext uri="{BB962C8B-B14F-4D97-AF65-F5344CB8AC3E}">
        <p14:creationId xmlns:p14="http://schemas.microsoft.com/office/powerpoint/2010/main" val="526225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Amelia’s Future</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64122" y="1952369"/>
            <a:ext cx="8377257" cy="4558214"/>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Flowchart: Terminator 4"/>
          <p:cNvSpPr/>
          <p:nvPr/>
        </p:nvSpPr>
        <p:spPr>
          <a:xfrm>
            <a:off x="2353961" y="2377146"/>
            <a:ext cx="3027406" cy="531340"/>
          </a:xfrm>
          <a:prstGeom prst="flowChartTerminator">
            <a:avLst/>
          </a:prstGeom>
          <a:solidFill>
            <a:srgbClr val="3BF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Adult ???  </a:t>
            </a:r>
          </a:p>
        </p:txBody>
      </p:sp>
      <p:sp>
        <p:nvSpPr>
          <p:cNvPr id="6" name="Flowchart: Terminator 5"/>
          <p:cNvSpPr/>
          <p:nvPr/>
        </p:nvSpPr>
        <p:spPr>
          <a:xfrm>
            <a:off x="2353961" y="3304996"/>
            <a:ext cx="3027406" cy="53134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Young Adult  √</a:t>
            </a:r>
          </a:p>
        </p:txBody>
      </p:sp>
      <p:sp>
        <p:nvSpPr>
          <p:cNvPr id="7" name="Flowchart: Terminator 6"/>
          <p:cNvSpPr/>
          <p:nvPr/>
        </p:nvSpPr>
        <p:spPr>
          <a:xfrm>
            <a:off x="2353961" y="4192427"/>
            <a:ext cx="3027406" cy="53134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Early Years  √</a:t>
            </a:r>
          </a:p>
        </p:txBody>
      </p:sp>
      <p:sp>
        <p:nvSpPr>
          <p:cNvPr id="8" name="Flowchart: Terminator 7"/>
          <p:cNvSpPr/>
          <p:nvPr/>
        </p:nvSpPr>
        <p:spPr>
          <a:xfrm>
            <a:off x="2353961" y="5218670"/>
            <a:ext cx="3027406" cy="53134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a:p>
            <a:pPr algn="ctr"/>
            <a:r>
              <a:rPr lang="en-IE" dirty="0"/>
              <a:t>Neonatal Unit √</a:t>
            </a:r>
          </a:p>
          <a:p>
            <a:pPr algn="ctr"/>
            <a:r>
              <a:rPr lang="en-IE" dirty="0"/>
              <a:t> </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8388" y="0"/>
            <a:ext cx="2373612" cy="3164816"/>
          </a:xfrm>
          <a:prstGeom prst="ellipse">
            <a:avLst/>
          </a:prstGeom>
          <a:ln>
            <a:noFill/>
          </a:ln>
          <a:effectLst>
            <a:softEdge rad="112500"/>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1" y="0"/>
            <a:ext cx="2078065" cy="3345607"/>
          </a:xfrm>
          <a:prstGeom prst="ellipse">
            <a:avLst/>
          </a:prstGeom>
          <a:ln>
            <a:noFill/>
          </a:ln>
          <a:effectLst>
            <a:softEdge rad="112500"/>
          </a:effectLst>
        </p:spPr>
      </p:pic>
    </p:spTree>
    <p:extLst>
      <p:ext uri="{BB962C8B-B14F-4D97-AF65-F5344CB8AC3E}">
        <p14:creationId xmlns:p14="http://schemas.microsoft.com/office/powerpoint/2010/main" val="357013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3454" y="612418"/>
            <a:ext cx="6555260" cy="4267992"/>
          </a:xfrm>
          <a:prstGeom prst="ellipse">
            <a:avLst/>
          </a:prstGeom>
          <a:ln>
            <a:noFill/>
          </a:ln>
          <a:effectLst>
            <a:softEdge rad="112500"/>
          </a:effectLst>
        </p:spPr>
      </p:pic>
      <p:sp>
        <p:nvSpPr>
          <p:cNvPr id="3" name="TextBox 2"/>
          <p:cNvSpPr txBox="1"/>
          <p:nvPr/>
        </p:nvSpPr>
        <p:spPr>
          <a:xfrm>
            <a:off x="210065" y="5121876"/>
            <a:ext cx="11516497" cy="892552"/>
          </a:xfrm>
          <a:prstGeom prst="rect">
            <a:avLst/>
          </a:prstGeom>
          <a:noFill/>
        </p:spPr>
        <p:txBody>
          <a:bodyPr wrap="square" rtlCol="0">
            <a:spAutoFit/>
          </a:bodyPr>
          <a:lstStyle/>
          <a:p>
            <a:pPr algn="ctr"/>
            <a:r>
              <a:rPr lang="en-IE" sz="3200" b="1" dirty="0"/>
              <a:t>“The Future Depends On What We Do In The Present”</a:t>
            </a:r>
          </a:p>
          <a:p>
            <a:pPr algn="ctr"/>
            <a:r>
              <a:rPr lang="en-IE" sz="2000" dirty="0"/>
              <a:t>Mahatma Gandhi</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9623" y="5282908"/>
            <a:ext cx="1463040" cy="1463040"/>
          </a:xfrm>
          <a:prstGeom prst="rect">
            <a:avLst/>
          </a:prstGeom>
        </p:spPr>
      </p:pic>
    </p:spTree>
    <p:extLst>
      <p:ext uri="{BB962C8B-B14F-4D97-AF65-F5344CB8AC3E}">
        <p14:creationId xmlns:p14="http://schemas.microsoft.com/office/powerpoint/2010/main" val="4179343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“The Beginning Is The Most Important Part Of   The Work” - Plato</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959" y="4335868"/>
            <a:ext cx="3095623" cy="2038349"/>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6693" y="4600136"/>
            <a:ext cx="4040962" cy="1774081"/>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5" name="Content Placeholder 4"/>
          <p:cNvGraphicFramePr>
            <a:graphicFrameLocks noGrp="1"/>
          </p:cNvGraphicFramePr>
          <p:nvPr>
            <p:ph idx="1"/>
            <p:extLst>
              <p:ext uri="{D42A27DB-BD31-4B8C-83A1-F6EECF244321}">
                <p14:modId xmlns:p14="http://schemas.microsoft.com/office/powerpoint/2010/main" val="24038698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70736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Early Years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8954" y="2259777"/>
            <a:ext cx="4853046" cy="2729839"/>
          </a:xfrm>
          <a:prstGeom prst="ellipse">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0497" y="1846561"/>
            <a:ext cx="1292205" cy="1087395"/>
          </a:xfrm>
          <a:prstGeom prst="ellipse">
            <a:avLst/>
          </a:prstGeom>
          <a:ln>
            <a:noFill/>
          </a:ln>
          <a:effectLst>
            <a:softEdge rad="112500"/>
          </a:effectLst>
        </p:spPr>
      </p:pic>
      <p:graphicFrame>
        <p:nvGraphicFramePr>
          <p:cNvPr id="8" name="Diagram 7"/>
          <p:cNvGraphicFramePr/>
          <p:nvPr>
            <p:extLst>
              <p:ext uri="{D42A27DB-BD31-4B8C-83A1-F6EECF244321}">
                <p14:modId xmlns:p14="http://schemas.microsoft.com/office/powerpoint/2010/main" val="1087274391"/>
              </p:ext>
            </p:extLst>
          </p:nvPr>
        </p:nvGraphicFramePr>
        <p:xfrm>
          <a:off x="1814510" y="1480538"/>
          <a:ext cx="8562980" cy="51312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5069" y="2115360"/>
            <a:ext cx="2436840" cy="3249120"/>
          </a:xfrm>
          <a:prstGeom prst="roundRect">
            <a:avLst>
              <a:gd name="adj" fmla="val 16667"/>
            </a:avLst>
          </a:prstGeom>
          <a:ln w="3810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ontent Placeholder 2"/>
          <p:cNvSpPr>
            <a:spLocks noGrp="1"/>
          </p:cNvSpPr>
          <p:nvPr>
            <p:ph idx="1"/>
          </p:nvPr>
        </p:nvSpPr>
        <p:spPr>
          <a:xfrm>
            <a:off x="2978330" y="2806101"/>
            <a:ext cx="8375469" cy="3370862"/>
          </a:xfrm>
        </p:spPr>
        <p:txBody>
          <a:bodyPr/>
          <a:lstStyle/>
          <a:p>
            <a:pPr lvl="2"/>
            <a:endParaRPr lang="en-IE" dirty="0"/>
          </a:p>
        </p:txBody>
      </p:sp>
    </p:spTree>
    <p:extLst>
      <p:ext uri="{BB962C8B-B14F-4D97-AF65-F5344CB8AC3E}">
        <p14:creationId xmlns:p14="http://schemas.microsoft.com/office/powerpoint/2010/main" val="71810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Challenges To Quality Feeding and/or Sleep</a:t>
            </a:r>
            <a:endParaRPr lang="en-IE" dirty="0"/>
          </a:p>
        </p:txBody>
      </p:sp>
      <p:graphicFrame>
        <p:nvGraphicFramePr>
          <p:cNvPr id="9" name="Content Placeholder 8"/>
          <p:cNvGraphicFramePr>
            <a:graphicFrameLocks noGrp="1"/>
          </p:cNvGraphicFramePr>
          <p:nvPr>
            <p:ph idx="1"/>
          </p:nvPr>
        </p:nvGraphicFramePr>
        <p:xfrm>
          <a:off x="404812" y="1509712"/>
          <a:ext cx="11001375" cy="5081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5272" y="5515134"/>
            <a:ext cx="2216943" cy="1246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urved Down Arrow 3"/>
          <p:cNvSpPr/>
          <p:nvPr/>
        </p:nvSpPr>
        <p:spPr>
          <a:xfrm>
            <a:off x="1485900" y="2743200"/>
            <a:ext cx="1309687" cy="6572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6" name="Curved Down Arrow 5"/>
          <p:cNvSpPr/>
          <p:nvPr/>
        </p:nvSpPr>
        <p:spPr>
          <a:xfrm>
            <a:off x="2895600" y="2743199"/>
            <a:ext cx="1309687" cy="6572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8" name="Curved Down Arrow 7"/>
          <p:cNvSpPr/>
          <p:nvPr/>
        </p:nvSpPr>
        <p:spPr>
          <a:xfrm>
            <a:off x="5584032" y="2743198"/>
            <a:ext cx="1309687" cy="6572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0" name="Curved Down Arrow 9"/>
          <p:cNvSpPr/>
          <p:nvPr/>
        </p:nvSpPr>
        <p:spPr>
          <a:xfrm>
            <a:off x="6893719" y="2743198"/>
            <a:ext cx="1309687" cy="6572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1" name="Curved Down Arrow 10"/>
          <p:cNvSpPr/>
          <p:nvPr/>
        </p:nvSpPr>
        <p:spPr>
          <a:xfrm>
            <a:off x="8243888" y="2743198"/>
            <a:ext cx="1309687" cy="6572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2" name="Curved Down Arrow 11"/>
          <p:cNvSpPr/>
          <p:nvPr/>
        </p:nvSpPr>
        <p:spPr>
          <a:xfrm>
            <a:off x="9594057" y="2743197"/>
            <a:ext cx="1309687" cy="6572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3" name="Curved Up Arrow 12"/>
          <p:cNvSpPr/>
          <p:nvPr/>
        </p:nvSpPr>
        <p:spPr>
          <a:xfrm>
            <a:off x="1414463" y="4719638"/>
            <a:ext cx="6900862" cy="150495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4" name="Curved Up Arrow 13"/>
          <p:cNvSpPr/>
          <p:nvPr/>
        </p:nvSpPr>
        <p:spPr>
          <a:xfrm>
            <a:off x="8170070" y="4719635"/>
            <a:ext cx="1423987" cy="68103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5" name="Curved Up Arrow 14"/>
          <p:cNvSpPr/>
          <p:nvPr/>
        </p:nvSpPr>
        <p:spPr>
          <a:xfrm>
            <a:off x="1895475" y="4452931"/>
            <a:ext cx="3724275" cy="127635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6" name="Curved Up Arrow 15"/>
          <p:cNvSpPr/>
          <p:nvPr/>
        </p:nvSpPr>
        <p:spPr>
          <a:xfrm>
            <a:off x="5357813" y="4629150"/>
            <a:ext cx="1419225" cy="52387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7" name="Curved Up Arrow 16"/>
          <p:cNvSpPr/>
          <p:nvPr/>
        </p:nvSpPr>
        <p:spPr>
          <a:xfrm>
            <a:off x="6735365" y="4662487"/>
            <a:ext cx="2514600" cy="51911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8" name="Curved Down Arrow 17"/>
          <p:cNvSpPr/>
          <p:nvPr/>
        </p:nvSpPr>
        <p:spPr>
          <a:xfrm>
            <a:off x="3926682" y="1921673"/>
            <a:ext cx="2595562" cy="833435"/>
          </a:xfrm>
          <a:prstGeom prst="curvedDownArrow">
            <a:avLst>
              <a:gd name="adj1" fmla="val 21777"/>
              <a:gd name="adj2" fmla="val 50000"/>
              <a:gd name="adj3" fmla="val 260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9" name="Curved Down Arrow 18"/>
          <p:cNvSpPr/>
          <p:nvPr/>
        </p:nvSpPr>
        <p:spPr>
          <a:xfrm>
            <a:off x="1309687" y="2076444"/>
            <a:ext cx="4405313" cy="1333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1368129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D267D-6638-2B03-735A-52A354AE5026}"/>
              </a:ext>
            </a:extLst>
          </p:cNvPr>
          <p:cNvSpPr>
            <a:spLocks noGrp="1"/>
          </p:cNvSpPr>
          <p:nvPr>
            <p:ph type="title"/>
          </p:nvPr>
        </p:nvSpPr>
        <p:spPr>
          <a:xfrm>
            <a:off x="466725" y="-282575"/>
            <a:ext cx="10515600" cy="1325563"/>
          </a:xfrm>
        </p:spPr>
        <p:txBody>
          <a:bodyPr>
            <a:normAutofit/>
          </a:bodyPr>
          <a:lstStyle/>
          <a:p>
            <a:pPr algn="ctr"/>
            <a:r>
              <a:rPr lang="en-US" sz="2800" b="1" dirty="0"/>
              <a:t>Sensory processing disorder (SPD)- the inability to use information received through the senses in order to function smoothly in daily life.</a:t>
            </a:r>
          </a:p>
        </p:txBody>
      </p:sp>
      <p:sp>
        <p:nvSpPr>
          <p:cNvPr id="3" name="Content Placeholder 2">
            <a:extLst>
              <a:ext uri="{FF2B5EF4-FFF2-40B4-BE49-F238E27FC236}">
                <a16:creationId xmlns:a16="http://schemas.microsoft.com/office/drawing/2014/main" id="{3B062D2A-3E16-81A1-8E64-94276177D8C6}"/>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E0BDEF9-5BED-7CD4-821D-CE3981C8208E}"/>
              </a:ext>
            </a:extLst>
          </p:cNvPr>
          <p:cNvPicPr>
            <a:picLocks noChangeAspect="1"/>
          </p:cNvPicPr>
          <p:nvPr/>
        </p:nvPicPr>
        <p:blipFill rotWithShape="1">
          <a:blip r:embed="rId4"/>
          <a:srcRect l="34374" t="19028" r="16719" b="17523"/>
          <a:stretch/>
        </p:blipFill>
        <p:spPr>
          <a:xfrm>
            <a:off x="2243991" y="785553"/>
            <a:ext cx="8252185" cy="608391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EE583A5-06D6-1509-B6DF-C749F5664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663" y="1090526"/>
            <a:ext cx="4434840" cy="6297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2468879" y="833091"/>
            <a:ext cx="6978536" cy="419793"/>
          </a:xfrm>
          <a:prstGeom prst="rect">
            <a:avLst/>
          </a:prstGeom>
          <a:solidFill>
            <a:srgbClr val="00CC99"/>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IE" b="1" dirty="0">
                <a:solidFill>
                  <a:srgbClr val="800080"/>
                </a:solidFill>
              </a:rPr>
              <a:t>SIGNS OF SENSORY PROCESSING DISORDER</a:t>
            </a:r>
          </a:p>
        </p:txBody>
      </p:sp>
      <p:sp>
        <p:nvSpPr>
          <p:cNvPr id="9" name="Rectangle 8"/>
          <p:cNvSpPr/>
          <p:nvPr/>
        </p:nvSpPr>
        <p:spPr>
          <a:xfrm>
            <a:off x="8132682" y="5452533"/>
            <a:ext cx="202751"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24941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Young Adult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04642568"/>
              </p:ext>
            </p:extLst>
          </p:nvPr>
        </p:nvGraphicFramePr>
        <p:xfrm>
          <a:off x="838199" y="1371600"/>
          <a:ext cx="10832757" cy="4805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89205" y="116504"/>
            <a:ext cx="1555691" cy="2118989"/>
          </a:xfrm>
          <a:prstGeom prst="ellipse">
            <a:avLst/>
          </a:prstGeom>
          <a:ln>
            <a:noFill/>
          </a:ln>
          <a:effectLst>
            <a:softEdge rad="112500"/>
          </a:effectLst>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5651" y="77047"/>
            <a:ext cx="1631631" cy="2176473"/>
          </a:xfrm>
          <a:prstGeom prst="ellipse">
            <a:avLst/>
          </a:prstGeom>
          <a:ln>
            <a:noFill/>
          </a:ln>
          <a:effectLst>
            <a:softEdge rad="112500"/>
          </a:effectLst>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6904" y="2235493"/>
            <a:ext cx="1641388" cy="2391373"/>
          </a:xfrm>
          <a:prstGeom prst="ellipse">
            <a:avLst/>
          </a:prstGeom>
          <a:ln>
            <a:noFill/>
          </a:ln>
          <a:effectLst>
            <a:softEdge rad="112500"/>
          </a:effectLst>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08714" y="2269543"/>
            <a:ext cx="1597021" cy="2323272"/>
          </a:xfrm>
          <a:prstGeom prst="ellipse">
            <a:avLst/>
          </a:prstGeom>
          <a:ln>
            <a:noFill/>
          </a:ln>
          <a:effectLst>
            <a:softEdge rad="112500"/>
          </a:effectLst>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35068" y="4437296"/>
            <a:ext cx="1452795" cy="2420704"/>
          </a:xfrm>
          <a:prstGeom prst="ellipse">
            <a:avLst/>
          </a:prstGeom>
          <a:ln>
            <a:noFill/>
          </a:ln>
          <a:effectLst>
            <a:softEdge rad="112500"/>
          </a:effectLst>
        </p:spPr>
      </p:pic>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63333" y="4489638"/>
            <a:ext cx="1607433" cy="2368362"/>
          </a:xfrm>
          <a:prstGeom prst="ellipse">
            <a:avLst/>
          </a:prstGeom>
          <a:ln>
            <a:noFill/>
          </a:ln>
          <a:effectLst>
            <a:softEdge rad="112500"/>
          </a:effectLst>
        </p:spPr>
      </p:pic>
    </p:spTree>
    <p:extLst>
      <p:ext uri="{BB962C8B-B14F-4D97-AF65-F5344CB8AC3E}">
        <p14:creationId xmlns:p14="http://schemas.microsoft.com/office/powerpoint/2010/main" val="1474210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a:t>What Research Is Telling Us</a:t>
            </a:r>
          </a:p>
        </p:txBody>
      </p:sp>
      <p:sp>
        <p:nvSpPr>
          <p:cNvPr id="3" name="Content Placeholder 2"/>
          <p:cNvSpPr>
            <a:spLocks noGrp="1"/>
          </p:cNvSpPr>
          <p:nvPr>
            <p:ph idx="1"/>
          </p:nvPr>
        </p:nvSpPr>
        <p:spPr/>
        <p:txBody>
          <a:bodyPr>
            <a:normAutofit fontScale="92500" lnSpcReduction="20000"/>
          </a:bodyPr>
          <a:lstStyle/>
          <a:p>
            <a:endParaRPr lang="en-IE" dirty="0"/>
          </a:p>
          <a:p>
            <a:pPr marL="0" indent="0">
              <a:buNone/>
            </a:pPr>
            <a:r>
              <a:rPr lang="en-IE" dirty="0" err="1"/>
              <a:t>Dr.</a:t>
            </a:r>
            <a:r>
              <a:rPr lang="en-IE" dirty="0"/>
              <a:t> </a:t>
            </a:r>
            <a:r>
              <a:rPr lang="en-IE" dirty="0" err="1"/>
              <a:t>Saroj</a:t>
            </a:r>
            <a:r>
              <a:rPr lang="en-IE" dirty="0"/>
              <a:t> </a:t>
            </a:r>
            <a:r>
              <a:rPr lang="en-IE" dirty="0" err="1"/>
              <a:t>Saigal</a:t>
            </a:r>
            <a:r>
              <a:rPr lang="en-IE" dirty="0"/>
              <a:t> Longitudinal Studies, assessment measures: </a:t>
            </a:r>
          </a:p>
          <a:p>
            <a:pPr marL="0" indent="0">
              <a:buNone/>
            </a:pPr>
            <a:endParaRPr lang="en-IE" dirty="0"/>
          </a:p>
          <a:p>
            <a:r>
              <a:rPr lang="en-IE" b="1" dirty="0"/>
              <a:t>Childhood:</a:t>
            </a:r>
            <a:r>
              <a:rPr lang="en-IE" dirty="0"/>
              <a:t>      cognition, school achievement, executive function and 			     behaviour.</a:t>
            </a:r>
          </a:p>
          <a:p>
            <a:r>
              <a:rPr lang="en-IE" b="1" dirty="0"/>
              <a:t>Adolescence:  </a:t>
            </a:r>
            <a:r>
              <a:rPr lang="en-IE" dirty="0"/>
              <a:t>accomplishments, independence, self-perception, mental</a:t>
            </a:r>
          </a:p>
          <a:p>
            <a:pPr marL="0" indent="0">
              <a:buNone/>
            </a:pPr>
            <a:r>
              <a:rPr lang="en-IE" dirty="0"/>
              <a:t>      		     health, quality of life &amp; future aspirations.</a:t>
            </a:r>
          </a:p>
          <a:p>
            <a:r>
              <a:rPr lang="en-IE" b="1" dirty="0"/>
              <a:t>Adulthood:      </a:t>
            </a:r>
            <a:r>
              <a:rPr lang="en-IE" dirty="0"/>
              <a:t>cardio-vascular system &amp; metabolic sequelae, psychiatric 			     disorders, visual problems &amp; reproduction.</a:t>
            </a:r>
          </a:p>
          <a:p>
            <a:endParaRPr lang="en-IE" dirty="0"/>
          </a:p>
          <a:p>
            <a:r>
              <a:rPr lang="en-IE" sz="1600" dirty="0" err="1"/>
              <a:t>Saigal</a:t>
            </a:r>
            <a:r>
              <a:rPr lang="en-IE" sz="1600" dirty="0"/>
              <a:t> et al, longitudinal studies (0-36 years)</a:t>
            </a:r>
          </a:p>
          <a:p>
            <a:endParaRPr lang="en-IE" dirty="0"/>
          </a:p>
          <a:p>
            <a:endParaRPr lang="en-IE"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6779" y="157957"/>
            <a:ext cx="1865376" cy="1600200"/>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8785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1000"/>
                                        <p:tgtEl>
                                          <p:spTgt spid="3">
                                            <p:txEl>
                                              <p:pRg st="6" end="6"/>
                                            </p:txEl>
                                          </p:spTgt>
                                        </p:tgtEl>
                                      </p:cBhvr>
                                    </p:animEffect>
                                    <p:anim calcmode="lin" valueType="num">
                                      <p:cBhvr>
                                        <p:cTn id="2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TotalTime>
  <Words>2524</Words>
  <Application>Microsoft Office PowerPoint</Application>
  <PresentationFormat>Ευρεία οθόνη</PresentationFormat>
  <Paragraphs>294</Paragraphs>
  <Slides>31</Slides>
  <Notes>13</Notes>
  <HiddenSlides>1</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31</vt:i4>
      </vt:variant>
    </vt:vector>
  </HeadingPairs>
  <TitlesOfParts>
    <vt:vector size="35" baseType="lpstr">
      <vt:lpstr>Arial</vt:lpstr>
      <vt:lpstr>Calibri</vt:lpstr>
      <vt:lpstr>Calibri Light</vt:lpstr>
      <vt:lpstr>Office Theme</vt:lpstr>
      <vt:lpstr>Prematurity Is For Life Not Just The Neonatal Unit</vt:lpstr>
      <vt:lpstr>Unexpected Connections</vt:lpstr>
      <vt:lpstr>Παρουσίαση του PowerPoint</vt:lpstr>
      <vt:lpstr>“The Beginning Is The Most Important Part Of   The Work” - Plato</vt:lpstr>
      <vt:lpstr>Early Years</vt:lpstr>
      <vt:lpstr>Challenges To Quality Feeding and/or Sleep</vt:lpstr>
      <vt:lpstr>Sensory processing disorder (SPD)- the inability to use information received through the senses in order to function smoothly in daily life.</vt:lpstr>
      <vt:lpstr>Young Adult</vt:lpstr>
      <vt:lpstr>What Research Is Telling Us</vt:lpstr>
      <vt:lpstr>Early Years</vt:lpstr>
      <vt:lpstr>School Age Outcomes</vt:lpstr>
      <vt:lpstr>Educational Problems in Adolescence</vt:lpstr>
      <vt:lpstr>Παρουσίαση του PowerPoint</vt:lpstr>
      <vt:lpstr>Adulthood 29-36 Years</vt:lpstr>
      <vt:lpstr>Bavarian VLBW: Neuro cognition, Age 26 Years</vt:lpstr>
      <vt:lpstr>Correlation Between Outcomes &amp; GA</vt:lpstr>
      <vt:lpstr>Norwegian PTB and Reproduction: National Birth Registry #Premature = 60,354(5.2%)</vt:lpstr>
      <vt:lpstr>Anthropometric Measurements at 29-36 Years</vt:lpstr>
      <vt:lpstr>Blood Pressure of ELBW &amp; NBW</vt:lpstr>
      <vt:lpstr>APIC Collaboration: Mean Differences in Young Adult BP in VPBW/ELBW vs NBW</vt:lpstr>
      <vt:lpstr>McMaster Prevalence of Dysglycemia in ELBW compared with NBW</vt:lpstr>
      <vt:lpstr>Mental Health In Adulthood</vt:lpstr>
      <vt:lpstr>Psychiatric Diagnoses: IPD Meta-analysis</vt:lpstr>
      <vt:lpstr>Παρουσίαση του PowerPoint</vt:lpstr>
      <vt:lpstr>Παρουσίαση του PowerPoint</vt:lpstr>
      <vt:lpstr>Finding Their Voice </vt:lpstr>
      <vt:lpstr>Ongoing Research</vt:lpstr>
      <vt:lpstr>Ongoing Research Continued</vt:lpstr>
      <vt:lpstr>Room To Improve</vt:lpstr>
      <vt:lpstr>Amelia’s Future</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Prematurity Is For Life Not Just The Neonatal Unit</dc:title>
  <dc:creator>Mandy Daly</dc:creator>
  <cp:lastModifiedBy>ΟΥΡΑΝΙΑ ΚΩΤΣΙΟΥ</cp:lastModifiedBy>
  <cp:revision>68</cp:revision>
  <dcterms:created xsi:type="dcterms:W3CDTF">2023-01-04T16:33:10Z</dcterms:created>
  <dcterms:modified xsi:type="dcterms:W3CDTF">2023-06-06T11:44:10Z</dcterms:modified>
</cp:coreProperties>
</file>