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256" r:id="rId3"/>
    <p:sldId id="258" r:id="rId4"/>
    <p:sldId id="273" r:id="rId5"/>
    <p:sldId id="257" r:id="rId6"/>
    <p:sldId id="272" r:id="rId7"/>
    <p:sldId id="259" r:id="rId8"/>
    <p:sldId id="260" r:id="rId9"/>
    <p:sldId id="262" r:id="rId10"/>
    <p:sldId id="263" r:id="rId11"/>
    <p:sldId id="564" r:id="rId12"/>
    <p:sldId id="535" r:id="rId13"/>
    <p:sldId id="565" r:id="rId14"/>
    <p:sldId id="264" r:id="rId15"/>
    <p:sldId id="265" r:id="rId16"/>
    <p:sldId id="266" r:id="rId17"/>
    <p:sldId id="267" r:id="rId18"/>
    <p:sldId id="268" r:id="rId19"/>
    <p:sldId id="566" r:id="rId20"/>
    <p:sldId id="270" r:id="rId21"/>
    <p:sldId id="269" r:id="rId22"/>
    <p:sldId id="274" r:id="rId23"/>
    <p:sldId id="567" r:id="rId24"/>
    <p:sldId id="275" r:id="rId25"/>
    <p:sldId id="277" r:id="rId26"/>
    <p:sldId id="562" r:id="rId27"/>
    <p:sldId id="563" r:id="rId28"/>
    <p:sldId id="511" r:id="rId29"/>
    <p:sldId id="512" r:id="rId30"/>
    <p:sldId id="522" r:id="rId31"/>
    <p:sldId id="523" r:id="rId32"/>
    <p:sldId id="524" r:id="rId33"/>
    <p:sldId id="521" r:id="rId34"/>
    <p:sldId id="525" r:id="rId35"/>
    <p:sldId id="526" r:id="rId36"/>
    <p:sldId id="527" r:id="rId37"/>
    <p:sldId id="528" r:id="rId38"/>
    <p:sldId id="530" r:id="rId39"/>
    <p:sldId id="568" r:id="rId40"/>
    <p:sldId id="540" r:id="rId41"/>
    <p:sldId id="541" r:id="rId42"/>
    <p:sldId id="570" r:id="rId43"/>
    <p:sldId id="569" r:id="rId44"/>
    <p:sldId id="571" r:id="rId45"/>
    <p:sldId id="573" r:id="rId46"/>
    <p:sldId id="572" r:id="rId47"/>
    <p:sldId id="574" r:id="rId48"/>
    <p:sldId id="575" r:id="rId49"/>
    <p:sldId id="576" r:id="rId50"/>
    <p:sldId id="577" r:id="rId51"/>
    <p:sldId id="578" r:id="rId52"/>
    <p:sldId id="579" r:id="rId53"/>
    <p:sldId id="580" r:id="rId54"/>
    <p:sldId id="581" r:id="rId55"/>
    <p:sldId id="261" r:id="rId56"/>
    <p:sldId id="276" r:id="rId57"/>
    <p:sldId id="56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4" autoAdjust="0"/>
  </p:normalViewPr>
  <p:slideViewPr>
    <p:cSldViewPr snapToGrid="0">
      <p:cViewPr varScale="1">
        <p:scale>
          <a:sx n="75" d="100"/>
          <a:sy n="75" d="100"/>
        </p:scale>
        <p:origin x="9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72701-DE01-40E8-AEAD-A6915A1B52A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D63DFB-0BB8-4CB5-B91F-07FCA680502F}">
      <dgm:prSet custT="1"/>
      <dgm:spPr/>
      <dgm:t>
        <a:bodyPr/>
        <a:lstStyle/>
        <a:p>
          <a:r>
            <a:rPr lang="el-GR" sz="2000" dirty="0"/>
            <a:t>Δραστηριότητες Καθημερινής Ζωής (ΔΚΖ), - </a:t>
          </a:r>
          <a:r>
            <a:rPr lang="el-GR" sz="2000" dirty="0" err="1"/>
            <a:t>αυτοφροντίδα</a:t>
          </a:r>
          <a:r>
            <a:rPr lang="el-GR" sz="2000" dirty="0"/>
            <a:t>, </a:t>
          </a:r>
          <a:endParaRPr lang="en-US" sz="2000" dirty="0"/>
        </a:p>
      </dgm:t>
    </dgm:pt>
    <dgm:pt modelId="{04219907-4310-4A90-B516-A68352CC3A68}" type="parTrans" cxnId="{8F0C036D-E650-40AA-B5DE-7DF7EBE7867E}">
      <dgm:prSet/>
      <dgm:spPr/>
      <dgm:t>
        <a:bodyPr/>
        <a:lstStyle/>
        <a:p>
          <a:endParaRPr lang="en-US"/>
        </a:p>
      </dgm:t>
    </dgm:pt>
    <dgm:pt modelId="{90527B3A-291B-4E49-ABB9-8D6C616A4031}" type="sibTrans" cxnId="{8F0C036D-E650-40AA-B5DE-7DF7EBE7867E}">
      <dgm:prSet/>
      <dgm:spPr/>
      <dgm:t>
        <a:bodyPr/>
        <a:lstStyle/>
        <a:p>
          <a:endParaRPr lang="en-US"/>
        </a:p>
      </dgm:t>
    </dgm:pt>
    <dgm:pt modelId="{7C245A62-D584-4A85-88B0-E9743CFC6A94}">
      <dgm:prSet custT="1"/>
      <dgm:spPr/>
      <dgm:t>
        <a:bodyPr/>
        <a:lstStyle/>
        <a:p>
          <a:r>
            <a:rPr lang="el-GR" sz="1800" dirty="0"/>
            <a:t>σύνθετες </a:t>
          </a:r>
          <a:r>
            <a:rPr lang="el-GR" sz="1800" dirty="0" err="1"/>
            <a:t>σΔΚΖ</a:t>
          </a:r>
          <a:r>
            <a:rPr lang="el-GR" sz="1800" dirty="0"/>
            <a:t> -φροντίδα άλλων, σπιτιού, προετοιμασία γευμάτων, διατήρηση της ασφάλειας, αντιμετώπιση έκτακτων αναγκών κ.ά</a:t>
          </a:r>
          <a:r>
            <a:rPr lang="el-GR" sz="2000" dirty="0"/>
            <a:t>., </a:t>
          </a:r>
          <a:endParaRPr lang="en-US" sz="2000" dirty="0"/>
        </a:p>
      </dgm:t>
    </dgm:pt>
    <dgm:pt modelId="{0E4D63A2-0CA3-4D43-B343-3A7FF369FF09}" type="parTrans" cxnId="{FFD6788C-65A3-4817-AB04-9F70B70C1967}">
      <dgm:prSet/>
      <dgm:spPr/>
      <dgm:t>
        <a:bodyPr/>
        <a:lstStyle/>
        <a:p>
          <a:endParaRPr lang="en-US"/>
        </a:p>
      </dgm:t>
    </dgm:pt>
    <dgm:pt modelId="{8E0C18E8-4C6A-4752-89D3-A4A7D687ACF4}" type="sibTrans" cxnId="{FFD6788C-65A3-4817-AB04-9F70B70C1967}">
      <dgm:prSet/>
      <dgm:spPr/>
      <dgm:t>
        <a:bodyPr/>
        <a:lstStyle/>
        <a:p>
          <a:endParaRPr lang="en-US"/>
        </a:p>
      </dgm:t>
    </dgm:pt>
    <dgm:pt modelId="{14B11DF3-4FC3-4441-952E-7D6B818F333B}">
      <dgm:prSet custT="1"/>
      <dgm:spPr/>
      <dgm:t>
        <a:bodyPr/>
        <a:lstStyle/>
        <a:p>
          <a:r>
            <a:rPr lang="el-GR" sz="2000" dirty="0"/>
            <a:t>ανάπαυση και τον ύπνο</a:t>
          </a:r>
          <a:r>
            <a:rPr lang="el-GR" sz="1800" dirty="0"/>
            <a:t>, </a:t>
          </a:r>
          <a:endParaRPr lang="en-US" sz="1800" dirty="0"/>
        </a:p>
      </dgm:t>
    </dgm:pt>
    <dgm:pt modelId="{9E95BF7E-92BE-4301-AD58-4078BC146F9C}" type="parTrans" cxnId="{167D0A88-5C51-4A33-B2A1-37CB25762C33}">
      <dgm:prSet/>
      <dgm:spPr/>
      <dgm:t>
        <a:bodyPr/>
        <a:lstStyle/>
        <a:p>
          <a:endParaRPr lang="en-US"/>
        </a:p>
      </dgm:t>
    </dgm:pt>
    <dgm:pt modelId="{F5A974F3-ED73-41F4-B118-F47730BC94EA}" type="sibTrans" cxnId="{167D0A88-5C51-4A33-B2A1-37CB25762C33}">
      <dgm:prSet/>
      <dgm:spPr/>
      <dgm:t>
        <a:bodyPr/>
        <a:lstStyle/>
        <a:p>
          <a:endParaRPr lang="en-US"/>
        </a:p>
      </dgm:t>
    </dgm:pt>
    <dgm:pt modelId="{7A865935-F494-443E-BD33-199D40B4E59B}">
      <dgm:prSet custT="1"/>
      <dgm:spPr/>
      <dgm:t>
        <a:bodyPr/>
        <a:lstStyle/>
        <a:p>
          <a:r>
            <a:rPr lang="el-GR" sz="2000" dirty="0"/>
            <a:t>εκπαίδευση</a:t>
          </a:r>
          <a:r>
            <a:rPr lang="el-GR" sz="900" dirty="0"/>
            <a:t>, </a:t>
          </a:r>
          <a:endParaRPr lang="en-US" sz="900" dirty="0"/>
        </a:p>
      </dgm:t>
    </dgm:pt>
    <dgm:pt modelId="{C15B24DE-4424-4F01-8074-54EF3F725570}" type="parTrans" cxnId="{EC32525B-442E-4569-BB75-36FD2D854191}">
      <dgm:prSet/>
      <dgm:spPr/>
      <dgm:t>
        <a:bodyPr/>
        <a:lstStyle/>
        <a:p>
          <a:endParaRPr lang="en-US"/>
        </a:p>
      </dgm:t>
    </dgm:pt>
    <dgm:pt modelId="{E362BAD4-BDCD-4FD8-8864-9F55565386EC}" type="sibTrans" cxnId="{EC32525B-442E-4569-BB75-36FD2D854191}">
      <dgm:prSet/>
      <dgm:spPr/>
      <dgm:t>
        <a:bodyPr/>
        <a:lstStyle/>
        <a:p>
          <a:endParaRPr lang="en-US"/>
        </a:p>
      </dgm:t>
    </dgm:pt>
    <dgm:pt modelId="{AE73DA87-5F87-4912-9276-F140D45A13AE}">
      <dgm:prSet custT="1"/>
      <dgm:spPr/>
      <dgm:t>
        <a:bodyPr/>
        <a:lstStyle/>
        <a:p>
          <a:r>
            <a:rPr lang="el-GR" sz="2000" dirty="0"/>
            <a:t>εργασία, </a:t>
          </a:r>
          <a:endParaRPr lang="en-US" sz="2000" dirty="0"/>
        </a:p>
      </dgm:t>
    </dgm:pt>
    <dgm:pt modelId="{A69B7536-4146-44EC-8857-0502FD372668}" type="parTrans" cxnId="{101DDC93-9107-442A-8FBE-B77F9868CA2A}">
      <dgm:prSet/>
      <dgm:spPr/>
      <dgm:t>
        <a:bodyPr/>
        <a:lstStyle/>
        <a:p>
          <a:endParaRPr lang="en-US"/>
        </a:p>
      </dgm:t>
    </dgm:pt>
    <dgm:pt modelId="{993ABA1C-0968-41A7-A725-E579354186F8}" type="sibTrans" cxnId="{101DDC93-9107-442A-8FBE-B77F9868CA2A}">
      <dgm:prSet/>
      <dgm:spPr/>
      <dgm:t>
        <a:bodyPr/>
        <a:lstStyle/>
        <a:p>
          <a:endParaRPr lang="en-US"/>
        </a:p>
      </dgm:t>
    </dgm:pt>
    <dgm:pt modelId="{29EA13FD-F94B-4095-94AF-059D447EEB53}">
      <dgm:prSet custT="1"/>
      <dgm:spPr/>
      <dgm:t>
        <a:bodyPr/>
        <a:lstStyle/>
        <a:p>
          <a:r>
            <a:rPr lang="el-GR" sz="2000" dirty="0"/>
            <a:t>παιχνίδι, </a:t>
          </a:r>
          <a:endParaRPr lang="en-US" sz="2000" dirty="0"/>
        </a:p>
      </dgm:t>
    </dgm:pt>
    <dgm:pt modelId="{2A96620F-0DAA-47D3-B5C3-43FB1F090B57}" type="parTrans" cxnId="{B4BBE4A1-DF96-45A0-A97C-171DD4A5C417}">
      <dgm:prSet/>
      <dgm:spPr/>
      <dgm:t>
        <a:bodyPr/>
        <a:lstStyle/>
        <a:p>
          <a:endParaRPr lang="en-US"/>
        </a:p>
      </dgm:t>
    </dgm:pt>
    <dgm:pt modelId="{5B5D5889-2C31-4CC8-805C-D469D1CAEB6F}" type="sibTrans" cxnId="{B4BBE4A1-DF96-45A0-A97C-171DD4A5C417}">
      <dgm:prSet/>
      <dgm:spPr/>
      <dgm:t>
        <a:bodyPr/>
        <a:lstStyle/>
        <a:p>
          <a:endParaRPr lang="en-US"/>
        </a:p>
      </dgm:t>
    </dgm:pt>
    <dgm:pt modelId="{0BBEF0F9-15EF-45B3-944F-B787C983D179}">
      <dgm:prSet custT="1"/>
      <dgm:spPr/>
      <dgm:t>
        <a:bodyPr/>
        <a:lstStyle/>
        <a:p>
          <a:r>
            <a:rPr lang="el-GR" sz="2000" dirty="0"/>
            <a:t>ελεύθερο χρόνο/ψυχαγωγία, </a:t>
          </a:r>
          <a:endParaRPr lang="en-US" sz="2000" dirty="0"/>
        </a:p>
      </dgm:t>
    </dgm:pt>
    <dgm:pt modelId="{CC79959C-61B8-49DF-BD8E-90E3C6E31DF3}" type="parTrans" cxnId="{29C02312-417A-4F5B-BEBA-CF25E79D142F}">
      <dgm:prSet/>
      <dgm:spPr/>
      <dgm:t>
        <a:bodyPr/>
        <a:lstStyle/>
        <a:p>
          <a:endParaRPr lang="en-US"/>
        </a:p>
      </dgm:t>
    </dgm:pt>
    <dgm:pt modelId="{A889A514-289D-42F0-ADBB-DE0F4590F5CA}" type="sibTrans" cxnId="{29C02312-417A-4F5B-BEBA-CF25E79D142F}">
      <dgm:prSet/>
      <dgm:spPr/>
      <dgm:t>
        <a:bodyPr/>
        <a:lstStyle/>
        <a:p>
          <a:endParaRPr lang="en-US"/>
        </a:p>
      </dgm:t>
    </dgm:pt>
    <dgm:pt modelId="{5C4885F6-301C-4752-8635-29A11969CB07}">
      <dgm:prSet custT="1"/>
      <dgm:spPr/>
      <dgm:t>
        <a:bodyPr/>
        <a:lstStyle/>
        <a:p>
          <a:r>
            <a:rPr lang="el-GR" sz="2000" dirty="0"/>
            <a:t>κοινωνική συμμετοχή  </a:t>
          </a:r>
          <a:endParaRPr lang="en-US" sz="2000" dirty="0"/>
        </a:p>
      </dgm:t>
    </dgm:pt>
    <dgm:pt modelId="{A080D1BB-0983-4CC5-9B7E-4E5A6ADB9850}" type="parTrans" cxnId="{1C62BDDC-5D82-4E32-9647-FF3018F01220}">
      <dgm:prSet/>
      <dgm:spPr/>
      <dgm:t>
        <a:bodyPr/>
        <a:lstStyle/>
        <a:p>
          <a:endParaRPr lang="en-US"/>
        </a:p>
      </dgm:t>
    </dgm:pt>
    <dgm:pt modelId="{55706D45-670E-4521-8F9E-B3B7B3D29F4C}" type="sibTrans" cxnId="{1C62BDDC-5D82-4E32-9647-FF3018F01220}">
      <dgm:prSet/>
      <dgm:spPr/>
      <dgm:t>
        <a:bodyPr/>
        <a:lstStyle/>
        <a:p>
          <a:endParaRPr lang="en-US"/>
        </a:p>
      </dgm:t>
    </dgm:pt>
    <dgm:pt modelId="{78613192-05FC-4CB9-A84C-B6A1A5E1F737}">
      <dgm:prSet custT="1"/>
      <dgm:spPr/>
      <dgm:t>
        <a:bodyPr/>
        <a:lstStyle/>
        <a:p>
          <a:r>
            <a:rPr lang="el-GR" sz="2000" dirty="0"/>
            <a:t>διαχείριση της υγείας </a:t>
          </a:r>
          <a:r>
            <a:rPr lang="el-GR" sz="900" dirty="0"/>
            <a:t>(</a:t>
          </a:r>
          <a:r>
            <a:rPr lang="el-GR" sz="1400" dirty="0"/>
            <a:t>American </a:t>
          </a:r>
          <a:r>
            <a:rPr lang="el-GR" sz="1400" dirty="0" err="1"/>
            <a:t>Occupational</a:t>
          </a:r>
          <a:r>
            <a:rPr lang="el-GR" sz="1400" dirty="0"/>
            <a:t> </a:t>
          </a:r>
          <a:r>
            <a:rPr lang="el-GR" sz="1400" dirty="0" err="1"/>
            <a:t>Therapy</a:t>
          </a:r>
          <a:r>
            <a:rPr lang="el-GR" sz="1400" dirty="0"/>
            <a:t> Association, 2020).</a:t>
          </a:r>
          <a:endParaRPr lang="en-US" sz="1400" dirty="0"/>
        </a:p>
      </dgm:t>
    </dgm:pt>
    <dgm:pt modelId="{43ADE09C-D504-4498-A6DA-4C63A8E4E536}" type="parTrans" cxnId="{9293C3CA-517C-45BF-AA97-D891D3AC01F5}">
      <dgm:prSet/>
      <dgm:spPr/>
      <dgm:t>
        <a:bodyPr/>
        <a:lstStyle/>
        <a:p>
          <a:endParaRPr lang="en-US"/>
        </a:p>
      </dgm:t>
    </dgm:pt>
    <dgm:pt modelId="{15026211-0C09-4406-843A-BD7CFBEF2A23}" type="sibTrans" cxnId="{9293C3CA-517C-45BF-AA97-D891D3AC01F5}">
      <dgm:prSet/>
      <dgm:spPr/>
      <dgm:t>
        <a:bodyPr/>
        <a:lstStyle/>
        <a:p>
          <a:endParaRPr lang="en-US"/>
        </a:p>
      </dgm:t>
    </dgm:pt>
    <dgm:pt modelId="{C7AF3FD4-F66B-47F0-A508-E5DDE579CB18}" type="pres">
      <dgm:prSet presAssocID="{5ED72701-DE01-40E8-AEAD-A6915A1B52A9}" presName="linear" presStyleCnt="0">
        <dgm:presLayoutVars>
          <dgm:animLvl val="lvl"/>
          <dgm:resizeHandles val="exact"/>
        </dgm:presLayoutVars>
      </dgm:prSet>
      <dgm:spPr/>
    </dgm:pt>
    <dgm:pt modelId="{4453438C-49DD-4C3C-A8C2-684234A72B82}" type="pres">
      <dgm:prSet presAssocID="{79D63DFB-0BB8-4CB5-B91F-07FCA680502F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5D1E0524-1E35-4B50-9D52-022BA0B340C9}" type="pres">
      <dgm:prSet presAssocID="{90527B3A-291B-4E49-ABB9-8D6C616A4031}" presName="spacer" presStyleCnt="0"/>
      <dgm:spPr/>
    </dgm:pt>
    <dgm:pt modelId="{42757C38-675F-4108-82E0-040224193816}" type="pres">
      <dgm:prSet presAssocID="{7C245A62-D584-4A85-88B0-E9743CFC6A94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77D6C3F2-36E3-417F-A046-40F834EBF5D1}" type="pres">
      <dgm:prSet presAssocID="{8E0C18E8-4C6A-4752-89D3-A4A7D687ACF4}" presName="spacer" presStyleCnt="0"/>
      <dgm:spPr/>
    </dgm:pt>
    <dgm:pt modelId="{50976BF4-5A37-469B-A26E-854854C604B2}" type="pres">
      <dgm:prSet presAssocID="{14B11DF3-4FC3-4441-952E-7D6B818F333B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5B38EBA9-6739-4364-B940-78982FF62BEA}" type="pres">
      <dgm:prSet presAssocID="{F5A974F3-ED73-41F4-B118-F47730BC94EA}" presName="spacer" presStyleCnt="0"/>
      <dgm:spPr/>
    </dgm:pt>
    <dgm:pt modelId="{ACD9137B-323B-47D9-9B4A-26F3A88C37BC}" type="pres">
      <dgm:prSet presAssocID="{7A865935-F494-443E-BD33-199D40B4E59B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A898D938-792B-4161-91C0-B9C224EED153}" type="pres">
      <dgm:prSet presAssocID="{E362BAD4-BDCD-4FD8-8864-9F55565386EC}" presName="spacer" presStyleCnt="0"/>
      <dgm:spPr/>
    </dgm:pt>
    <dgm:pt modelId="{F2CA5F97-CFF1-4778-8741-DC40BA7796DE}" type="pres">
      <dgm:prSet presAssocID="{AE73DA87-5F87-4912-9276-F140D45A13AE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76AA71C4-0433-491D-BD79-07451B6500E1}" type="pres">
      <dgm:prSet presAssocID="{993ABA1C-0968-41A7-A725-E579354186F8}" presName="spacer" presStyleCnt="0"/>
      <dgm:spPr/>
    </dgm:pt>
    <dgm:pt modelId="{E806559A-F843-44B1-993D-63769528D688}" type="pres">
      <dgm:prSet presAssocID="{29EA13FD-F94B-4095-94AF-059D447EEB53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3BB00D45-3F7F-4FD6-9E8D-28AD7C1CD9FD}" type="pres">
      <dgm:prSet presAssocID="{5B5D5889-2C31-4CC8-805C-D469D1CAEB6F}" presName="spacer" presStyleCnt="0"/>
      <dgm:spPr/>
    </dgm:pt>
    <dgm:pt modelId="{EACF22E5-2468-421C-95A5-A1578EC098E3}" type="pres">
      <dgm:prSet presAssocID="{0BBEF0F9-15EF-45B3-944F-B787C983D179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258E4DBC-9727-42AA-B98C-0C553CAB58AA}" type="pres">
      <dgm:prSet presAssocID="{A889A514-289D-42F0-ADBB-DE0F4590F5CA}" presName="spacer" presStyleCnt="0"/>
      <dgm:spPr/>
    </dgm:pt>
    <dgm:pt modelId="{3794007F-8148-445C-B2C9-99119AEAAAD2}" type="pres">
      <dgm:prSet presAssocID="{5C4885F6-301C-4752-8635-29A11969CB07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50D94DBA-AAE9-40C7-80A1-B3FEAC0E7022}" type="pres">
      <dgm:prSet presAssocID="{55706D45-670E-4521-8F9E-B3B7B3D29F4C}" presName="spacer" presStyleCnt="0"/>
      <dgm:spPr/>
    </dgm:pt>
    <dgm:pt modelId="{67B9A468-AD1D-4075-8CCE-287FA3380167}" type="pres">
      <dgm:prSet presAssocID="{78613192-05FC-4CB9-A84C-B6A1A5E1F737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C42C830B-D4DC-4C45-A56D-54E1923293D9}" type="presOf" srcId="{78613192-05FC-4CB9-A84C-B6A1A5E1F737}" destId="{67B9A468-AD1D-4075-8CCE-287FA3380167}" srcOrd="0" destOrd="0" presId="urn:microsoft.com/office/officeart/2005/8/layout/vList2"/>
    <dgm:cxn modelId="{29C02312-417A-4F5B-BEBA-CF25E79D142F}" srcId="{5ED72701-DE01-40E8-AEAD-A6915A1B52A9}" destId="{0BBEF0F9-15EF-45B3-944F-B787C983D179}" srcOrd="6" destOrd="0" parTransId="{CC79959C-61B8-49DF-BD8E-90E3C6E31DF3}" sibTransId="{A889A514-289D-42F0-ADBB-DE0F4590F5CA}"/>
    <dgm:cxn modelId="{CD03CE23-220B-4B84-8D63-AAA6ECC3BA12}" type="presOf" srcId="{29EA13FD-F94B-4095-94AF-059D447EEB53}" destId="{E806559A-F843-44B1-993D-63769528D688}" srcOrd="0" destOrd="0" presId="urn:microsoft.com/office/officeart/2005/8/layout/vList2"/>
    <dgm:cxn modelId="{7008F531-3416-40FD-9662-0BB109E8538B}" type="presOf" srcId="{AE73DA87-5F87-4912-9276-F140D45A13AE}" destId="{F2CA5F97-CFF1-4778-8741-DC40BA7796DE}" srcOrd="0" destOrd="0" presId="urn:microsoft.com/office/officeart/2005/8/layout/vList2"/>
    <dgm:cxn modelId="{EC32525B-442E-4569-BB75-36FD2D854191}" srcId="{5ED72701-DE01-40E8-AEAD-A6915A1B52A9}" destId="{7A865935-F494-443E-BD33-199D40B4E59B}" srcOrd="3" destOrd="0" parTransId="{C15B24DE-4424-4F01-8074-54EF3F725570}" sibTransId="{E362BAD4-BDCD-4FD8-8864-9F55565386EC}"/>
    <dgm:cxn modelId="{13413545-BC05-4E17-AA9B-195E8DD03C3C}" type="presOf" srcId="{14B11DF3-4FC3-4441-952E-7D6B818F333B}" destId="{50976BF4-5A37-469B-A26E-854854C604B2}" srcOrd="0" destOrd="0" presId="urn:microsoft.com/office/officeart/2005/8/layout/vList2"/>
    <dgm:cxn modelId="{F7D5406C-C03D-4C68-BDA0-E7B1CDDE8EA0}" type="presOf" srcId="{0BBEF0F9-15EF-45B3-944F-B787C983D179}" destId="{EACF22E5-2468-421C-95A5-A1578EC098E3}" srcOrd="0" destOrd="0" presId="urn:microsoft.com/office/officeart/2005/8/layout/vList2"/>
    <dgm:cxn modelId="{8F0C036D-E650-40AA-B5DE-7DF7EBE7867E}" srcId="{5ED72701-DE01-40E8-AEAD-A6915A1B52A9}" destId="{79D63DFB-0BB8-4CB5-B91F-07FCA680502F}" srcOrd="0" destOrd="0" parTransId="{04219907-4310-4A90-B516-A68352CC3A68}" sibTransId="{90527B3A-291B-4E49-ABB9-8D6C616A4031}"/>
    <dgm:cxn modelId="{167D0A88-5C51-4A33-B2A1-37CB25762C33}" srcId="{5ED72701-DE01-40E8-AEAD-A6915A1B52A9}" destId="{14B11DF3-4FC3-4441-952E-7D6B818F333B}" srcOrd="2" destOrd="0" parTransId="{9E95BF7E-92BE-4301-AD58-4078BC146F9C}" sibTransId="{F5A974F3-ED73-41F4-B118-F47730BC94EA}"/>
    <dgm:cxn modelId="{FFD6788C-65A3-4817-AB04-9F70B70C1967}" srcId="{5ED72701-DE01-40E8-AEAD-A6915A1B52A9}" destId="{7C245A62-D584-4A85-88B0-E9743CFC6A94}" srcOrd="1" destOrd="0" parTransId="{0E4D63A2-0CA3-4D43-B343-3A7FF369FF09}" sibTransId="{8E0C18E8-4C6A-4752-89D3-A4A7D687ACF4}"/>
    <dgm:cxn modelId="{7FBA5C92-71D7-4951-8EBB-80283FDCC31E}" type="presOf" srcId="{5ED72701-DE01-40E8-AEAD-A6915A1B52A9}" destId="{C7AF3FD4-F66B-47F0-A508-E5DDE579CB18}" srcOrd="0" destOrd="0" presId="urn:microsoft.com/office/officeart/2005/8/layout/vList2"/>
    <dgm:cxn modelId="{101DDC93-9107-442A-8FBE-B77F9868CA2A}" srcId="{5ED72701-DE01-40E8-AEAD-A6915A1B52A9}" destId="{AE73DA87-5F87-4912-9276-F140D45A13AE}" srcOrd="4" destOrd="0" parTransId="{A69B7536-4146-44EC-8857-0502FD372668}" sibTransId="{993ABA1C-0968-41A7-A725-E579354186F8}"/>
    <dgm:cxn modelId="{EB848D94-1746-4F1E-83B7-5869A3B5AE2D}" type="presOf" srcId="{7C245A62-D584-4A85-88B0-E9743CFC6A94}" destId="{42757C38-675F-4108-82E0-040224193816}" srcOrd="0" destOrd="0" presId="urn:microsoft.com/office/officeart/2005/8/layout/vList2"/>
    <dgm:cxn modelId="{B4BBE4A1-DF96-45A0-A97C-171DD4A5C417}" srcId="{5ED72701-DE01-40E8-AEAD-A6915A1B52A9}" destId="{29EA13FD-F94B-4095-94AF-059D447EEB53}" srcOrd="5" destOrd="0" parTransId="{2A96620F-0DAA-47D3-B5C3-43FB1F090B57}" sibTransId="{5B5D5889-2C31-4CC8-805C-D469D1CAEB6F}"/>
    <dgm:cxn modelId="{45B7BFB4-0240-426D-BEEB-DC65AD731803}" type="presOf" srcId="{5C4885F6-301C-4752-8635-29A11969CB07}" destId="{3794007F-8148-445C-B2C9-99119AEAAAD2}" srcOrd="0" destOrd="0" presId="urn:microsoft.com/office/officeart/2005/8/layout/vList2"/>
    <dgm:cxn modelId="{120EB7B8-9806-4D67-A202-8C1CA9B9F643}" type="presOf" srcId="{79D63DFB-0BB8-4CB5-B91F-07FCA680502F}" destId="{4453438C-49DD-4C3C-A8C2-684234A72B82}" srcOrd="0" destOrd="0" presId="urn:microsoft.com/office/officeart/2005/8/layout/vList2"/>
    <dgm:cxn modelId="{9293C3CA-517C-45BF-AA97-D891D3AC01F5}" srcId="{5ED72701-DE01-40E8-AEAD-A6915A1B52A9}" destId="{78613192-05FC-4CB9-A84C-B6A1A5E1F737}" srcOrd="8" destOrd="0" parTransId="{43ADE09C-D504-4498-A6DA-4C63A8E4E536}" sibTransId="{15026211-0C09-4406-843A-BD7CFBEF2A23}"/>
    <dgm:cxn modelId="{1C62BDDC-5D82-4E32-9647-FF3018F01220}" srcId="{5ED72701-DE01-40E8-AEAD-A6915A1B52A9}" destId="{5C4885F6-301C-4752-8635-29A11969CB07}" srcOrd="7" destOrd="0" parTransId="{A080D1BB-0983-4CC5-9B7E-4E5A6ADB9850}" sibTransId="{55706D45-670E-4521-8F9E-B3B7B3D29F4C}"/>
    <dgm:cxn modelId="{39E60DF3-F9B9-4D3C-9726-F494CA79B627}" type="presOf" srcId="{7A865935-F494-443E-BD33-199D40B4E59B}" destId="{ACD9137B-323B-47D9-9B4A-26F3A88C37BC}" srcOrd="0" destOrd="0" presId="urn:microsoft.com/office/officeart/2005/8/layout/vList2"/>
    <dgm:cxn modelId="{4613F830-0FDD-47FB-BF6A-344F1711D869}" type="presParOf" srcId="{C7AF3FD4-F66B-47F0-A508-E5DDE579CB18}" destId="{4453438C-49DD-4C3C-A8C2-684234A72B82}" srcOrd="0" destOrd="0" presId="urn:microsoft.com/office/officeart/2005/8/layout/vList2"/>
    <dgm:cxn modelId="{4EA03FBA-80CB-46BC-AC92-BFB4E5BF3A19}" type="presParOf" srcId="{C7AF3FD4-F66B-47F0-A508-E5DDE579CB18}" destId="{5D1E0524-1E35-4B50-9D52-022BA0B340C9}" srcOrd="1" destOrd="0" presId="urn:microsoft.com/office/officeart/2005/8/layout/vList2"/>
    <dgm:cxn modelId="{4AAEFC13-46FD-43EB-9A8B-446E89B4A275}" type="presParOf" srcId="{C7AF3FD4-F66B-47F0-A508-E5DDE579CB18}" destId="{42757C38-675F-4108-82E0-040224193816}" srcOrd="2" destOrd="0" presId="urn:microsoft.com/office/officeart/2005/8/layout/vList2"/>
    <dgm:cxn modelId="{0BB95B2A-CF3C-4C3C-8142-4BA4693E8261}" type="presParOf" srcId="{C7AF3FD4-F66B-47F0-A508-E5DDE579CB18}" destId="{77D6C3F2-36E3-417F-A046-40F834EBF5D1}" srcOrd="3" destOrd="0" presId="urn:microsoft.com/office/officeart/2005/8/layout/vList2"/>
    <dgm:cxn modelId="{9A3685C7-74CA-49B3-B2B3-57676A830271}" type="presParOf" srcId="{C7AF3FD4-F66B-47F0-A508-E5DDE579CB18}" destId="{50976BF4-5A37-469B-A26E-854854C604B2}" srcOrd="4" destOrd="0" presId="urn:microsoft.com/office/officeart/2005/8/layout/vList2"/>
    <dgm:cxn modelId="{474C8445-20DF-45F0-AF97-CB7930115063}" type="presParOf" srcId="{C7AF3FD4-F66B-47F0-A508-E5DDE579CB18}" destId="{5B38EBA9-6739-4364-B940-78982FF62BEA}" srcOrd="5" destOrd="0" presId="urn:microsoft.com/office/officeart/2005/8/layout/vList2"/>
    <dgm:cxn modelId="{A354346E-687E-43C2-9864-14101BC05334}" type="presParOf" srcId="{C7AF3FD4-F66B-47F0-A508-E5DDE579CB18}" destId="{ACD9137B-323B-47D9-9B4A-26F3A88C37BC}" srcOrd="6" destOrd="0" presId="urn:microsoft.com/office/officeart/2005/8/layout/vList2"/>
    <dgm:cxn modelId="{99F8AA5E-CD35-4D80-98A2-64FE0A5D2843}" type="presParOf" srcId="{C7AF3FD4-F66B-47F0-A508-E5DDE579CB18}" destId="{A898D938-792B-4161-91C0-B9C224EED153}" srcOrd="7" destOrd="0" presId="urn:microsoft.com/office/officeart/2005/8/layout/vList2"/>
    <dgm:cxn modelId="{BE3EC941-83FF-4F27-8C5D-572A65418FDA}" type="presParOf" srcId="{C7AF3FD4-F66B-47F0-A508-E5DDE579CB18}" destId="{F2CA5F97-CFF1-4778-8741-DC40BA7796DE}" srcOrd="8" destOrd="0" presId="urn:microsoft.com/office/officeart/2005/8/layout/vList2"/>
    <dgm:cxn modelId="{86D52F8A-5E99-4ED3-A513-711F17C613E7}" type="presParOf" srcId="{C7AF3FD4-F66B-47F0-A508-E5DDE579CB18}" destId="{76AA71C4-0433-491D-BD79-07451B6500E1}" srcOrd="9" destOrd="0" presId="urn:microsoft.com/office/officeart/2005/8/layout/vList2"/>
    <dgm:cxn modelId="{325D2DD7-6F8B-4D7D-A4C9-30BB77B567AD}" type="presParOf" srcId="{C7AF3FD4-F66B-47F0-A508-E5DDE579CB18}" destId="{E806559A-F843-44B1-993D-63769528D688}" srcOrd="10" destOrd="0" presId="urn:microsoft.com/office/officeart/2005/8/layout/vList2"/>
    <dgm:cxn modelId="{04D93535-D83C-49AC-ABE4-F4FB42F86529}" type="presParOf" srcId="{C7AF3FD4-F66B-47F0-A508-E5DDE579CB18}" destId="{3BB00D45-3F7F-4FD6-9E8D-28AD7C1CD9FD}" srcOrd="11" destOrd="0" presId="urn:microsoft.com/office/officeart/2005/8/layout/vList2"/>
    <dgm:cxn modelId="{87DF2AE6-7F3B-4971-9F07-D39BC7FC7E96}" type="presParOf" srcId="{C7AF3FD4-F66B-47F0-A508-E5DDE579CB18}" destId="{EACF22E5-2468-421C-95A5-A1578EC098E3}" srcOrd="12" destOrd="0" presId="urn:microsoft.com/office/officeart/2005/8/layout/vList2"/>
    <dgm:cxn modelId="{326B56C9-0D37-488C-A667-3C5A8A1EF988}" type="presParOf" srcId="{C7AF3FD4-F66B-47F0-A508-E5DDE579CB18}" destId="{258E4DBC-9727-42AA-B98C-0C553CAB58AA}" srcOrd="13" destOrd="0" presId="urn:microsoft.com/office/officeart/2005/8/layout/vList2"/>
    <dgm:cxn modelId="{6189D7D8-C376-414F-ABD4-84040206B2EE}" type="presParOf" srcId="{C7AF3FD4-F66B-47F0-A508-E5DDE579CB18}" destId="{3794007F-8148-445C-B2C9-99119AEAAAD2}" srcOrd="14" destOrd="0" presId="urn:microsoft.com/office/officeart/2005/8/layout/vList2"/>
    <dgm:cxn modelId="{9700DEFE-9D96-4D96-B100-E78624782545}" type="presParOf" srcId="{C7AF3FD4-F66B-47F0-A508-E5DDE579CB18}" destId="{50D94DBA-AAE9-40C7-80A1-B3FEAC0E7022}" srcOrd="15" destOrd="0" presId="urn:microsoft.com/office/officeart/2005/8/layout/vList2"/>
    <dgm:cxn modelId="{EC6D9EF2-90B9-4EE0-AA47-4E11EA3B4467}" type="presParOf" srcId="{C7AF3FD4-F66B-47F0-A508-E5DDE579CB18}" destId="{67B9A468-AD1D-4075-8CCE-287FA3380167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3CB1D1-F51D-42A9-9038-322933F82604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E079C8-34C8-4DF8-98BF-AF37EDF5D530}">
      <dgm:prSet/>
      <dgm:spPr/>
      <dgm:t>
        <a:bodyPr/>
        <a:lstStyle/>
        <a:p>
          <a:r>
            <a:rPr lang="el-GR"/>
            <a:t>Χαμηλή εγγραφή</a:t>
          </a:r>
          <a:endParaRPr lang="en-US"/>
        </a:p>
      </dgm:t>
    </dgm:pt>
    <dgm:pt modelId="{FF17A940-CE1D-4E01-AA37-8493B0AC4F81}" type="parTrans" cxnId="{876211D2-435C-4BE2-885A-51C996E8F9A7}">
      <dgm:prSet/>
      <dgm:spPr/>
      <dgm:t>
        <a:bodyPr/>
        <a:lstStyle/>
        <a:p>
          <a:endParaRPr lang="en-US"/>
        </a:p>
      </dgm:t>
    </dgm:pt>
    <dgm:pt modelId="{AA8A514B-E0B6-4E71-9D21-D29794DB96CB}" type="sibTrans" cxnId="{876211D2-435C-4BE2-885A-51C996E8F9A7}">
      <dgm:prSet/>
      <dgm:spPr/>
      <dgm:t>
        <a:bodyPr/>
        <a:lstStyle/>
        <a:p>
          <a:endParaRPr lang="en-US"/>
        </a:p>
      </dgm:t>
    </dgm:pt>
    <dgm:pt modelId="{D65DC532-D340-4022-AA4E-92D6284FF86A}">
      <dgm:prSet/>
      <dgm:spPr/>
      <dgm:t>
        <a:bodyPr/>
        <a:lstStyle/>
        <a:p>
          <a:r>
            <a:rPr lang="el-GR"/>
            <a:t>Αναζήτηση αίσθησης</a:t>
          </a:r>
          <a:endParaRPr lang="en-US"/>
        </a:p>
      </dgm:t>
    </dgm:pt>
    <dgm:pt modelId="{9BE7E146-F2CB-4913-9FA2-376865412248}" type="parTrans" cxnId="{F9F4E4E3-F6DD-4621-B254-FBEEEA33F943}">
      <dgm:prSet/>
      <dgm:spPr/>
      <dgm:t>
        <a:bodyPr/>
        <a:lstStyle/>
        <a:p>
          <a:endParaRPr lang="en-US"/>
        </a:p>
      </dgm:t>
    </dgm:pt>
    <dgm:pt modelId="{F9DE1018-5830-4769-A195-44DBF5F888A0}" type="sibTrans" cxnId="{F9F4E4E3-F6DD-4621-B254-FBEEEA33F943}">
      <dgm:prSet/>
      <dgm:spPr/>
      <dgm:t>
        <a:bodyPr/>
        <a:lstStyle/>
        <a:p>
          <a:endParaRPr lang="en-US"/>
        </a:p>
      </dgm:t>
    </dgm:pt>
    <dgm:pt modelId="{662676B3-CEF1-411B-8D78-8E175F659CC8}">
      <dgm:prSet/>
      <dgm:spPr/>
      <dgm:t>
        <a:bodyPr/>
        <a:lstStyle/>
        <a:p>
          <a:r>
            <a:rPr lang="el-GR"/>
            <a:t>Αισθητηριακή ευαισθησία</a:t>
          </a:r>
          <a:endParaRPr lang="en-US"/>
        </a:p>
      </dgm:t>
    </dgm:pt>
    <dgm:pt modelId="{03524BF7-FDDF-44A6-9105-5E74443C370A}" type="parTrans" cxnId="{B72CF79A-B6AA-40B9-B567-461E3253C67B}">
      <dgm:prSet/>
      <dgm:spPr/>
      <dgm:t>
        <a:bodyPr/>
        <a:lstStyle/>
        <a:p>
          <a:endParaRPr lang="en-US"/>
        </a:p>
      </dgm:t>
    </dgm:pt>
    <dgm:pt modelId="{F2DE62DC-2396-4652-A669-EC7228C34953}" type="sibTrans" cxnId="{B72CF79A-B6AA-40B9-B567-461E3253C67B}">
      <dgm:prSet/>
      <dgm:spPr/>
      <dgm:t>
        <a:bodyPr/>
        <a:lstStyle/>
        <a:p>
          <a:endParaRPr lang="en-US"/>
        </a:p>
      </dgm:t>
    </dgm:pt>
    <dgm:pt modelId="{D17DF9F5-FD3D-48DF-9671-9B9970B28F17}">
      <dgm:prSet/>
      <dgm:spPr/>
      <dgm:t>
        <a:bodyPr/>
        <a:lstStyle/>
        <a:p>
          <a:r>
            <a:rPr lang="el-GR"/>
            <a:t>Αποφυγή αίσθησης</a:t>
          </a:r>
          <a:endParaRPr lang="en-US"/>
        </a:p>
      </dgm:t>
    </dgm:pt>
    <dgm:pt modelId="{354C1436-A1F8-45B6-A5EC-0456C0A7AD79}" type="parTrans" cxnId="{6A0F2A97-B376-4056-AB00-212B6835D8C2}">
      <dgm:prSet/>
      <dgm:spPr/>
      <dgm:t>
        <a:bodyPr/>
        <a:lstStyle/>
        <a:p>
          <a:endParaRPr lang="en-US"/>
        </a:p>
      </dgm:t>
    </dgm:pt>
    <dgm:pt modelId="{EC0F8EF0-B82C-4A40-A7B4-CDC103AFE887}" type="sibTrans" cxnId="{6A0F2A97-B376-4056-AB00-212B6835D8C2}">
      <dgm:prSet/>
      <dgm:spPr/>
      <dgm:t>
        <a:bodyPr/>
        <a:lstStyle/>
        <a:p>
          <a:endParaRPr lang="en-US"/>
        </a:p>
      </dgm:t>
    </dgm:pt>
    <dgm:pt modelId="{432187EC-E753-4838-862E-33AE8A52E2E2}" type="pres">
      <dgm:prSet presAssocID="{403CB1D1-F51D-42A9-9038-322933F82604}" presName="Name0" presStyleCnt="0">
        <dgm:presLayoutVars>
          <dgm:dir/>
          <dgm:animLvl val="lvl"/>
          <dgm:resizeHandles val="exact"/>
        </dgm:presLayoutVars>
      </dgm:prSet>
      <dgm:spPr/>
    </dgm:pt>
    <dgm:pt modelId="{07B85F14-0B90-4980-8988-E9CC7778A1C7}" type="pres">
      <dgm:prSet presAssocID="{91E079C8-34C8-4DF8-98BF-AF37EDF5D530}" presName="linNode" presStyleCnt="0"/>
      <dgm:spPr/>
    </dgm:pt>
    <dgm:pt modelId="{946665D6-124E-46B8-A820-F0E1349FB0B7}" type="pres">
      <dgm:prSet presAssocID="{91E079C8-34C8-4DF8-98BF-AF37EDF5D53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FBD9380-2AA3-4997-987F-E9232DE58D2C}" type="pres">
      <dgm:prSet presAssocID="{AA8A514B-E0B6-4E71-9D21-D29794DB96CB}" presName="sp" presStyleCnt="0"/>
      <dgm:spPr/>
    </dgm:pt>
    <dgm:pt modelId="{1886A1CD-2C75-4618-B967-72FE1C514C4B}" type="pres">
      <dgm:prSet presAssocID="{D65DC532-D340-4022-AA4E-92D6284FF86A}" presName="linNode" presStyleCnt="0"/>
      <dgm:spPr/>
    </dgm:pt>
    <dgm:pt modelId="{820C9A59-A5CD-4D99-AB95-110D9BEB59F0}" type="pres">
      <dgm:prSet presAssocID="{D65DC532-D340-4022-AA4E-92D6284FF86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2BEC3AA-012C-4C1C-BC32-B2AECDCB850B}" type="pres">
      <dgm:prSet presAssocID="{F9DE1018-5830-4769-A195-44DBF5F888A0}" presName="sp" presStyleCnt="0"/>
      <dgm:spPr/>
    </dgm:pt>
    <dgm:pt modelId="{B131EB8A-1464-48F1-A0FD-952D759F108F}" type="pres">
      <dgm:prSet presAssocID="{662676B3-CEF1-411B-8D78-8E175F659CC8}" presName="linNode" presStyleCnt="0"/>
      <dgm:spPr/>
    </dgm:pt>
    <dgm:pt modelId="{E861B5B5-579E-4E25-8D44-5AE47E32005E}" type="pres">
      <dgm:prSet presAssocID="{662676B3-CEF1-411B-8D78-8E175F659CC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69466FB-337E-49D8-AF8D-DF5FAA605A13}" type="pres">
      <dgm:prSet presAssocID="{F2DE62DC-2396-4652-A669-EC7228C34953}" presName="sp" presStyleCnt="0"/>
      <dgm:spPr/>
    </dgm:pt>
    <dgm:pt modelId="{5D1255E5-FE3C-42AD-92F7-BAE4B8221074}" type="pres">
      <dgm:prSet presAssocID="{D17DF9F5-FD3D-48DF-9671-9B9970B28F17}" presName="linNode" presStyleCnt="0"/>
      <dgm:spPr/>
    </dgm:pt>
    <dgm:pt modelId="{A1EF4DE3-A225-42E7-837C-3DA64C4283BB}" type="pres">
      <dgm:prSet presAssocID="{D17DF9F5-FD3D-48DF-9671-9B9970B28F17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D0AFEC27-41D6-407B-B3E5-C3E578402B39}" type="presOf" srcId="{D65DC532-D340-4022-AA4E-92D6284FF86A}" destId="{820C9A59-A5CD-4D99-AB95-110D9BEB59F0}" srcOrd="0" destOrd="0" presId="urn:microsoft.com/office/officeart/2005/8/layout/vList5"/>
    <dgm:cxn modelId="{A7354261-C4A1-4CEF-B685-98981DD6C11A}" type="presOf" srcId="{D17DF9F5-FD3D-48DF-9671-9B9970B28F17}" destId="{A1EF4DE3-A225-42E7-837C-3DA64C4283BB}" srcOrd="0" destOrd="0" presId="urn:microsoft.com/office/officeart/2005/8/layout/vList5"/>
    <dgm:cxn modelId="{9D0BC57D-EF5F-4096-81F8-2AB7B0958EC9}" type="presOf" srcId="{662676B3-CEF1-411B-8D78-8E175F659CC8}" destId="{E861B5B5-579E-4E25-8D44-5AE47E32005E}" srcOrd="0" destOrd="0" presId="urn:microsoft.com/office/officeart/2005/8/layout/vList5"/>
    <dgm:cxn modelId="{97F31082-49E7-4B09-A937-F61AC725FCB5}" type="presOf" srcId="{91E079C8-34C8-4DF8-98BF-AF37EDF5D530}" destId="{946665D6-124E-46B8-A820-F0E1349FB0B7}" srcOrd="0" destOrd="0" presId="urn:microsoft.com/office/officeart/2005/8/layout/vList5"/>
    <dgm:cxn modelId="{6A0F2A97-B376-4056-AB00-212B6835D8C2}" srcId="{403CB1D1-F51D-42A9-9038-322933F82604}" destId="{D17DF9F5-FD3D-48DF-9671-9B9970B28F17}" srcOrd="3" destOrd="0" parTransId="{354C1436-A1F8-45B6-A5EC-0456C0A7AD79}" sibTransId="{EC0F8EF0-B82C-4A40-A7B4-CDC103AFE887}"/>
    <dgm:cxn modelId="{B72CF79A-B6AA-40B9-B567-461E3253C67B}" srcId="{403CB1D1-F51D-42A9-9038-322933F82604}" destId="{662676B3-CEF1-411B-8D78-8E175F659CC8}" srcOrd="2" destOrd="0" parTransId="{03524BF7-FDDF-44A6-9105-5E74443C370A}" sibTransId="{F2DE62DC-2396-4652-A669-EC7228C34953}"/>
    <dgm:cxn modelId="{876211D2-435C-4BE2-885A-51C996E8F9A7}" srcId="{403CB1D1-F51D-42A9-9038-322933F82604}" destId="{91E079C8-34C8-4DF8-98BF-AF37EDF5D530}" srcOrd="0" destOrd="0" parTransId="{FF17A940-CE1D-4E01-AA37-8493B0AC4F81}" sibTransId="{AA8A514B-E0B6-4E71-9D21-D29794DB96CB}"/>
    <dgm:cxn modelId="{452635D6-3882-4C8F-941E-D863CF534E81}" type="presOf" srcId="{403CB1D1-F51D-42A9-9038-322933F82604}" destId="{432187EC-E753-4838-862E-33AE8A52E2E2}" srcOrd="0" destOrd="0" presId="urn:microsoft.com/office/officeart/2005/8/layout/vList5"/>
    <dgm:cxn modelId="{F9F4E4E3-F6DD-4621-B254-FBEEEA33F943}" srcId="{403CB1D1-F51D-42A9-9038-322933F82604}" destId="{D65DC532-D340-4022-AA4E-92D6284FF86A}" srcOrd="1" destOrd="0" parTransId="{9BE7E146-F2CB-4913-9FA2-376865412248}" sibTransId="{F9DE1018-5830-4769-A195-44DBF5F888A0}"/>
    <dgm:cxn modelId="{99C90CB9-E513-4EDD-A82C-F1EB857952F6}" type="presParOf" srcId="{432187EC-E753-4838-862E-33AE8A52E2E2}" destId="{07B85F14-0B90-4980-8988-E9CC7778A1C7}" srcOrd="0" destOrd="0" presId="urn:microsoft.com/office/officeart/2005/8/layout/vList5"/>
    <dgm:cxn modelId="{6E6E1B13-7E0E-4845-A90D-A3126CA91B44}" type="presParOf" srcId="{07B85F14-0B90-4980-8988-E9CC7778A1C7}" destId="{946665D6-124E-46B8-A820-F0E1349FB0B7}" srcOrd="0" destOrd="0" presId="urn:microsoft.com/office/officeart/2005/8/layout/vList5"/>
    <dgm:cxn modelId="{41031A79-FAB9-451C-97EC-3BDA3B5AFA0D}" type="presParOf" srcId="{432187EC-E753-4838-862E-33AE8A52E2E2}" destId="{CFBD9380-2AA3-4997-987F-E9232DE58D2C}" srcOrd="1" destOrd="0" presId="urn:microsoft.com/office/officeart/2005/8/layout/vList5"/>
    <dgm:cxn modelId="{8C0F0C21-A955-4F9F-A307-F3132796AAB2}" type="presParOf" srcId="{432187EC-E753-4838-862E-33AE8A52E2E2}" destId="{1886A1CD-2C75-4618-B967-72FE1C514C4B}" srcOrd="2" destOrd="0" presId="urn:microsoft.com/office/officeart/2005/8/layout/vList5"/>
    <dgm:cxn modelId="{FAA04182-F892-41A7-9CE6-BBF225B43CFA}" type="presParOf" srcId="{1886A1CD-2C75-4618-B967-72FE1C514C4B}" destId="{820C9A59-A5CD-4D99-AB95-110D9BEB59F0}" srcOrd="0" destOrd="0" presId="urn:microsoft.com/office/officeart/2005/8/layout/vList5"/>
    <dgm:cxn modelId="{1FB2F0C2-352A-40DE-BE09-87F9CF29112D}" type="presParOf" srcId="{432187EC-E753-4838-862E-33AE8A52E2E2}" destId="{E2BEC3AA-012C-4C1C-BC32-B2AECDCB850B}" srcOrd="3" destOrd="0" presId="urn:microsoft.com/office/officeart/2005/8/layout/vList5"/>
    <dgm:cxn modelId="{FD3F3D5C-436D-4EB4-8D2C-859D0BDDD493}" type="presParOf" srcId="{432187EC-E753-4838-862E-33AE8A52E2E2}" destId="{B131EB8A-1464-48F1-A0FD-952D759F108F}" srcOrd="4" destOrd="0" presId="urn:microsoft.com/office/officeart/2005/8/layout/vList5"/>
    <dgm:cxn modelId="{E1BAB00A-1ED2-4698-8AC3-EF8BCC9B2536}" type="presParOf" srcId="{B131EB8A-1464-48F1-A0FD-952D759F108F}" destId="{E861B5B5-579E-4E25-8D44-5AE47E32005E}" srcOrd="0" destOrd="0" presId="urn:microsoft.com/office/officeart/2005/8/layout/vList5"/>
    <dgm:cxn modelId="{43AC4480-BF67-4843-8045-3A8D45663C71}" type="presParOf" srcId="{432187EC-E753-4838-862E-33AE8A52E2E2}" destId="{269466FB-337E-49D8-AF8D-DF5FAA605A13}" srcOrd="5" destOrd="0" presId="urn:microsoft.com/office/officeart/2005/8/layout/vList5"/>
    <dgm:cxn modelId="{8D030A5E-26D5-4DB5-8015-2D94194073A9}" type="presParOf" srcId="{432187EC-E753-4838-862E-33AE8A52E2E2}" destId="{5D1255E5-FE3C-42AD-92F7-BAE4B8221074}" srcOrd="6" destOrd="0" presId="urn:microsoft.com/office/officeart/2005/8/layout/vList5"/>
    <dgm:cxn modelId="{FE879117-3856-49E9-990C-20FBA7D5904D}" type="presParOf" srcId="{5D1255E5-FE3C-42AD-92F7-BAE4B8221074}" destId="{A1EF4DE3-A225-42E7-837C-3DA64C4283B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3438C-49DD-4C3C-A8C2-684234A72B82}">
      <dsp:nvSpPr>
        <dsp:cNvPr id="0" name=""/>
        <dsp:cNvSpPr/>
      </dsp:nvSpPr>
      <dsp:spPr>
        <a:xfrm>
          <a:off x="0" y="3263"/>
          <a:ext cx="6654665" cy="6463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Δραστηριότητες Καθημερινής Ζωής (ΔΚΖ), - </a:t>
          </a:r>
          <a:r>
            <a:rPr lang="el-GR" sz="2000" kern="1200" dirty="0" err="1"/>
            <a:t>αυτοφροντίδα</a:t>
          </a:r>
          <a:r>
            <a:rPr lang="el-GR" sz="2000" kern="1200" dirty="0"/>
            <a:t>, </a:t>
          </a:r>
          <a:endParaRPr lang="en-US" sz="2000" kern="1200" dirty="0"/>
        </a:p>
      </dsp:txBody>
      <dsp:txXfrm>
        <a:off x="31551" y="34814"/>
        <a:ext cx="6591563" cy="583222"/>
      </dsp:txXfrm>
    </dsp:sp>
    <dsp:sp modelId="{42757C38-675F-4108-82E0-040224193816}">
      <dsp:nvSpPr>
        <dsp:cNvPr id="0" name=""/>
        <dsp:cNvSpPr/>
      </dsp:nvSpPr>
      <dsp:spPr>
        <a:xfrm>
          <a:off x="0" y="662005"/>
          <a:ext cx="6654665" cy="646324"/>
        </a:xfrm>
        <a:prstGeom prst="round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σύνθετες </a:t>
          </a:r>
          <a:r>
            <a:rPr lang="el-GR" sz="1800" kern="1200" dirty="0" err="1"/>
            <a:t>σΔΚΖ</a:t>
          </a:r>
          <a:r>
            <a:rPr lang="el-GR" sz="1800" kern="1200" dirty="0"/>
            <a:t> -φροντίδα άλλων, σπιτιού, προετοιμασία γευμάτων, διατήρηση της ασφάλειας, αντιμετώπιση έκτακτων αναγκών κ.ά</a:t>
          </a:r>
          <a:r>
            <a:rPr lang="el-GR" sz="2000" kern="1200" dirty="0"/>
            <a:t>., </a:t>
          </a:r>
          <a:endParaRPr lang="en-US" sz="2000" kern="1200" dirty="0"/>
        </a:p>
      </dsp:txBody>
      <dsp:txXfrm>
        <a:off x="31551" y="693556"/>
        <a:ext cx="6591563" cy="583222"/>
      </dsp:txXfrm>
    </dsp:sp>
    <dsp:sp modelId="{50976BF4-5A37-469B-A26E-854854C604B2}">
      <dsp:nvSpPr>
        <dsp:cNvPr id="0" name=""/>
        <dsp:cNvSpPr/>
      </dsp:nvSpPr>
      <dsp:spPr>
        <a:xfrm>
          <a:off x="0" y="1320746"/>
          <a:ext cx="6654665" cy="64632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ανάπαυση και τον ύπνο</a:t>
          </a:r>
          <a:r>
            <a:rPr lang="el-GR" sz="1800" kern="1200" dirty="0"/>
            <a:t>, </a:t>
          </a:r>
          <a:endParaRPr lang="en-US" sz="1800" kern="1200" dirty="0"/>
        </a:p>
      </dsp:txBody>
      <dsp:txXfrm>
        <a:off x="31551" y="1352297"/>
        <a:ext cx="6591563" cy="583222"/>
      </dsp:txXfrm>
    </dsp:sp>
    <dsp:sp modelId="{ACD9137B-323B-47D9-9B4A-26F3A88C37BC}">
      <dsp:nvSpPr>
        <dsp:cNvPr id="0" name=""/>
        <dsp:cNvSpPr/>
      </dsp:nvSpPr>
      <dsp:spPr>
        <a:xfrm>
          <a:off x="0" y="1979488"/>
          <a:ext cx="6654665" cy="646324"/>
        </a:xfrm>
        <a:prstGeom prst="round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εκπαίδευση</a:t>
          </a:r>
          <a:r>
            <a:rPr lang="el-GR" sz="900" kern="1200" dirty="0"/>
            <a:t>, </a:t>
          </a:r>
          <a:endParaRPr lang="en-US" sz="900" kern="1200" dirty="0"/>
        </a:p>
      </dsp:txBody>
      <dsp:txXfrm>
        <a:off x="31551" y="2011039"/>
        <a:ext cx="6591563" cy="583222"/>
      </dsp:txXfrm>
    </dsp:sp>
    <dsp:sp modelId="{F2CA5F97-CFF1-4778-8741-DC40BA7796DE}">
      <dsp:nvSpPr>
        <dsp:cNvPr id="0" name=""/>
        <dsp:cNvSpPr/>
      </dsp:nvSpPr>
      <dsp:spPr>
        <a:xfrm>
          <a:off x="0" y="2638229"/>
          <a:ext cx="6654665" cy="64632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εργασία, </a:t>
          </a:r>
          <a:endParaRPr lang="en-US" sz="2000" kern="1200" dirty="0"/>
        </a:p>
      </dsp:txBody>
      <dsp:txXfrm>
        <a:off x="31551" y="2669780"/>
        <a:ext cx="6591563" cy="583222"/>
      </dsp:txXfrm>
    </dsp:sp>
    <dsp:sp modelId="{E806559A-F843-44B1-993D-63769528D688}">
      <dsp:nvSpPr>
        <dsp:cNvPr id="0" name=""/>
        <dsp:cNvSpPr/>
      </dsp:nvSpPr>
      <dsp:spPr>
        <a:xfrm>
          <a:off x="0" y="3296971"/>
          <a:ext cx="6654665" cy="646324"/>
        </a:xfrm>
        <a:prstGeom prst="round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παιχνίδι, </a:t>
          </a:r>
          <a:endParaRPr lang="en-US" sz="2000" kern="1200" dirty="0"/>
        </a:p>
      </dsp:txBody>
      <dsp:txXfrm>
        <a:off x="31551" y="3328522"/>
        <a:ext cx="6591563" cy="583222"/>
      </dsp:txXfrm>
    </dsp:sp>
    <dsp:sp modelId="{EACF22E5-2468-421C-95A5-A1578EC098E3}">
      <dsp:nvSpPr>
        <dsp:cNvPr id="0" name=""/>
        <dsp:cNvSpPr/>
      </dsp:nvSpPr>
      <dsp:spPr>
        <a:xfrm>
          <a:off x="0" y="3955712"/>
          <a:ext cx="6654665" cy="64632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ελεύθερο χρόνο/ψυχαγωγία, </a:t>
          </a:r>
          <a:endParaRPr lang="en-US" sz="2000" kern="1200" dirty="0"/>
        </a:p>
      </dsp:txBody>
      <dsp:txXfrm>
        <a:off x="31551" y="3987263"/>
        <a:ext cx="6591563" cy="583222"/>
      </dsp:txXfrm>
    </dsp:sp>
    <dsp:sp modelId="{3794007F-8148-445C-B2C9-99119AEAAAD2}">
      <dsp:nvSpPr>
        <dsp:cNvPr id="0" name=""/>
        <dsp:cNvSpPr/>
      </dsp:nvSpPr>
      <dsp:spPr>
        <a:xfrm>
          <a:off x="0" y="4614454"/>
          <a:ext cx="6654665" cy="646324"/>
        </a:xfrm>
        <a:prstGeom prst="round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κοινωνική συμμετοχή  </a:t>
          </a:r>
          <a:endParaRPr lang="en-US" sz="2000" kern="1200" dirty="0"/>
        </a:p>
      </dsp:txBody>
      <dsp:txXfrm>
        <a:off x="31551" y="4646005"/>
        <a:ext cx="6591563" cy="583222"/>
      </dsp:txXfrm>
    </dsp:sp>
    <dsp:sp modelId="{67B9A468-AD1D-4075-8CCE-287FA3380167}">
      <dsp:nvSpPr>
        <dsp:cNvPr id="0" name=""/>
        <dsp:cNvSpPr/>
      </dsp:nvSpPr>
      <dsp:spPr>
        <a:xfrm>
          <a:off x="0" y="5273195"/>
          <a:ext cx="6654665" cy="64632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διαχείριση της υγείας </a:t>
          </a:r>
          <a:r>
            <a:rPr lang="el-GR" sz="900" kern="1200" dirty="0"/>
            <a:t>(</a:t>
          </a:r>
          <a:r>
            <a:rPr lang="el-GR" sz="1400" kern="1200" dirty="0"/>
            <a:t>American </a:t>
          </a:r>
          <a:r>
            <a:rPr lang="el-GR" sz="1400" kern="1200" dirty="0" err="1"/>
            <a:t>Occupational</a:t>
          </a:r>
          <a:r>
            <a:rPr lang="el-GR" sz="1400" kern="1200" dirty="0"/>
            <a:t> </a:t>
          </a:r>
          <a:r>
            <a:rPr lang="el-GR" sz="1400" kern="1200" dirty="0" err="1"/>
            <a:t>Therapy</a:t>
          </a:r>
          <a:r>
            <a:rPr lang="el-GR" sz="1400" kern="1200" dirty="0"/>
            <a:t> Association, 2020).</a:t>
          </a:r>
          <a:endParaRPr lang="en-US" sz="1400" kern="1200" dirty="0"/>
        </a:p>
      </dsp:txBody>
      <dsp:txXfrm>
        <a:off x="31551" y="5304746"/>
        <a:ext cx="6591563" cy="583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665D6-124E-46B8-A820-F0E1349FB0B7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Χαμηλή εγγραφή</a:t>
          </a:r>
          <a:endParaRPr lang="en-US" sz="2900" kern="1200"/>
        </a:p>
      </dsp:txBody>
      <dsp:txXfrm>
        <a:off x="3416125" y="53310"/>
        <a:ext cx="3683350" cy="945199"/>
      </dsp:txXfrm>
    </dsp:sp>
    <dsp:sp modelId="{820C9A59-A5CD-4D99-AB95-110D9BEB59F0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Αναζήτηση αίσθησης</a:t>
          </a:r>
          <a:endParaRPr lang="en-US" sz="2900" kern="1200"/>
        </a:p>
      </dsp:txBody>
      <dsp:txXfrm>
        <a:off x="3416125" y="1153149"/>
        <a:ext cx="3683350" cy="945199"/>
      </dsp:txXfrm>
    </dsp:sp>
    <dsp:sp modelId="{E861B5B5-579E-4E25-8D44-5AE47E32005E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Αισθητηριακή ευαισθησία</a:t>
          </a:r>
          <a:endParaRPr lang="en-US" sz="2900" kern="1200"/>
        </a:p>
      </dsp:txBody>
      <dsp:txXfrm>
        <a:off x="3416125" y="2252988"/>
        <a:ext cx="3683350" cy="945199"/>
      </dsp:txXfrm>
    </dsp:sp>
    <dsp:sp modelId="{A1EF4DE3-A225-42E7-837C-3DA64C4283BB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Αποφυγή αίσθησης</a:t>
          </a:r>
          <a:endParaRPr lang="en-US" sz="2900" kern="1200"/>
        </a:p>
      </dsp:txBody>
      <dsp:txXfrm>
        <a:off x="3416125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E0845-8328-4A0A-B41F-4AEFF939DC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0B9A5-E5CA-4C46-BE2F-535F2605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2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B9A5-E5CA-4C46-BE2F-535F2605ED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1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1D38DDC-46BA-4910-A878-77B13C7C28A4}" type="slidenum">
              <a:rPr lang="el-GR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l-G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7F293D-BBAB-E76F-FDE0-99D904679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A92222A-0C0E-EEA1-14DF-BF02911CD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84B4A4-2077-1561-9CFC-3E00ABB0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041D-F874-41D4-8950-B38B12CEDAA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8BCE6D-4D15-5731-6F75-058D2491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0EDAA4-E762-9688-D9AB-425421ED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AB6B-0A8C-43D2-BB97-89AE9C26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2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4D979F-6A87-8E10-074E-877190A9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5CE74B5-B77A-F30E-984D-79D0AB966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076987-8412-CF98-6449-2D260E91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041D-F874-41D4-8950-B38B12CEDAA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2CCA9B-1BFD-1A8E-24ED-152A5A2E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645F53-6BEA-9E12-14A4-E029CE8C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AB6B-0A8C-43D2-BB97-89AE9C26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2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35A2787-79D2-15FA-3019-54C163231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86695D6-A5B0-4EED-8F6B-74EBE0EA3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AE348C-03FE-6C17-D0DC-EDD4C7EF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041D-F874-41D4-8950-B38B12CEDAA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FBCA6A-0E94-301C-78B5-D1E422C0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6772A6-2DB0-0281-15F7-5386F114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AB6B-0A8C-43D2-BB97-89AE9C26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85A64C-9341-2985-BE0F-ECDAEB99F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12A2729-8262-65EE-94BE-6EA626B42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11A3BD-11AC-3E1B-1BE9-E42088F2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387D14-C9A5-A7CD-37EB-30253AA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C059E7-1B47-A3F0-0E02-638BC6A1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53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82FA5D-9617-EF8D-E7DF-94016B4B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255861-FC1B-1BC4-2CCB-8ED4BF358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CBC19E2-6764-D15F-ED4C-163518B9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B1C3A4-A06D-28E0-7F01-84CD62B2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7E687A-D42C-5C77-5175-139603E3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20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E33BA6-136E-4E29-AB9B-C7706C8F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EEA8AD-07D2-B20E-63CB-4FA024DA6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A021B9-0B63-1FF5-76D8-3AAF0550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24C47C-EA94-38B5-F655-ABF7EFA7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1BC2F0C-9699-5EA0-DE39-500549F3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401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32A601-6D5F-CFA9-3B93-744532F2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9742CC-444E-9893-4EE3-BCC71E51D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DC97115-5456-C245-E185-B09811559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1347E19-F32D-9C2B-C859-3E34DF49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6/6/2023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220A8B-2857-F417-AF11-3BDF9261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C04D694-27A0-C7D7-2883-64E9BA97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0367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08454E-E7BA-E8EC-8F37-A8C466D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E690C61-4B6F-16C0-5838-687B2EB6D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785F54B-712C-2146-4649-B0CD0B9AD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17528B2-19E9-0B03-7CD2-C4C17A0C3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4FCEA46-2772-7B51-F964-51FB95F01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7B2BF6F-9FBA-D5D9-112A-D1CBCA42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6/6/2023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EE81BDE-DFEE-4135-CEF3-DF6DFA9B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868FAF0-6102-DEDB-D180-64C72AE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211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630400-9B6F-F3BF-91B3-FDCF5190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6F11C1F-2277-7D71-586A-B77CBF17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6/6/2023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CA9DC00-E333-F2BC-48BA-4B577314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F39DD3A-4E6E-A648-AF59-6F2D2C78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26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F4065B8-AD32-196E-7AD5-E2F866200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6/6/2023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F8C196D-D87E-4B9F-B78B-E093358B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37D97E2-A676-CC50-922C-A14C6A59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1187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D690B7-67AF-407E-A4E1-EB14226F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135E3A-818D-46A7-3D9E-E76909CB4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58AD92A-7A98-D6E4-C219-F95AAE920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0F0216-957C-2E76-F417-51572F37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6/6/2023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526A73-D511-E18C-95AC-D845FFA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AAD44E9-CA2B-D90B-C77E-84270795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99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E0F305-6889-FAC4-B447-346118B2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33E523-B77D-D010-5522-8F19CA334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F406F3-861C-6301-E0AF-EACA58FF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041D-F874-41D4-8950-B38B12CEDAA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45D5DF-1BCC-B2AC-F84C-467236E9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FED8B9-47B0-22BA-BB99-F7C52ABE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AB6B-0A8C-43D2-BB97-89AE9C26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66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B2D313-FD99-44D2-0C6D-B00C7542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5B0C015-B963-20BC-DD86-72C8A7B4C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B381B9E-A5D5-75CC-2D68-BF4D5E20C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33EBD51-AC78-B63B-A9B0-94341A6D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6/6/2023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734E9DB-448B-2606-B9D7-5799B552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BF056E3-A2DF-9E4D-0886-39C3D0B4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2816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614471-203C-B7A3-86D7-D160A626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3FB75C-6AA3-79F3-358C-CEC034BBE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CE44D3F-FA91-D7B1-2E64-FB9EA896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EA1FDB-539C-87C4-6166-0CD84CF8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49C633-EF9F-0F8C-9A47-4371B8A3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3524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C48FF61-A590-94B8-74B7-1A1250726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878A7A0-CE92-C620-F506-E44BB749E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383F6D-3B07-280F-4951-26D960F1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749216-0684-E183-37F8-2476EE39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3B0A37-EB9E-FF0F-BBD3-36047115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315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F85C25-DC60-0398-6E0D-9B112AA5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A065F9-FCDE-B24B-E17D-1FF78493E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D08DEA-4709-1B03-8242-B5B6FE6B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041D-F874-41D4-8950-B38B12CEDAA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7D368B-D7A1-BB63-8046-0D9B14C8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CC7E65-8A1C-CE6D-FD0B-D3C6D658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AB6B-0A8C-43D2-BB97-89AE9C26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BA88A8-26B7-4E83-F915-3A25FB97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4058AE-E3BD-B738-181F-D34D93F6D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2C4AA7-E2FF-D08C-515C-C8B68DCCC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AC91264-4046-C67C-B4C4-832B18A2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041D-F874-41D4-8950-B38B12CEDAA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B8DF9BB-A11E-2E7C-EDA8-B307B8EE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214C785-4DB0-4CD4-FE95-C6A6FBF3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AB6B-0A8C-43D2-BB97-89AE9C26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3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4AA472-4E6D-DEE0-A3F6-4233E4BE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488EF7-40B0-CB8C-9EA1-EB8999FA5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8B6905B-2F56-A604-CEE5-A38F266FC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CCCDD89-FFBF-8C03-99A6-BE585FDF3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1BA7B35-1BE4-8E8D-1785-703733311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2BFD26D-ACBC-6C1E-1F64-4E375E1D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041D-F874-41D4-8950-B38B12CEDAA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A5B065D-8303-12F9-5537-6C6C1F9D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E8C2550-5C4D-BD7F-875B-279538DF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AB6B-0A8C-43D2-BB97-89AE9C26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57F0AE-C1F8-10CB-340F-44C12DED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83AF225-D1EA-E920-0CFF-BFC5CCAF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041D-F874-41D4-8950-B38B12CEDAA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51161AB-2524-3EB5-7796-E6355157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F438C20-7310-0B5D-607A-42E20BBB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AB6B-0A8C-43D2-BB97-89AE9C26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5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23F90C2-107F-C0E8-3387-C3D3C2FD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041D-F874-41D4-8950-B38B12CEDAA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3C48571-7526-7034-859C-C7A9F350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AF3357-B694-D894-EEEB-A691924A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AB6B-0A8C-43D2-BB97-89AE9C26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EEB69-467C-FEDE-641B-551C7950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4AA8E5-B3B7-2C17-A282-A0FE3EB42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C5D2EF3-8FC4-0003-E37C-314132962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904008C-AA0B-70D7-9287-0F66E2FC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041D-F874-41D4-8950-B38B12CEDAA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D4B3753-A79F-86DC-419A-3E09A15D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57479A6-A1CA-C25C-7D9A-BFA3CAA8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AB6B-0A8C-43D2-BB97-89AE9C26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F4A1B6-7C55-93D6-4DB3-387ECE9E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A4042B4-F230-B3A0-8C5F-7419805CC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2330C82-C68A-9D72-7E41-767FD325C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28802D-1F81-2730-7676-8F0C6DA3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041D-F874-41D4-8950-B38B12CEDAA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63B4043-B4A1-58A9-21F1-0AAE5C9E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59B6B2A-E93D-AC79-C68D-BF383577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AB6B-0A8C-43D2-BB97-89AE9C26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7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3CDCF59-5C6D-40F7-F3D1-46EA7888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3600A0-ADFF-2CF8-1F30-AC0A3F196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C940AF-51AD-6E81-4D58-04968DC76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4041D-F874-41D4-8950-B38B12CEDAA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745670-55A9-8307-E906-DB080AFE4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721DB5-2409-46A8-C75D-2D7644D54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AB6B-0A8C-43D2-BB97-89AE9C26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0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68D2D02-6EA2-5106-782C-4E9CBD35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38D962D-060A-90C9-341D-68FA24EED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8D8EB3-0075-95C7-515D-8E135808C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F666252-FE71-49B4-9637-34D93D81D60B}" type="datetimeFigureOut">
              <a:rPr lang="el-GR" kern="1200" smtClean="0">
                <a:solidFill>
                  <a:srgbClr val="B13F9A"/>
                </a:solidFill>
                <a:latin typeface="Trebuchet MS"/>
                <a:ea typeface="+mn-ea"/>
                <a:cs typeface="+mn-cs"/>
              </a:rPr>
              <a:pPr>
                <a:buClrTx/>
                <a:buFontTx/>
                <a:buNone/>
              </a:pPr>
              <a:t>6/6/2023</a:t>
            </a:fld>
            <a:endParaRPr lang="el-GR" kern="1200">
              <a:solidFill>
                <a:srgbClr val="B13F9A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F58F73-14C1-7640-56DC-3352E3905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l-GR" kern="1200">
              <a:solidFill>
                <a:srgbClr val="B13F9A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AF19CF8-AF12-3C37-4611-FD483D843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ACDF2F9-6EA3-40E3-9C99-AE398EAA3E90}" type="slidenum">
              <a:rPr lang="el-GR" kern="1200" smtClean="0">
                <a:solidFill>
                  <a:srgbClr val="B13F9A"/>
                </a:solidFill>
                <a:latin typeface="Trebuchet MS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l-GR" kern="1200">
              <a:solidFill>
                <a:srgbClr val="B13F9A"/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5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ta.org/about/for-the-media/about-occupational-therapy" TargetMode="External"/><Relationship Id="rId2" Type="http://schemas.openxmlformats.org/officeDocument/2006/relationships/hyperlink" Target="https://doi.org/10.1177/0308022617709183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95D7ADC-C447-9B4D-25DD-BDAF536BC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754" b="797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62C089F-081C-7835-C2B1-5232A5B6D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el-GR" sz="4500">
                <a:solidFill>
                  <a:srgbClr val="FFFFFF"/>
                </a:solidFill>
              </a:rPr>
              <a:t>«Αναπτυξιακή Διαταραχή του Συντονισμού των Κινήσεων και Διαταραχές</a:t>
            </a:r>
            <a:br>
              <a:rPr lang="el-GR" sz="4500">
                <a:solidFill>
                  <a:srgbClr val="FFFFFF"/>
                </a:solidFill>
              </a:rPr>
            </a:br>
            <a:r>
              <a:rPr lang="el-GR" sz="4500">
                <a:solidFill>
                  <a:srgbClr val="FFFFFF"/>
                </a:solidFill>
              </a:rPr>
              <a:t>Αισθητηριακής Επεξεργασίας»</a:t>
            </a:r>
            <a:br>
              <a:rPr lang="el-GR" sz="4500">
                <a:solidFill>
                  <a:srgbClr val="FFFFFF"/>
                </a:solidFill>
              </a:rPr>
            </a:br>
            <a:endParaRPr lang="en-US" sz="4500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A8F6D96-9248-4B7B-1C5D-70E8C195A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1414355"/>
          </a:xfrm>
        </p:spPr>
        <p:txBody>
          <a:bodyPr>
            <a:normAutofit/>
          </a:bodyPr>
          <a:lstStyle/>
          <a:p>
            <a:pPr algn="l"/>
            <a:r>
              <a:rPr lang="el-GR">
                <a:solidFill>
                  <a:srgbClr val="FFFFFF"/>
                </a:solidFill>
              </a:rPr>
              <a:t>Κατσιάνα Αικατερίνη, Επίκουρη Καθηγήτρια, Τμήμα Εργοθεραπείας, ΠΔΜ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EF8BC77-CD40-DE56-3EE8-874ECD42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2" y="5022602"/>
            <a:ext cx="1271027" cy="127102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559B781-2B67-B2F4-DFD9-1996F9886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049" y="5022601"/>
            <a:ext cx="2857500" cy="12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CAF101B-31A2-2078-7B0D-68E916F6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70" y="368625"/>
            <a:ext cx="4974771" cy="862770"/>
          </a:xfrm>
        </p:spPr>
        <p:txBody>
          <a:bodyPr anchor="b"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Έργα (</a:t>
            </a:r>
            <a:r>
              <a:rPr lang="el-GR" sz="3600" dirty="0" err="1">
                <a:solidFill>
                  <a:schemeClr val="bg1"/>
                </a:solidFill>
              </a:rPr>
              <a:t>Occupations</a:t>
            </a:r>
            <a:r>
              <a:rPr lang="el-GR" sz="36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98" name="Oval 12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99" name="Oval 16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00" name="Freeform: Shape 2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944B74-CFEB-E309-A3A4-9073E168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149" y="709301"/>
            <a:ext cx="2490922" cy="2113201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7EBC077-BEAB-79AE-8201-B4F72C5DD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88" y="3904608"/>
            <a:ext cx="1417086" cy="1895767"/>
          </a:xfrm>
          <a:prstGeom prst="rect">
            <a:avLst/>
          </a:prstGeom>
        </p:spPr>
      </p:pic>
      <p:grpSp>
        <p:nvGrpSpPr>
          <p:cNvPr id="28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9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30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31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32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33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34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35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36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: Shape 37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38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39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40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41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42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43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44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45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46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: Shape 47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AE37BB-F476-F1CF-D070-0683CB175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1780" y="1521073"/>
            <a:ext cx="5445163" cy="5016796"/>
          </a:xfrm>
        </p:spPr>
        <p:txBody>
          <a:bodyPr anchor="t">
            <a:normAutofit/>
          </a:bodyPr>
          <a:lstStyle/>
          <a:p>
            <a:r>
              <a:rPr lang="el-G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Τα έργα είναι οι δραστηριότητες που οι άνθρωποι όλων των ηλικιών χρειάζονται και θέλουν να κάνουν - όπως 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l-G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το να φτιάχνουν γεύματα, </a:t>
            </a:r>
          </a:p>
          <a:p>
            <a:r>
              <a:rPr lang="el-G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να ντύνονται, </a:t>
            </a:r>
          </a:p>
          <a:p>
            <a:r>
              <a:rPr lang="el-G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να διαχειρίζονται τα φάρμακά τους, </a:t>
            </a:r>
          </a:p>
          <a:p>
            <a:r>
              <a:rPr lang="el-G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να οδηγούν, </a:t>
            </a:r>
          </a:p>
          <a:p>
            <a:r>
              <a:rPr lang="el-G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να πηγαίνουν στη δουλειά, </a:t>
            </a:r>
          </a:p>
          <a:p>
            <a:r>
              <a:rPr lang="el-G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να φροντίζουν τα μέλη της οικογένειάς τους</a:t>
            </a:r>
          </a:p>
          <a:p>
            <a:r>
              <a:rPr lang="el-G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Η εργοθεραπεία λαμβάνει υπόψη την πολύπλοκη σχέση μεταξύ του πελάτη, της δραστηριότητας και του περιβάλλοντος στο οποίο λαμβάνει χώρα η δραστηριότητα </a:t>
            </a:r>
          </a:p>
          <a:p>
            <a:pPr marL="0" indent="0">
              <a:buNone/>
            </a:pPr>
            <a:r>
              <a:rPr lang="el-GR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American Occupational Therapy Association</a:t>
            </a:r>
            <a:r>
              <a:rPr lang="el-GR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2023)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3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507888A2-A94E-16BB-BFCB-79FA1B13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l-GR" sz="4800"/>
              <a:t>Τομείς έργων </a:t>
            </a:r>
            <a:endParaRPr lang="en-US" sz="480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2AD5ACF2-F292-3953-BC30-2CC2A7DA50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15946" y="535580"/>
          <a:ext cx="6654665" cy="592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0B375E07-1E20-D44F-1EFD-027841EBF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2845" y="103593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81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C66D507-5697-6210-8BDF-754AE2DC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l-GR" sz="3400">
                <a:solidFill>
                  <a:schemeClr val="bg1"/>
                </a:solidFill>
              </a:rPr>
              <a:t>Εργοθεραπευτική αξιολόγηση </a:t>
            </a:r>
            <a:endParaRPr lang="en-US" sz="340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0CFB13D-9060-54BF-6B01-3560BE026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87" r="21731" b="-2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96ECC9-954E-EB02-105F-AA87472B7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l-GR" sz="1800">
                <a:solidFill>
                  <a:schemeClr val="bg1"/>
                </a:solidFill>
              </a:rPr>
              <a:t>Mια εργοθεραπευτική αξιολόγηση μπορεί να αποτελέσει βασικό μέρος της διαγνωστικής διαδικασίας</a:t>
            </a:r>
          </a:p>
          <a:p>
            <a:r>
              <a:rPr lang="el-GR" sz="1800">
                <a:solidFill>
                  <a:schemeClr val="bg1"/>
                </a:solidFill>
              </a:rPr>
              <a:t>Η ύπαρξη μιας διάγνωσης μπορεί: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να βοηθήσει την εκτέλεση έργου, την εμπλοκή και τη συμμετοχή του ατόμου παρέχοντας μια εξήγηση για τις δυσκολίες που αντιμετωπίζει στην καθημερινή του ζωή και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οδηγώντας τους σε αξιόπιστες, σχετικές πηγές πληροφόρησης και υποστήριξης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επιτρέποντας την πρόσβαση σε θεραπεία και υπηρεσίες (π.χ. στην εκπαίδευση και την εργασία) (RCOT, 2021)</a:t>
            </a:r>
          </a:p>
          <a:p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64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E6EF0CB-CD1E-62F8-8C61-38D41EBA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Διάγνωση DSM-5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6661E8-BA5B-E0D7-7EBE-73AD097F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>
            <a:normAutofit/>
          </a:bodyPr>
          <a:lstStyle/>
          <a:p>
            <a:r>
              <a:rPr lang="el-GR" sz="1500">
                <a:solidFill>
                  <a:schemeClr val="bg1"/>
                </a:solidFill>
              </a:rPr>
              <a:t>Στην αξιολόγηση και τη διάγνωση της </a:t>
            </a:r>
            <a:r>
              <a:rPr lang="en-US" sz="1500">
                <a:solidFill>
                  <a:schemeClr val="bg1"/>
                </a:solidFill>
              </a:rPr>
              <a:t>DCD</a:t>
            </a:r>
            <a:r>
              <a:rPr lang="el-GR" sz="1500">
                <a:solidFill>
                  <a:schemeClr val="bg1"/>
                </a:solidFill>
              </a:rPr>
              <a:t> θα πρέπει να συμμετέχει γιατρός</a:t>
            </a:r>
          </a:p>
          <a:p>
            <a:r>
              <a:rPr lang="el-GR" sz="1500">
                <a:solidFill>
                  <a:schemeClr val="bg1"/>
                </a:solidFill>
              </a:rPr>
              <a:t>Η διάγνωση γίνεται σύμφωνα με τα διαγνωστικά κριτήρια DSM-V (American Psychiatric Association 2013)</a:t>
            </a:r>
          </a:p>
          <a:p>
            <a:r>
              <a:rPr lang="el-GR" sz="1500">
                <a:solidFill>
                  <a:schemeClr val="bg1"/>
                </a:solidFill>
              </a:rPr>
              <a:t>Οι ΕΘ χρησιμοποιούν ως τεκμήρια τα κριτήρια DSM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bg1"/>
                </a:solidFill>
              </a:rPr>
              <a:t> Κριτήριο Α: η απόκτηση και η εκτέλεση συντονισμένων κινητικών δεξιοτήτων είναι ουσιαστικά κάτω από το αναμενόμενο, δεδομένης της ηλικίας του ατόμου και των ευκαιριών εκμάθησης δεξιοτήτων.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bg1"/>
                </a:solidFill>
              </a:rPr>
              <a:t> Κριτήριο Β: οι κινητικές δυσκολίες παρεμβαίνουν σημαντικά και επίμονα στην ικανότητα ενός ατόμου να εκτελεί τις κατάλληλες για την ηλικία του δραστηριότητες της καθημερινής ζωής.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bg1"/>
                </a:solidFill>
              </a:rPr>
              <a:t> Κριτήριο Γ: τα συμπτώματα ήταν παρόντα από μικρή ηλικία και δεν αναπτύχθηκαν μετά από ασθένεια ή τραυματισμό.</a:t>
            </a:r>
          </a:p>
          <a:p>
            <a:endParaRPr lang="en-US" sz="150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2D9127E-05AA-2128-1BD2-594BFA9BD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859" y="1200223"/>
            <a:ext cx="2846428" cy="4072815"/>
          </a:xfrm>
          <a:prstGeom prst="rect">
            <a:avLst/>
          </a:prstGeom>
        </p:spPr>
      </p:pic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946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46C5F28-A5B8-37EF-3992-229937CA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Διάγνωση DSM-5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D8A5269-0706-769F-47D9-E42408F0D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31" r="-1" b="9880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7EB34E-A1AD-3CF2-4FEC-7A5C353D4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l-GR" sz="1300">
                <a:solidFill>
                  <a:schemeClr val="bg1"/>
                </a:solidFill>
              </a:rPr>
              <a:t>Η συμμετοχή ιατρού είναι απαραίτητη για την αξιολόγηση του κριτηρίου Δ,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300">
                <a:solidFill>
                  <a:schemeClr val="bg1"/>
                </a:solidFill>
              </a:rPr>
              <a:t>για να εξεταστούν άλλες πιθανές εξηγήσεις για τις κινητικές δυσκολίες ενός ατόμου και να εντοπιστούν τυχόν συνυπάρχουσες καταστάσεις</a:t>
            </a:r>
          </a:p>
          <a:p>
            <a:r>
              <a:rPr lang="el-GR" sz="1300">
                <a:solidFill>
                  <a:schemeClr val="bg1"/>
                </a:solidFill>
              </a:rPr>
              <a:t>Όταν δεν υπάρχει τοπική πρόσβαση σε ιατρική αξιολόγηση και το άτομο πληροί όλα τα άλλα κριτήρια: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300">
                <a:solidFill>
                  <a:schemeClr val="bg1"/>
                </a:solidFill>
              </a:rPr>
              <a:t>ο ΕΘ θα πρέπει να δηλώσει ότι το άτομο πληροί τα κριτήρια Α, Β και Γ για τη διάγνωση DCD, αλλά απαιτείται ιατρική εξέταση για την αξιολόγηση του κριτηρίου Δ</a:t>
            </a:r>
          </a:p>
          <a:p>
            <a:r>
              <a:rPr lang="el-GR" sz="1300">
                <a:solidFill>
                  <a:schemeClr val="bg1"/>
                </a:solidFill>
              </a:rPr>
              <a:t>Συνιστάται παραπομπή σε παιδίατρο ή στον γενικό ιατρό του ατόμου</a:t>
            </a:r>
          </a:p>
          <a:p>
            <a:r>
              <a:rPr lang="el-GR" sz="1300">
                <a:solidFill>
                  <a:schemeClr val="bg1"/>
                </a:solidFill>
              </a:rPr>
              <a:t>Εάν οι δεξιότητες συντονισμού ενός ατόμου έχουν επιδεινωθεί και/ή υπάρχουν ενδείξεις ότι μπορεί να έχουν άλλη διαταραχή/κατάσταση,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300">
                <a:solidFill>
                  <a:schemeClr val="bg1"/>
                </a:solidFill>
              </a:rPr>
              <a:t>π.χ. διαταραχή ελλειμματικής προσοχής και υπερκινητικότητας (ΔΕΠΥ) ή αυτισμό, θα πρέπει να παραπέμπεται σε σχετική υπηρεσία για περαιτέρω διερεύνηση (RCOT, 2021)</a:t>
            </a:r>
          </a:p>
          <a:p>
            <a:endParaRPr lang="en-US" sz="1300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701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A28F743-DE10-A7FF-9404-5871EA85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l-GR" sz="3800">
                <a:solidFill>
                  <a:schemeClr val="bg1"/>
                </a:solidFill>
              </a:rPr>
              <a:t>Εμπλοκή ΕΘ και Διάγνωση</a:t>
            </a:r>
            <a:endParaRPr lang="en-US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8ECFD5-8B2D-96E6-216C-9A179F8E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l-GR" sz="1400">
                <a:solidFill>
                  <a:schemeClr val="bg1"/>
                </a:solidFill>
              </a:rPr>
              <a:t>Οι ΕΘ έχουν χορηγούν τυποποιημένες αξιολογήσεις κινητικότητας για να προσδιορίσουν αν ένα άτομο πληροί το διαγνωστικό κριτήριο Α της DCD (American Psychiatric Association 2013)</a:t>
            </a:r>
          </a:p>
          <a:p>
            <a:r>
              <a:rPr lang="el-GR" sz="1400">
                <a:solidFill>
                  <a:schemeClr val="bg1"/>
                </a:solidFill>
              </a:rPr>
              <a:t>Στις αξιολογήσεις κινητικότητας μπορεί να συμμετέχουν και  φυσιοθεραπευτές κ.α. επαγγελματίες </a:t>
            </a:r>
          </a:p>
          <a:p>
            <a:r>
              <a:rPr lang="el-GR" sz="1400">
                <a:solidFill>
                  <a:schemeClr val="bg1"/>
                </a:solidFill>
              </a:rPr>
              <a:t> Ενώ υπάρχουν τυποποιημένες αξιολογήσεις κινητικότητας για τα παιδιά, υπάρχει έλλειψη σε αντίστοιχες για ενήλικες</a:t>
            </a:r>
          </a:p>
          <a:p>
            <a:r>
              <a:rPr lang="el-GR" sz="1400">
                <a:solidFill>
                  <a:schemeClr val="bg1"/>
                </a:solidFill>
              </a:rPr>
              <a:t>Όταν εργάζονται με ενήλικες, οι ΕΘ ως αποδεικτικά στοιχεία για το κριτήριο 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>
                <a:solidFill>
                  <a:schemeClr val="bg1"/>
                </a:solidFill>
              </a:rPr>
              <a:t>θα πρέπει να λαμβάνουν αναπτυξιακό ιστορικό και να χρησιμοποιούν ερωτηματολόγια αυτοαναφοράς και παρατηρήσεις ενός ατόμου που εκτελεί κινητικές δραστηριότητες (RCOT, 2021)</a:t>
            </a:r>
          </a:p>
          <a:p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7626343-94AA-3719-E8E5-1E9A33E5D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" r="18644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2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F102C1A-F60E-DBC6-70F3-2A9343AC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Εμπλοκή ΕΘ και Διάγνωση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B9B1F58-3F6C-6BCB-9FD5-BB968364A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77" y="2388651"/>
            <a:ext cx="3217333" cy="2168458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284FE8-E969-E23C-EABC-DE5FCEB9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l-GR" sz="1500">
                <a:solidFill>
                  <a:schemeClr val="bg1"/>
                </a:solidFill>
              </a:rPr>
              <a:t>Η διάγνωση της DCD δεν πρέπει να τίθεται με βάση τα αποτελέσματα μιας τυποποιημένης κινητικής αξιολόγησης και μόνο</a:t>
            </a:r>
          </a:p>
          <a:p>
            <a:r>
              <a:rPr lang="el-GR" sz="1500">
                <a:solidFill>
                  <a:schemeClr val="bg1"/>
                </a:solidFill>
              </a:rPr>
              <a:t>Οι ΕΘ θα πρέπει να συλλέγουν πληροφορίες από πολλαπλές πηγές (συμπεριλαμβανομένου του ατόμου, οικογένειες/συνεργάτες, εκπαιδευτικούς και εργοδότες)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bg1"/>
                </a:solidFill>
              </a:rPr>
              <a:t>χρησιμοποιώντας συνεντεύξεις, ερωτηματολόγια και παρατηρήσεις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bg1"/>
                </a:solidFill>
              </a:rPr>
              <a:t>για να προσδιορίσουν την έναρξη των κινητικών δυσκολιών (Κριτήριο Γ) και να αξιολογήσουν τον αντίκτυπο των κινητικού συντονισμού στην καθημερινή ζωή του ατόμου (Κριτήριο Β)</a:t>
            </a:r>
          </a:p>
          <a:p>
            <a:r>
              <a:rPr lang="el-GR" sz="1500">
                <a:solidFill>
                  <a:schemeClr val="bg1"/>
                </a:solidFill>
              </a:rPr>
              <a:t>Η χρήση αυτών των εργαλείων στο πλαίσιο της διαδικασίας λήψης ιστορικού συνάδει με την επαγγελματική εστίαση στην εκτέλεση έργου και συμμετοχή (RCOT, 2021)</a:t>
            </a:r>
          </a:p>
          <a:p>
            <a:endParaRPr lang="en-US" sz="1500">
              <a:solidFill>
                <a:schemeClr val="bg1"/>
              </a:solidFill>
            </a:endParaRPr>
          </a:p>
        </p:txBody>
      </p:sp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8062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C106FE4-4278-5BB3-0996-8FB5D36D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ΕΘ και διάγνωση DCD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EBF635F-02DC-D683-F6CF-2B3B2A4C1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0" r="932" b="2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EE70CF-EFAB-1423-AB70-608A7FE7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>
                <a:solidFill>
                  <a:schemeClr val="bg1"/>
                </a:solidFill>
              </a:rPr>
              <a:t>Οι αξιολογήσεις της εργοθεραπείας πρέπει να είναι ανθρωποκεντρικές και να εξετάζουν την επιρροή: </a:t>
            </a:r>
          </a:p>
          <a:p>
            <a:r>
              <a:rPr lang="el-GR" sz="2200">
                <a:solidFill>
                  <a:schemeClr val="bg1"/>
                </a:solidFill>
              </a:rPr>
              <a:t>των περιβαλλοντικών παραγόντων και των αξιών, </a:t>
            </a:r>
          </a:p>
          <a:p>
            <a:r>
              <a:rPr lang="el-GR" sz="2200">
                <a:solidFill>
                  <a:schemeClr val="bg1"/>
                </a:solidFill>
              </a:rPr>
              <a:t>της κουλτούρας, </a:t>
            </a:r>
          </a:p>
          <a:p>
            <a:r>
              <a:rPr lang="el-GR" sz="2200">
                <a:solidFill>
                  <a:schemeClr val="bg1"/>
                </a:solidFill>
              </a:rPr>
              <a:t>του υπόβαθρου και των ευκαιριών του ατόμου για μάθηση δεξιοτήτων στην απόδοσή του (συμπεριλαμβανομένων των τυποποιημένων αξιολογήσεων κίνησης) και </a:t>
            </a:r>
          </a:p>
          <a:p>
            <a:r>
              <a:rPr lang="el-GR" sz="2200">
                <a:solidFill>
                  <a:schemeClr val="bg1"/>
                </a:solidFill>
              </a:rPr>
              <a:t>τη συμμετοχή (RCOT, 2021)</a:t>
            </a:r>
          </a:p>
          <a:p>
            <a:endParaRPr lang="el-GR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32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B9161FB-954C-FE2B-8613-62C6B5A7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ΕΘ και Διάγνωση DCD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5F10016-018B-1E97-0520-9BAD84A7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77" y="2267933"/>
            <a:ext cx="3217333" cy="2409894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C79FC-684B-A0BF-6BC8-A1F574AC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l-GR" sz="2000">
                <a:solidFill>
                  <a:schemeClr val="bg1"/>
                </a:solidFill>
              </a:rPr>
              <a:t>Παρόλο που η DCD ορίζεται ως διαταραχή των κινητικών δεξιοτήτων, οι εργοθεραπευτές θα πρέπει να εξετάζουν:</a:t>
            </a:r>
          </a:p>
          <a:p>
            <a:r>
              <a:rPr lang="el-GR" sz="2000">
                <a:solidFill>
                  <a:schemeClr val="bg1"/>
                </a:solidFill>
              </a:rPr>
              <a:t>τους συναφείς μη κινητικούς παράγοντες που επηρεάζουν την εκτέλεση έργου κατά τη διάρκεια της αξιολόγησής τους, συμπεριλαμβανομένων: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>
                <a:solidFill>
                  <a:schemeClr val="bg1"/>
                </a:solidFill>
              </a:rPr>
              <a:t>των εκτελεστικών λειτουργιών (π.χ. μνήμη εργασίας),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>
                <a:solidFill>
                  <a:schemeClr val="bg1"/>
                </a:solidFill>
              </a:rPr>
              <a:t>της κοινωνικής συμμετοχής και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>
                <a:solidFill>
                  <a:schemeClr val="bg1"/>
                </a:solidFill>
              </a:rPr>
              <a:t>των ζητημάτων ψυχικής υγείας (συμπεριλαμβανομένου του άγχους και της κατάθλιψης) (RCOT, 2021)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grpSp>
        <p:nvGrpSpPr>
          <p:cNvPr id="2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812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1ED3D97-4E65-9016-E0E8-4BC90105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Εργοθεραπεία και DCD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583E588-21D4-A7CB-B635-30E86DE5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77" y="2156109"/>
            <a:ext cx="3217333" cy="2633542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EA0831-66FF-5DC8-454A-6D4C41087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l-GR" sz="2200">
                <a:solidFill>
                  <a:schemeClr val="bg1"/>
                </a:solidFill>
              </a:rPr>
              <a:t>Παρόλο που τα άτομα δεν χρειάζονται διάγνωση της DCD για να επωφεληθούν από την εργοθεραπεία, μια αξιολόγηση μπορεί να προάγει :</a:t>
            </a:r>
          </a:p>
          <a:p>
            <a:r>
              <a:rPr lang="el-GR" sz="2200">
                <a:solidFill>
                  <a:schemeClr val="bg1"/>
                </a:solidFill>
              </a:rPr>
              <a:t>την αυτογνωσία, </a:t>
            </a:r>
          </a:p>
          <a:p>
            <a:r>
              <a:rPr lang="el-GR" sz="2200">
                <a:solidFill>
                  <a:schemeClr val="bg1"/>
                </a:solidFill>
              </a:rPr>
              <a:t>τη γνώση και </a:t>
            </a:r>
          </a:p>
          <a:p>
            <a:r>
              <a:rPr lang="el-GR" sz="2200">
                <a:solidFill>
                  <a:schemeClr val="bg1"/>
                </a:solidFill>
              </a:rPr>
              <a:t>τη βαθιά παρατήρηση</a:t>
            </a:r>
          </a:p>
          <a:p>
            <a:r>
              <a:rPr lang="el-GR" sz="2200">
                <a:solidFill>
                  <a:schemeClr val="bg1"/>
                </a:solidFill>
              </a:rPr>
              <a:t>Αυτό διευκολύνει την αυτοδιαχείριση και τον εντοπισμό εύλογων προσαρμογών για την υποστήριξη της απόδοσης και της συμμετοχής</a:t>
            </a:r>
          </a:p>
          <a:p>
            <a:pPr marL="0" indent="0">
              <a:buNone/>
            </a:pPr>
            <a:r>
              <a:rPr lang="el-GR" sz="2200">
                <a:solidFill>
                  <a:schemeClr val="bg1"/>
                </a:solidFill>
              </a:rPr>
              <a:t>RCOT, (2021)</a:t>
            </a:r>
          </a:p>
          <a:p>
            <a:endParaRPr lang="en-US" sz="2200">
              <a:solidFill>
                <a:schemeClr val="bg1"/>
              </a:solidFill>
            </a:endParaRPr>
          </a:p>
        </p:txBody>
      </p:sp>
      <p:grpSp>
        <p:nvGrpSpPr>
          <p:cNvPr id="2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837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BBF33CA-4F18-8149-7B43-E4E50803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4" y="1510824"/>
            <a:ext cx="4448175" cy="127090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9A59B10-9D94-4C5B-8BF0-95928DCE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4E31B9-72DD-4DE4-B3E3-4395530BE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8738192-1FEA-49E1-BFF3-6D1C324A5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C51644-0F34-453B-92B8-9FF33932E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DB9AB8-2EB4-4B5E-9A1E-84F2E44D9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5F439B0-E080-4B01-85AF-D226A85BA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EC643B-AA3F-4913-B411-1458BCEF2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C3ACA1F8-CAAF-7AFA-AAA4-0197FDFB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5257801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«ΣΥΝΕΠΕΙΕΣ ΤΗΣ ΠΡΟΩΡΟΤΗΤΑΣ ΣΤΗΝ ΕΝΗΛΙΚΟ ΖΩΗ»</a:t>
            </a:r>
            <a:b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217194D-CC8E-11C2-DBBF-1A90137F4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Ημερομηνίες Διεξαγωγής Εκπαιδευτικής Εβδομάδας:</a:t>
            </a:r>
            <a:b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29/05/2023- 02/06/2023</a:t>
            </a:r>
          </a:p>
        </p:txBody>
      </p:sp>
    </p:spTree>
    <p:extLst>
      <p:ext uri="{BB962C8B-B14F-4D97-AF65-F5344CB8AC3E}">
        <p14:creationId xmlns:p14="http://schemas.microsoft.com/office/powerpoint/2010/main" val="325408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0356DA3-BC9A-9B16-08AE-9CC8CE30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l-GR" sz="2100">
                <a:solidFill>
                  <a:schemeClr val="bg1"/>
                </a:solidFill>
              </a:rPr>
              <a:t>Ευρύτερος ρόλος της εργοθεραπείας στη διευκόλυνση της διάγνωσης της DCD</a:t>
            </a:r>
            <a:br>
              <a:rPr lang="el-GR" sz="2100">
                <a:solidFill>
                  <a:schemeClr val="bg1"/>
                </a:solidFill>
              </a:rPr>
            </a:br>
            <a:endParaRPr lang="en-US" sz="21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B832E7-A9C5-9D16-DE26-D6A63F23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l-GR" sz="1400">
                <a:solidFill>
                  <a:schemeClr val="bg1"/>
                </a:solidFill>
              </a:rPr>
              <a:t>Οι ΕΘ θα πρέπει να συμβάλλουν στο σχεδιασμό και την προώθηση σαφώς καθορισμένων τοπικών φορέων για τη διάγνωση της DCD για παιδιά και ενήλικες</a:t>
            </a:r>
          </a:p>
          <a:p>
            <a:r>
              <a:rPr lang="el-GR" sz="1400">
                <a:solidFill>
                  <a:schemeClr val="bg1"/>
                </a:solidFill>
              </a:rPr>
              <a:t>Οι ΕΘ μπορούν να συμβάλουν στη μείωση του κινδύνου δευτερογενών συνεπειών λόγω καθυστερημένης διάγνωσης της DCD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>
                <a:solidFill>
                  <a:schemeClr val="bg1"/>
                </a:solidFill>
              </a:rPr>
              <a:t>αναπτύσσοντας την ικανότητα των ατόμων που εργάζονται στην εκπαίδευση, την κατάρτιση κ.α. περιβάλλοντα να αναγνωρίζουν τα σημάδια της DCD και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>
                <a:solidFill>
                  <a:schemeClr val="bg1"/>
                </a:solidFill>
              </a:rPr>
              <a:t>να ενθαρρύνουν τους επηρεαζόμενους να αναζητήσουν βοήθεια</a:t>
            </a:r>
          </a:p>
          <a:p>
            <a:r>
              <a:rPr lang="el-GR" sz="1400">
                <a:solidFill>
                  <a:schemeClr val="bg1"/>
                </a:solidFill>
              </a:rPr>
              <a:t>Αυτό θα επιτρέψει το άτομο να έχει πρόσβαση σε βοήθεια, ώστε να μπορούν να ενσωματωθούν εύλογες προσαρμογές στην καθημερινή του ζωή</a:t>
            </a:r>
          </a:p>
          <a:p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95089DA-2353-5A15-C2A6-A685FDB5C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595726"/>
            <a:ext cx="5666547" cy="56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53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3D506B5-571D-315F-E861-2F4108CC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DCD &amp; SI DISORDERS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9742E72B-7FDB-4BC3-84CE-9A8675647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975545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41CB4E-1ACC-413B-9806-FF276C0F0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B54E44-06C0-461C-A803-0F535321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9645E15-CD1B-4EAA-B2F2-D41E53C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71069-A359-469A-98CD-9458DBAA0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DC8C190-1A11-19A4-4ED1-DF0CFACF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320" y="1820334"/>
            <a:ext cx="2140988" cy="3217333"/>
          </a:xfrm>
          <a:prstGeom prst="rect">
            <a:avLst/>
          </a:prstGeom>
        </p:spPr>
      </p:pic>
      <p:grpSp>
        <p:nvGrpSpPr>
          <p:cNvPr id="19" name="Graphic 4">
            <a:extLst>
              <a:ext uri="{FF2B5EF4-FFF2-40B4-BE49-F238E27FC236}">
                <a16:creationId xmlns:a16="http://schemas.microsoft.com/office/drawing/2014/main" id="{A61BDD87-32CE-4DE2-AAE1-62C2F4793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490334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F0F3645-6645-44FD-A4C7-06D41C099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458736-D4A2-40D4-9420-C40AEB2AB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8FA6A4-209B-443A-9CF2-FFDC90EC3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B0A6C9-E0F4-403E-8FB7-5FF4F1F6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A5950E-75DA-4E34-99EB-898254870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609E6F-709D-42D6-8E54-91E37E2B1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4707FB-9E68-4EBA-A4E0-4516F1506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99771A-5CA8-4CCE-B4F5-FE8C20379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1D636C-9A38-466B-BD92-39795F493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9F3BD6-49A2-4D64-A3C0-8EFCEF9D9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BC753B-C028-4FCD-9D53-2BDBB2644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8F316F-3B46-4F37-AB8C-E6936830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36F8A8-BD35-4E0B-901B-1589A053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4D6367-1F96-9017-8FAC-DDE8D636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Allen, S. &amp; Casey, J. (2017)</a:t>
            </a:r>
            <a:r>
              <a:rPr lang="el-GR" sz="1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(n = 93) age 5 to 12</a:t>
            </a:r>
            <a:r>
              <a:rPr lang="el-GR" sz="1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el-GR" sz="1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Τα περισσότερα, αλλά όχι όλα, τα παιδιά με DCD παρουσίαζαν κάποιες δυσκολίες στην αισθητηριακή επεξεργασία και ολοκλήρωση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που επηρέαζαν τη συμμετοχή τους στις καθημερινές δραστηριότητες</a:t>
            </a:r>
          </a:p>
          <a:p>
            <a:r>
              <a:rPr lang="el-GR" sz="1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 δυσκολίες αισθητηριακής επεξεργασίας και ολοκλήρωσης διέφεραν σημαντικά μεταξύ των ατόμων με και χωρίς συννοσηρή διαταραχή του αυτιστικού φάσματος</a:t>
            </a:r>
          </a:p>
          <a:p>
            <a:r>
              <a:rPr lang="el-GR" sz="1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88% παρουσίασε κάποιες ή συγκεκριμένες διαφορές στην αισθητηριακή επεξεργασία και ολοκλήρωση</a:t>
            </a:r>
          </a:p>
          <a:p>
            <a:endParaRPr lang="el-GR" sz="1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50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0AD0215-FE58-3458-7F74-BA21B22C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DCD &amp; SI DISORDERS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C3E789-D69B-4B0F-CC42-679BE1EFA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l-GR" sz="14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Δεν παρατηρήθηκε εμφανής σχέση μεταξύ του κινητικού συντονισμού και της αισθητηριακής επεξεργασίας και ολοκλήρωσης</a:t>
            </a:r>
          </a:p>
          <a:p>
            <a:r>
              <a:rPr lang="el-GR" sz="14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Το πλήρες δείγμα παρουσίασε υψηλά ποσοστά κάποιων δυσκολιών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στην κοινωνική συμμετοχή,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την ακουστική επεξεργασ</a:t>
            </a:r>
            <a:r>
              <a:rPr lang="el-GR" sz="1400">
                <a:solidFill>
                  <a:schemeClr val="bg1"/>
                </a:solidFill>
                <a:latin typeface="Arial" panose="020B0604020202020204" pitchFamily="34" charset="0"/>
              </a:rPr>
              <a:t>ία</a:t>
            </a:r>
            <a:r>
              <a:rPr lang="el-GR" sz="14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την συνειδητοποίηση σώματος,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την ισορροπία και την κίνηση, καθώς και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4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τον κινητικό σχεδιασμό και τον ιδεασμό</a:t>
            </a:r>
          </a:p>
          <a:p>
            <a:r>
              <a:rPr lang="el-GR" sz="14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Επιπλέον, τα παιδιά με συνυπάρχουσα διαταραχή του αυτιστικού φάσματος εμφάνισαν υψηλά ποσοστά δυσκολιών με την απτική και την οπτική επεξεργασία</a:t>
            </a:r>
          </a:p>
          <a:p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C4653AE-E3C1-D768-A062-25AA37941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064"/>
            <a:ext cx="4562263" cy="685585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1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6DDF1B4-C958-F6DB-C598-2A6E7FA5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el-GR" sz="3400">
                <a:solidFill>
                  <a:schemeClr val="bg1"/>
                </a:solidFill>
              </a:rPr>
              <a:t>DCD &amp; SMD (</a:t>
            </a:r>
            <a:r>
              <a:rPr lang="en-US" sz="3400">
                <a:solidFill>
                  <a:schemeClr val="bg1"/>
                </a:solidFill>
              </a:rPr>
              <a:t>Sensory Modulation Dysfunction</a:t>
            </a:r>
            <a:r>
              <a:rPr lang="el-GR" sz="3400">
                <a:solidFill>
                  <a:schemeClr val="bg1"/>
                </a:solidFill>
              </a:rPr>
              <a:t>)</a:t>
            </a:r>
            <a:endParaRPr lang="en-US" sz="340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C86281-70A5-D5F2-11A3-B1C75CB4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>
            <a:normAutofit/>
          </a:bodyPr>
          <a:lstStyle/>
          <a:p>
            <a:r>
              <a:rPr lang="el-GR" sz="1500">
                <a:solidFill>
                  <a:schemeClr val="bg1"/>
                </a:solidFill>
              </a:rPr>
              <a:t>Η DCD και η Δυσλειτουργία Αισθητηριακής Ρύθμισης (SMD) αποτελούν διαταραχές της Αισθητηριακής Ολοκλήρωσης (SI) </a:t>
            </a:r>
          </a:p>
          <a:p>
            <a:r>
              <a:rPr lang="el-GR" sz="1500">
                <a:solidFill>
                  <a:schemeClr val="bg1"/>
                </a:solidFill>
              </a:rPr>
              <a:t>Οι ΕΘ χρησιμοποιούν ένα πλαίσιο SI για να καθοδηγήσουν την κλινική πρακτική</a:t>
            </a:r>
          </a:p>
          <a:p>
            <a:r>
              <a:rPr lang="el-GR" sz="1500">
                <a:solidFill>
                  <a:schemeClr val="bg1"/>
                </a:solidFill>
              </a:rPr>
              <a:t>Οι διαταραχές αυτές έχουν ερευνηθεί και τεκμηριωθεί ευρέως ως ξεχωριστές διαταραχές ανεπαρκούς αισθητηριακής επεξεργασίας</a:t>
            </a:r>
          </a:p>
          <a:p>
            <a:r>
              <a:rPr lang="el-GR" sz="1500">
                <a:solidFill>
                  <a:schemeClr val="bg1"/>
                </a:solidFill>
              </a:rPr>
              <a:t>Η συνύπαρξη αυτών των διαταραχών έχει επίσης αναφερθεί ως ταυτόχρονη και περιγράφονται ως τέτοιες</a:t>
            </a:r>
          </a:p>
          <a:p>
            <a:r>
              <a:rPr lang="el-GR" sz="1500">
                <a:solidFill>
                  <a:schemeClr val="bg1"/>
                </a:solidFill>
              </a:rPr>
              <a:t>Η SMD θεωρείται ως η τάση για υπερβολική ή ελλιπή ανταπόκριση στις αισθητηριακές πληροφορίες και η DCD έχει επιβεβαιωμένη σχέση με την ανεπαρκή αισθητηριακή διάκριση (</a:t>
            </a:r>
            <a:r>
              <a:rPr lang="en-US" sz="15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Buitendag</a:t>
            </a:r>
            <a:r>
              <a:rPr lang="el-GR" sz="1500">
                <a:solidFill>
                  <a:schemeClr val="bg1"/>
                </a:solidFill>
                <a:latin typeface="Arial" panose="020B0604020202020204" pitchFamily="34" charset="0"/>
              </a:rPr>
              <a:t>, 2010)</a:t>
            </a:r>
            <a:endParaRPr lang="en-US" sz="150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AA85873-E111-ED69-5731-575B4C803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473" y="3144663"/>
            <a:ext cx="4072815" cy="2128374"/>
          </a:xfrm>
          <a:prstGeom prst="rect">
            <a:avLst/>
          </a:prstGeom>
        </p:spPr>
      </p:pic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5521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D072977-85FF-51E0-AEA9-BB4A6817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6" r="9758"/>
          <a:stretch/>
        </p:blipFill>
        <p:spPr>
          <a:xfrm>
            <a:off x="2511713" y="3348357"/>
            <a:ext cx="3634674" cy="273002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86450FA-1A99-6087-25E0-D2114568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l-GR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Προσέγγιση Αισθητηριακής </a:t>
            </a:r>
            <a:r>
              <a:rPr lang="el-GR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Ο</a:t>
            </a:r>
            <a:r>
              <a:rPr lang="el-GR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λοκλήρωσης και Διαταραχές Αισθητηριακής Επεξεργασίας σε όλη την Διάρκεια ζωής: </a:t>
            </a:r>
            <a:br>
              <a:rPr lang="el-GR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Ο ρόλος της εργοθεραπείας</a:t>
            </a:r>
            <a:b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8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361D99-7C5A-69C0-A2F8-8B7CD8B1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Αισθητηριακή ολοκλήρωση είναι μια νευρολογική διαδικασία, η ικανότητα του εγκεφάλου να ερμηνεύει και να οργανώνει πληροφορίες που δέχεται από τα αισθητηριακά συστήματα:</a:t>
            </a:r>
          </a:p>
          <a:p>
            <a:pPr>
              <a:buFont typeface="Wingdings" panose="05000000000000000000" pitchFamily="2" charset="2"/>
              <a:buChar char="v"/>
            </a:pPr>
            <a:endParaRPr lang="el-G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οπτικό,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ακουστικό,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γευστικό,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οσφρητικό,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απτικό,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αιθουσαίο</a:t>
            </a: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ιδιοδεκτικό, (</a:t>
            </a:r>
            <a:r>
              <a:rPr lang="el-GR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Ayres</a:t>
            </a: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1979) και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από την </a:t>
            </a:r>
            <a:r>
              <a:rPr lang="el-GR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ενδοδεκτικότητα</a:t>
            </a: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l-GR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interoception</a:t>
            </a: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2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AFC2A4D-F8AE-6315-77D1-00E57C368C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-3"/>
          <a:stretch/>
        </p:blipFill>
        <p:spPr>
          <a:xfrm>
            <a:off x="786385" y="2197387"/>
            <a:ext cx="3903162" cy="39031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C16DB5D5-C794-B83D-732D-CB9DC160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r>
              <a:rPr lang="el-GR" sz="4800">
                <a:solidFill>
                  <a:schemeClr val="bg1"/>
                </a:solidFill>
              </a:rPr>
              <a:t>Τι ειναι η αισθητηριακη ολοκληρωση (SI) 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DE1B2D-5302-BD79-20A9-43612CAA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840" y="1919840"/>
            <a:ext cx="6319519" cy="4511440"/>
          </a:xfrm>
        </p:spPr>
        <p:txBody>
          <a:bodyPr anchor="ctr"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…η διαδικασία της</a:t>
            </a:r>
            <a:br>
              <a:rPr lang="el-GR" sz="2400" dirty="0">
                <a:solidFill>
                  <a:schemeClr val="bg1"/>
                </a:solidFill>
              </a:rPr>
            </a:br>
            <a:r>
              <a:rPr lang="el-GR" sz="2400" dirty="0">
                <a:solidFill>
                  <a:schemeClr val="bg1"/>
                </a:solidFill>
              </a:rPr>
              <a:t>οργάνωσης αισθητηριακών ερεθισμάτων ώστε ο εγκέφαλος να παράγει: 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κατάλληλη απόκριση του σώματος</a:t>
            </a:r>
          </a:p>
          <a:p>
            <a:r>
              <a:rPr lang="el-GR" sz="2400" dirty="0">
                <a:solidFill>
                  <a:schemeClr val="bg1"/>
                </a:solidFill>
              </a:rPr>
              <a:t>χρήσιμες αντιλήψεις, </a:t>
            </a:r>
          </a:p>
          <a:p>
            <a:r>
              <a:rPr lang="el-GR" sz="2400" dirty="0">
                <a:solidFill>
                  <a:schemeClr val="bg1"/>
                </a:solidFill>
              </a:rPr>
              <a:t>συναισθήματα, </a:t>
            </a:r>
          </a:p>
          <a:p>
            <a:r>
              <a:rPr lang="el-GR" sz="2400" dirty="0">
                <a:solidFill>
                  <a:schemeClr val="bg1"/>
                </a:solidFill>
              </a:rPr>
              <a:t>Σκέψεις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(</a:t>
            </a:r>
            <a:r>
              <a:rPr lang="el-GR" sz="2400" dirty="0" err="1">
                <a:solidFill>
                  <a:schemeClr val="bg1"/>
                </a:solidFill>
              </a:rPr>
              <a:t>Ayres</a:t>
            </a:r>
            <a:r>
              <a:rPr lang="el-GR" sz="2400" dirty="0">
                <a:solidFill>
                  <a:schemeClr val="bg1"/>
                </a:solidFill>
              </a:rPr>
              <a:t>, 2005/1976) ΑΟΤΑ The American  </a:t>
            </a:r>
            <a:r>
              <a:rPr lang="el-GR" sz="2400" dirty="0" err="1">
                <a:solidFill>
                  <a:schemeClr val="bg1"/>
                </a:solidFill>
              </a:rPr>
              <a:t>Occupational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 err="1">
                <a:solidFill>
                  <a:schemeClr val="bg1"/>
                </a:solidFill>
              </a:rPr>
              <a:t>Therapy</a:t>
            </a:r>
            <a:r>
              <a:rPr lang="el-GR" sz="2400" dirty="0">
                <a:solidFill>
                  <a:schemeClr val="bg1"/>
                </a:solidFill>
              </a:rPr>
              <a:t> Association, Inc.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87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B14B6B0-5A29-887B-AC95-9BC23521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l-GR" sz="3400">
                <a:solidFill>
                  <a:schemeClr val="bg1"/>
                </a:solidFill>
              </a:rPr>
              <a:t>Η Αισθητηριακή Επεξεργασία</a:t>
            </a:r>
            <a:endParaRPr lang="en-US" sz="340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5326EDD-95C8-6FD1-0D11-D0B6B20F2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7" r="9572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77278D-ED24-033E-A98C-51E163B9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>
                <a:solidFill>
                  <a:schemeClr val="bg1"/>
                </a:solidFill>
              </a:rPr>
              <a:t>αναφέρεται:</a:t>
            </a:r>
          </a:p>
          <a:p>
            <a:r>
              <a:rPr lang="el-GR" sz="2600">
                <a:solidFill>
                  <a:schemeClr val="bg1"/>
                </a:solidFill>
              </a:rPr>
              <a:t> στον τρόπο που το νευρικό μας σύστημα επεξεργάζεται τα αισθητηριακά ερεθίσματα</a:t>
            </a:r>
          </a:p>
          <a:p>
            <a:pPr marL="0" indent="0">
              <a:buNone/>
            </a:pPr>
            <a:endParaRPr lang="en-US" sz="2600">
              <a:solidFill>
                <a:schemeClr val="bg1"/>
              </a:solidFill>
            </a:endParaRPr>
          </a:p>
          <a:p>
            <a:r>
              <a:rPr lang="el-GR" sz="2600">
                <a:solidFill>
                  <a:schemeClr val="bg1"/>
                </a:solidFill>
              </a:rPr>
              <a:t>με στόχο την προσαρμογή του ατόμου στο περιβάλλον και την εμπλοκή του σε σκόπιμες καθημερινές δραστηριότητες </a:t>
            </a:r>
          </a:p>
          <a:p>
            <a:pPr marL="0" indent="0">
              <a:buNone/>
            </a:pPr>
            <a:r>
              <a:rPr lang="el-GR" sz="2600">
                <a:solidFill>
                  <a:schemeClr val="bg1"/>
                </a:solidFill>
              </a:rPr>
              <a:t>(Johnson Ecker &amp; Parham, 2000)</a:t>
            </a:r>
          </a:p>
          <a:p>
            <a:pPr marL="0" indent="0">
              <a:buNone/>
            </a:pPr>
            <a:endParaRPr lang="en-US" sz="2600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0506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4 - TextBox"/>
          <p:cNvSpPr txBox="1">
            <a:spLocks noChangeArrowheads="1"/>
          </p:cNvSpPr>
          <p:nvPr/>
        </p:nvSpPr>
        <p:spPr bwMode="auto">
          <a:xfrm>
            <a:off x="5327655" y="981078"/>
            <a:ext cx="14583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ΑΚΑΔΗΜΑΙΚΗ</a:t>
            </a:r>
          </a:p>
          <a:p>
            <a:pPr algn="ctr"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ΜΑΘΗΣΗ</a:t>
            </a:r>
          </a:p>
        </p:txBody>
      </p:sp>
      <p:sp>
        <p:nvSpPr>
          <p:cNvPr id="6" name="5 - Ισοσκελές τρίγωνο"/>
          <p:cNvSpPr/>
          <p:nvPr/>
        </p:nvSpPr>
        <p:spPr>
          <a:xfrm>
            <a:off x="624422" y="333377"/>
            <a:ext cx="10847916" cy="5111751"/>
          </a:xfrm>
          <a:prstGeom prst="triangle">
            <a:avLst>
              <a:gd name="adj" fmla="val 50133"/>
            </a:avLst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l-GR" sz="2400" dirty="0">
              <a:solidFill>
                <a:prstClr val="white"/>
              </a:solidFill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4847170" y="1596631"/>
            <a:ext cx="24003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4271438" y="1989139"/>
            <a:ext cx="355176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14 - TextBox"/>
          <p:cNvSpPr txBox="1">
            <a:spLocks noChangeArrowheads="1"/>
          </p:cNvSpPr>
          <p:nvPr/>
        </p:nvSpPr>
        <p:spPr bwMode="auto">
          <a:xfrm>
            <a:off x="4751917" y="1628778"/>
            <a:ext cx="677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Δ.Κ.Ζ.</a:t>
            </a:r>
          </a:p>
        </p:txBody>
      </p:sp>
      <p:cxnSp>
        <p:nvCxnSpPr>
          <p:cNvPr id="17" name="16 - Ευθεία γραμμή σύνδεσης"/>
          <p:cNvCxnSpPr/>
          <p:nvPr/>
        </p:nvCxnSpPr>
        <p:spPr>
          <a:xfrm rot="5400000">
            <a:off x="5650976" y="1736727"/>
            <a:ext cx="504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18 - TextBox"/>
          <p:cNvSpPr txBox="1">
            <a:spLocks noChangeArrowheads="1"/>
          </p:cNvSpPr>
          <p:nvPr/>
        </p:nvSpPr>
        <p:spPr bwMode="auto">
          <a:xfrm>
            <a:off x="5903384" y="1628778"/>
            <a:ext cx="15472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ΣΥΜΠΕΡΙΦΟΡΑ</a:t>
            </a:r>
          </a:p>
        </p:txBody>
      </p:sp>
      <p:sp>
        <p:nvSpPr>
          <p:cNvPr id="7177" name="19 - TextBox"/>
          <p:cNvSpPr txBox="1">
            <a:spLocks noChangeArrowheads="1"/>
          </p:cNvSpPr>
          <p:nvPr/>
        </p:nvSpPr>
        <p:spPr bwMode="auto">
          <a:xfrm>
            <a:off x="4078822" y="2060578"/>
            <a:ext cx="1220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ΑΚΟΥΣΤΙΚΕΣ</a:t>
            </a:r>
          </a:p>
          <a:p>
            <a:pPr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ΓΛΩΣΣΙΚΕΣ </a:t>
            </a:r>
          </a:p>
          <a:p>
            <a:pPr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ΔΕΞΙΟΤΗΤΕΣ</a:t>
            </a:r>
          </a:p>
        </p:txBody>
      </p:sp>
      <p:sp>
        <p:nvSpPr>
          <p:cNvPr id="7178" name="20 - TextBox"/>
          <p:cNvSpPr txBox="1">
            <a:spLocks noChangeArrowheads="1"/>
          </p:cNvSpPr>
          <p:nvPr/>
        </p:nvSpPr>
        <p:spPr bwMode="auto">
          <a:xfrm>
            <a:off x="5360846" y="2060578"/>
            <a:ext cx="1146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ΟΠΤΙΚΟ-</a:t>
            </a:r>
          </a:p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ΧΩΡΙΚΗ</a:t>
            </a:r>
          </a:p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ΑΝΤΙΛΗΨΗ</a:t>
            </a:r>
          </a:p>
        </p:txBody>
      </p:sp>
      <p:sp>
        <p:nvSpPr>
          <p:cNvPr id="7179" name="21 - TextBox"/>
          <p:cNvSpPr txBox="1">
            <a:spLocks noChangeArrowheads="1"/>
          </p:cNvSpPr>
          <p:nvPr/>
        </p:nvSpPr>
        <p:spPr bwMode="auto">
          <a:xfrm>
            <a:off x="6479119" y="2133603"/>
            <a:ext cx="12400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ΛΕΙΤΟΥΡΓΙΕΣ</a:t>
            </a:r>
          </a:p>
          <a:p>
            <a:pPr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ΠΡΟΣΟΧΗΣ</a:t>
            </a:r>
          </a:p>
        </p:txBody>
      </p:sp>
      <p:cxnSp>
        <p:nvCxnSpPr>
          <p:cNvPr id="23" name="22 - Ευθεία γραμμή σύνδεσης"/>
          <p:cNvCxnSpPr/>
          <p:nvPr/>
        </p:nvCxnSpPr>
        <p:spPr>
          <a:xfrm>
            <a:off x="3585928" y="2817497"/>
            <a:ext cx="4895849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 rot="5400000">
            <a:off x="4968086" y="2348707"/>
            <a:ext cx="719137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 rot="5400000">
            <a:off x="6119553" y="2348707"/>
            <a:ext cx="719137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30 - TextBox"/>
          <p:cNvSpPr txBox="1">
            <a:spLocks noChangeArrowheads="1"/>
          </p:cNvSpPr>
          <p:nvPr/>
        </p:nvSpPr>
        <p:spPr bwMode="auto">
          <a:xfrm>
            <a:off x="3534562" y="2781303"/>
            <a:ext cx="14589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ΣΥΝΤΟΝΙΣΜΟΣ</a:t>
            </a:r>
          </a:p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ΧΕΡΙ-ΜΑΤΙ</a:t>
            </a:r>
          </a:p>
        </p:txBody>
      </p:sp>
      <p:sp>
        <p:nvSpPr>
          <p:cNvPr id="7184" name="31 - TextBox"/>
          <p:cNvSpPr txBox="1">
            <a:spLocks noChangeArrowheads="1"/>
          </p:cNvSpPr>
          <p:nvPr/>
        </p:nvSpPr>
        <p:spPr bwMode="auto">
          <a:xfrm>
            <a:off x="5075454" y="2781303"/>
            <a:ext cx="17786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ΟΠΤΙΚΟΚΙΝΗΤΙΚΟΣ</a:t>
            </a:r>
          </a:p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ΣΥΝΤΟΝΙΣΜΟΣ</a:t>
            </a:r>
          </a:p>
        </p:txBody>
      </p:sp>
      <p:sp>
        <p:nvSpPr>
          <p:cNvPr id="7185" name="32 - TextBox"/>
          <p:cNvSpPr txBox="1">
            <a:spLocks noChangeArrowheads="1"/>
          </p:cNvSpPr>
          <p:nvPr/>
        </p:nvSpPr>
        <p:spPr bwMode="auto">
          <a:xfrm>
            <a:off x="6894554" y="2781303"/>
            <a:ext cx="1491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ΣΤΑΣΙΚΕΣ </a:t>
            </a:r>
          </a:p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ΠΡΟΣΑΡΜΟΓΕΣ</a:t>
            </a:r>
          </a:p>
        </p:txBody>
      </p:sp>
      <p:cxnSp>
        <p:nvCxnSpPr>
          <p:cNvPr id="34" name="33 - Ευθεία γραμμή σύνδεσης"/>
          <p:cNvCxnSpPr/>
          <p:nvPr/>
        </p:nvCxnSpPr>
        <p:spPr>
          <a:xfrm>
            <a:off x="2930244" y="3396856"/>
            <a:ext cx="6239933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εία γραμμή σύνδεσης"/>
          <p:cNvCxnSpPr/>
          <p:nvPr/>
        </p:nvCxnSpPr>
        <p:spPr>
          <a:xfrm rot="5400000">
            <a:off x="4753410" y="3138471"/>
            <a:ext cx="576263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εία γραμμή σύνδεσης"/>
          <p:cNvCxnSpPr/>
          <p:nvPr/>
        </p:nvCxnSpPr>
        <p:spPr>
          <a:xfrm rot="5400000">
            <a:off x="6587094" y="3187565"/>
            <a:ext cx="576263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- Ευθεία γραμμή σύνδεσης"/>
          <p:cNvCxnSpPr/>
          <p:nvPr/>
        </p:nvCxnSpPr>
        <p:spPr>
          <a:xfrm>
            <a:off x="1678108" y="4689556"/>
            <a:ext cx="8832849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0" name="60 - TextBox"/>
          <p:cNvSpPr txBox="1">
            <a:spLocks noChangeArrowheads="1"/>
          </p:cNvSpPr>
          <p:nvPr/>
        </p:nvSpPr>
        <p:spPr bwMode="auto">
          <a:xfrm>
            <a:off x="3150543" y="3357566"/>
            <a:ext cx="10395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ΣΧΗΜΑ </a:t>
            </a:r>
          </a:p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ΣΩΜΑΤΟΣ</a:t>
            </a:r>
          </a:p>
        </p:txBody>
      </p:sp>
      <p:sp>
        <p:nvSpPr>
          <p:cNvPr id="7191" name="61 - TextBox"/>
          <p:cNvSpPr txBox="1">
            <a:spLocks noChangeArrowheads="1"/>
          </p:cNvSpPr>
          <p:nvPr/>
        </p:nvSpPr>
        <p:spPr bwMode="auto">
          <a:xfrm>
            <a:off x="4975351" y="3357566"/>
            <a:ext cx="19111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ΩΡΙΜΑΝΣΗ</a:t>
            </a:r>
          </a:p>
          <a:p>
            <a:pPr algn="ctr"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ΑΝΤΑΝΑΚΛΑΣΤΙΚΩΝ</a:t>
            </a:r>
          </a:p>
        </p:txBody>
      </p:sp>
      <p:sp>
        <p:nvSpPr>
          <p:cNvPr id="7192" name="62 - TextBox"/>
          <p:cNvSpPr txBox="1">
            <a:spLocks noChangeArrowheads="1"/>
          </p:cNvSpPr>
          <p:nvPr/>
        </p:nvSpPr>
        <p:spPr bwMode="auto">
          <a:xfrm>
            <a:off x="7450667" y="3284541"/>
            <a:ext cx="18394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ΙΚΑΝΟΤΗΤΑ ΓΙΑ</a:t>
            </a:r>
          </a:p>
          <a:p>
            <a:pPr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ΣΚΑΝΑΡΙΣΜΑ</a:t>
            </a:r>
          </a:p>
          <a:p>
            <a:pPr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ΕΡΕΘΙΣΜΑΤΩΝ</a:t>
            </a:r>
          </a:p>
        </p:txBody>
      </p:sp>
      <p:sp>
        <p:nvSpPr>
          <p:cNvPr id="7193" name="63 - TextBox"/>
          <p:cNvSpPr txBox="1">
            <a:spLocks noChangeArrowheads="1"/>
          </p:cNvSpPr>
          <p:nvPr/>
        </p:nvSpPr>
        <p:spPr bwMode="auto">
          <a:xfrm>
            <a:off x="2446934" y="4024119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ΑΣΦΑΛΕΙΑ </a:t>
            </a:r>
          </a:p>
          <a:p>
            <a:pPr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ΣΤΗ ΣΤΑΣΗ</a:t>
            </a:r>
          </a:p>
        </p:txBody>
      </p:sp>
      <p:sp>
        <p:nvSpPr>
          <p:cNvPr id="7194" name="64 - TextBox"/>
          <p:cNvSpPr txBox="1">
            <a:spLocks noChangeArrowheads="1"/>
          </p:cNvSpPr>
          <p:nvPr/>
        </p:nvSpPr>
        <p:spPr bwMode="auto">
          <a:xfrm>
            <a:off x="5075454" y="3930652"/>
            <a:ext cx="19008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ΑΝΤΙΛΗΨΗ</a:t>
            </a:r>
          </a:p>
          <a:p>
            <a:pPr algn="ctr"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ΤΩΝ 2 ΠΛΕΥΡΩΝ</a:t>
            </a:r>
          </a:p>
          <a:p>
            <a:pPr algn="ctr"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ΣΩΜΑΤΟΣ</a:t>
            </a:r>
          </a:p>
        </p:txBody>
      </p:sp>
      <p:sp>
        <p:nvSpPr>
          <p:cNvPr id="7195" name="65 - TextBox"/>
          <p:cNvSpPr txBox="1">
            <a:spLocks noChangeArrowheads="1"/>
          </p:cNvSpPr>
          <p:nvPr/>
        </p:nvSpPr>
        <p:spPr bwMode="auto">
          <a:xfrm>
            <a:off x="7734880" y="4057517"/>
            <a:ext cx="13015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ΚΙΝΗΤΙΚΟΣ </a:t>
            </a:r>
          </a:p>
          <a:p>
            <a:pPr algn="ctr"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ΣΧΕΔΙΑΣΜΟΣ</a:t>
            </a:r>
          </a:p>
        </p:txBody>
      </p:sp>
      <p:cxnSp>
        <p:nvCxnSpPr>
          <p:cNvPr id="67" name="66 - Ευθεία γραμμή σύνδεσης"/>
          <p:cNvCxnSpPr/>
          <p:nvPr/>
        </p:nvCxnSpPr>
        <p:spPr>
          <a:xfrm>
            <a:off x="2377704" y="4024119"/>
            <a:ext cx="7393516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- Ευθεία γραμμή σύνδεσης"/>
          <p:cNvCxnSpPr/>
          <p:nvPr/>
        </p:nvCxnSpPr>
        <p:spPr>
          <a:xfrm rot="5400000">
            <a:off x="4463786" y="3638396"/>
            <a:ext cx="576263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- Ευθεία γραμμή σύνδεσης"/>
          <p:cNvCxnSpPr/>
          <p:nvPr/>
        </p:nvCxnSpPr>
        <p:spPr>
          <a:xfrm rot="5400000">
            <a:off x="6985355" y="3780575"/>
            <a:ext cx="576263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- Ευθεία γραμμή σύνδεσης"/>
          <p:cNvCxnSpPr/>
          <p:nvPr/>
        </p:nvCxnSpPr>
        <p:spPr>
          <a:xfrm rot="5400000">
            <a:off x="4070788" y="4346150"/>
            <a:ext cx="6477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- Ευθεία γραμμή σύνδεσης"/>
          <p:cNvCxnSpPr/>
          <p:nvPr/>
        </p:nvCxnSpPr>
        <p:spPr>
          <a:xfrm rot="5400000">
            <a:off x="7230536" y="4365706"/>
            <a:ext cx="6477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1" name="77 - TextBox"/>
          <p:cNvSpPr txBox="1">
            <a:spLocks noChangeArrowheads="1"/>
          </p:cNvSpPr>
          <p:nvPr/>
        </p:nvSpPr>
        <p:spPr bwMode="auto">
          <a:xfrm>
            <a:off x="1595243" y="4638056"/>
            <a:ext cx="12228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ΟΣΦΡΗΤΙΚΟ</a:t>
            </a:r>
          </a:p>
        </p:txBody>
      </p:sp>
      <p:sp>
        <p:nvSpPr>
          <p:cNvPr id="7202" name="78 - TextBox"/>
          <p:cNvSpPr txBox="1">
            <a:spLocks noChangeArrowheads="1"/>
          </p:cNvSpPr>
          <p:nvPr/>
        </p:nvSpPr>
        <p:spPr bwMode="auto">
          <a:xfrm>
            <a:off x="4350185" y="4657434"/>
            <a:ext cx="8526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ΟΠΤΙΚΟ</a:t>
            </a:r>
          </a:p>
        </p:txBody>
      </p:sp>
      <p:sp>
        <p:nvSpPr>
          <p:cNvPr id="7203" name="79 - TextBox"/>
          <p:cNvSpPr txBox="1">
            <a:spLocks noChangeArrowheads="1"/>
          </p:cNvSpPr>
          <p:nvPr/>
        </p:nvSpPr>
        <p:spPr bwMode="auto">
          <a:xfrm>
            <a:off x="6770125" y="4714439"/>
            <a:ext cx="11494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ΑΚΟΥΣΤΙΚΟ</a:t>
            </a:r>
          </a:p>
        </p:txBody>
      </p:sp>
      <p:sp>
        <p:nvSpPr>
          <p:cNvPr id="7204" name="80 - TextBox"/>
          <p:cNvSpPr txBox="1">
            <a:spLocks noChangeArrowheads="1"/>
          </p:cNvSpPr>
          <p:nvPr/>
        </p:nvSpPr>
        <p:spPr bwMode="auto">
          <a:xfrm>
            <a:off x="8958408" y="4661834"/>
            <a:ext cx="969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 dirty="0">
                <a:solidFill>
                  <a:srgbClr val="B13F9A"/>
                </a:solidFill>
                <a:latin typeface="Calibri" pitchFamily="34" charset="0"/>
              </a:rPr>
              <a:t>ΓΕΥΣΤΙΚΟ</a:t>
            </a:r>
          </a:p>
        </p:txBody>
      </p:sp>
      <p:sp>
        <p:nvSpPr>
          <p:cNvPr id="7205" name="81 - TextBox"/>
          <p:cNvSpPr txBox="1">
            <a:spLocks noChangeArrowheads="1"/>
          </p:cNvSpPr>
          <p:nvPr/>
        </p:nvSpPr>
        <p:spPr bwMode="auto">
          <a:xfrm>
            <a:off x="1775885" y="5084764"/>
            <a:ext cx="8381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ΑΠΤΙΚΟ</a:t>
            </a:r>
          </a:p>
        </p:txBody>
      </p:sp>
      <p:sp>
        <p:nvSpPr>
          <p:cNvPr id="7206" name="82 - TextBox"/>
          <p:cNvSpPr txBox="1">
            <a:spLocks noChangeArrowheads="1"/>
          </p:cNvSpPr>
          <p:nvPr/>
        </p:nvSpPr>
        <p:spPr bwMode="auto">
          <a:xfrm>
            <a:off x="5327653" y="5084764"/>
            <a:ext cx="1276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ΙΔΙΟΔΕΚΤΙΚΟ</a:t>
            </a:r>
          </a:p>
        </p:txBody>
      </p:sp>
      <p:sp>
        <p:nvSpPr>
          <p:cNvPr id="7207" name="83 - TextBox"/>
          <p:cNvSpPr txBox="1">
            <a:spLocks noChangeArrowheads="1"/>
          </p:cNvSpPr>
          <p:nvPr/>
        </p:nvSpPr>
        <p:spPr bwMode="auto">
          <a:xfrm>
            <a:off x="8879422" y="5084764"/>
            <a:ext cx="11600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b="1">
                <a:solidFill>
                  <a:srgbClr val="B13F9A"/>
                </a:solidFill>
                <a:latin typeface="Calibri" pitchFamily="34" charset="0"/>
              </a:rPr>
              <a:t>ΑΙΘΟΥΣΑΙΟ</a:t>
            </a:r>
          </a:p>
        </p:txBody>
      </p:sp>
      <p:cxnSp>
        <p:nvCxnSpPr>
          <p:cNvPr id="85" name="84 - Ευθεία γραμμή σύνδεσης"/>
          <p:cNvCxnSpPr/>
          <p:nvPr/>
        </p:nvCxnSpPr>
        <p:spPr>
          <a:xfrm>
            <a:off x="1201006" y="5084764"/>
            <a:ext cx="9696449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- Ευθεία γραμμή σύνδεσης"/>
          <p:cNvCxnSpPr/>
          <p:nvPr/>
        </p:nvCxnSpPr>
        <p:spPr>
          <a:xfrm rot="5400000">
            <a:off x="3472026" y="4868071"/>
            <a:ext cx="433388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- Ευθεία γραμμή σύνδεσης"/>
          <p:cNvCxnSpPr/>
          <p:nvPr/>
        </p:nvCxnSpPr>
        <p:spPr>
          <a:xfrm rot="5400000">
            <a:off x="5783295" y="4868071"/>
            <a:ext cx="433388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- Ευθεία γραμμή σύνδεσης"/>
          <p:cNvCxnSpPr/>
          <p:nvPr/>
        </p:nvCxnSpPr>
        <p:spPr>
          <a:xfrm rot="5400000">
            <a:off x="8375583" y="4921175"/>
            <a:ext cx="433388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- Ευθεία γραμμή σύνδεσης"/>
          <p:cNvCxnSpPr/>
          <p:nvPr/>
        </p:nvCxnSpPr>
        <p:spPr>
          <a:xfrm rot="5400000">
            <a:off x="3864675" y="5286977"/>
            <a:ext cx="503237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- Ευθεία γραμμή σύνδεσης"/>
          <p:cNvCxnSpPr/>
          <p:nvPr/>
        </p:nvCxnSpPr>
        <p:spPr>
          <a:xfrm rot="5400000">
            <a:off x="7779131" y="5286977"/>
            <a:ext cx="503237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- Ευθεία γραμμή σύνδεσης"/>
          <p:cNvCxnSpPr>
            <a:endCxn id="6" idx="2"/>
          </p:cNvCxnSpPr>
          <p:nvPr/>
        </p:nvCxnSpPr>
        <p:spPr>
          <a:xfrm rot="5400000" flipH="1" flipV="1">
            <a:off x="408517" y="5661025"/>
            <a:ext cx="4318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- Ευθεία γραμμή σύνδεσης"/>
          <p:cNvCxnSpPr/>
          <p:nvPr/>
        </p:nvCxnSpPr>
        <p:spPr>
          <a:xfrm rot="5400000" flipH="1" flipV="1">
            <a:off x="11256433" y="5661025"/>
            <a:ext cx="4318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- Ευθεία γραμμή σύνδεσης"/>
          <p:cNvCxnSpPr/>
          <p:nvPr/>
        </p:nvCxnSpPr>
        <p:spPr>
          <a:xfrm>
            <a:off x="624418" y="5911851"/>
            <a:ext cx="1084791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7" name="105 - TextBox"/>
          <p:cNvSpPr txBox="1">
            <a:spLocks noChangeArrowheads="1"/>
          </p:cNvSpPr>
          <p:nvPr/>
        </p:nvSpPr>
        <p:spPr bwMode="auto">
          <a:xfrm>
            <a:off x="4078822" y="5445125"/>
            <a:ext cx="5185833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sz="2133" dirty="0" err="1">
                <a:solidFill>
                  <a:srgbClr val="FFFFFF"/>
                </a:solidFill>
                <a:latin typeface="Trebuchet MS"/>
                <a:cs typeface="Arial" charset="0"/>
              </a:rPr>
              <a:t>ΚΕΝΤΡΙΕνΕνΚΟ</a:t>
            </a:r>
            <a:r>
              <a:rPr lang="el-GR" sz="2133" dirty="0">
                <a:solidFill>
                  <a:srgbClr val="FFFFFF"/>
                </a:solidFill>
                <a:latin typeface="Trebuchet MS"/>
                <a:cs typeface="Arial" charset="0"/>
              </a:rPr>
              <a:t> ΝΕΥΡΙΚΟ ΣΥΣΤΗΜΑ</a:t>
            </a:r>
          </a:p>
        </p:txBody>
      </p:sp>
      <p:sp>
        <p:nvSpPr>
          <p:cNvPr id="7218" name="106 - TextBox"/>
          <p:cNvSpPr txBox="1">
            <a:spLocks noChangeArrowheads="1"/>
          </p:cNvSpPr>
          <p:nvPr/>
        </p:nvSpPr>
        <p:spPr bwMode="auto">
          <a:xfrm>
            <a:off x="3119669" y="5996228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l-GR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l-GR" sz="2400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ΠΥΡΑΜΙΔΑ</a:t>
            </a:r>
            <a:r>
              <a:rPr lang="el-GR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ΜΑΘΗΣΗΣ </a:t>
            </a:r>
          </a:p>
          <a:p>
            <a:pPr algn="ctr">
              <a:buClrTx/>
              <a:buFontTx/>
              <a:buNone/>
            </a:pPr>
            <a:r>
              <a:rPr lang="en-US" sz="2400" dirty="0">
                <a:solidFill>
                  <a:srgbClr val="B83D6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400" dirty="0">
                <a:solidFill>
                  <a:srgbClr val="B83D6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dirty="0">
                <a:solidFill>
                  <a:srgbClr val="B83D6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solidFill>
                  <a:srgbClr val="B83D6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solidFill>
                  <a:srgbClr val="B83D6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Williams &amp; </a:t>
            </a:r>
            <a:r>
              <a:rPr lang="en-US" sz="2400" dirty="0" err="1">
                <a:solidFill>
                  <a:srgbClr val="B83D6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Shellenberger</a:t>
            </a:r>
            <a:r>
              <a:rPr lang="el-GR" sz="2400" dirty="0">
                <a:solidFill>
                  <a:srgbClr val="B83D6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B83D6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l-GR" sz="2400" dirty="0">
              <a:solidFill>
                <a:srgbClr val="B83D68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19" name="107 - TextBox"/>
          <p:cNvSpPr txBox="1">
            <a:spLocks noChangeArrowheads="1"/>
          </p:cNvSpPr>
          <p:nvPr/>
        </p:nvSpPr>
        <p:spPr bwMode="auto">
          <a:xfrm>
            <a:off x="1487488" y="1988842"/>
            <a:ext cx="2512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ΑΝΤΙΛΗΠΤΙΚΟΚΙΝΗΤΙΚΗ</a:t>
            </a:r>
          </a:p>
        </p:txBody>
      </p:sp>
      <p:sp>
        <p:nvSpPr>
          <p:cNvPr id="7220" name="108 - Ορθογώνιο"/>
          <p:cNvSpPr>
            <a:spLocks noChangeArrowheads="1"/>
          </p:cNvSpPr>
          <p:nvPr/>
        </p:nvSpPr>
        <p:spPr bwMode="auto">
          <a:xfrm>
            <a:off x="8496300" y="1989140"/>
            <a:ext cx="1293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ΑΝΑΠΤΥΞΗ</a:t>
            </a:r>
          </a:p>
        </p:txBody>
      </p:sp>
      <p:sp>
        <p:nvSpPr>
          <p:cNvPr id="7221" name="110 - TextBox"/>
          <p:cNvSpPr txBox="1">
            <a:spLocks noChangeArrowheads="1"/>
          </p:cNvSpPr>
          <p:nvPr/>
        </p:nvSpPr>
        <p:spPr bwMode="auto">
          <a:xfrm>
            <a:off x="334438" y="3284540"/>
            <a:ext cx="2241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ΑΙΣΘΗΤΙΚΟΚΙΝΗΤΙΚΗ</a:t>
            </a:r>
          </a:p>
        </p:txBody>
      </p:sp>
      <p:sp>
        <p:nvSpPr>
          <p:cNvPr id="7222" name="111 - TextBox"/>
          <p:cNvSpPr txBox="1">
            <a:spLocks noChangeArrowheads="1"/>
          </p:cNvSpPr>
          <p:nvPr/>
        </p:nvSpPr>
        <p:spPr bwMode="auto">
          <a:xfrm>
            <a:off x="4" y="4437063"/>
            <a:ext cx="1566454" cy="3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4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ΑΙΣΘΗΤΗΡΙΑΚΑ</a:t>
            </a:r>
          </a:p>
        </p:txBody>
      </p:sp>
      <p:sp>
        <p:nvSpPr>
          <p:cNvPr id="7223" name="112 - Ορθογώνιο"/>
          <p:cNvSpPr>
            <a:spLocks noChangeArrowheads="1"/>
          </p:cNvSpPr>
          <p:nvPr/>
        </p:nvSpPr>
        <p:spPr bwMode="auto">
          <a:xfrm>
            <a:off x="9457271" y="3284540"/>
            <a:ext cx="1293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ΑΝΑΠΤΥΞΗ</a:t>
            </a:r>
          </a:p>
        </p:txBody>
      </p:sp>
      <p:sp>
        <p:nvSpPr>
          <p:cNvPr id="7224" name="113 - TextBox"/>
          <p:cNvSpPr txBox="1">
            <a:spLocks noChangeArrowheads="1"/>
          </p:cNvSpPr>
          <p:nvPr/>
        </p:nvSpPr>
        <p:spPr bwMode="auto">
          <a:xfrm>
            <a:off x="10608738" y="4437063"/>
            <a:ext cx="1290033" cy="3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4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ΣΥΣΤΗΜΑΤΑ</a:t>
            </a:r>
          </a:p>
        </p:txBody>
      </p:sp>
      <p:sp>
        <p:nvSpPr>
          <p:cNvPr id="7225" name="114 - TextBox"/>
          <p:cNvSpPr txBox="1">
            <a:spLocks noChangeArrowheads="1"/>
          </p:cNvSpPr>
          <p:nvPr/>
        </p:nvSpPr>
        <p:spPr bwMode="auto">
          <a:xfrm>
            <a:off x="2256371" y="1052515"/>
            <a:ext cx="2668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ΓΝΩΣΤΙΚΕΣ ΛΕΙΤΟΥΡΓΙΕΣ</a:t>
            </a:r>
          </a:p>
        </p:txBody>
      </p:sp>
      <p:sp>
        <p:nvSpPr>
          <p:cNvPr id="7226" name="115 - TextBox"/>
          <p:cNvSpPr txBox="1">
            <a:spLocks noChangeArrowheads="1"/>
          </p:cNvSpPr>
          <p:nvPr/>
        </p:nvSpPr>
        <p:spPr bwMode="auto">
          <a:xfrm>
            <a:off x="7344834" y="1052515"/>
            <a:ext cx="9140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ΝΟΗΣΗ</a:t>
            </a:r>
          </a:p>
        </p:txBody>
      </p:sp>
      <p:sp>
        <p:nvSpPr>
          <p:cNvPr id="7228" name="TextBox 6"/>
          <p:cNvSpPr txBox="1">
            <a:spLocks noChangeArrowheads="1"/>
          </p:cNvSpPr>
          <p:nvPr/>
        </p:nvSpPr>
        <p:spPr bwMode="auto">
          <a:xfrm>
            <a:off x="2683937" y="835026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2" name="Πίνακας 2">
            <a:extLst>
              <a:ext uri="{FF2B5EF4-FFF2-40B4-BE49-F238E27FC236}">
                <a16:creationId xmlns:a16="http://schemas.microsoft.com/office/drawing/2014/main" id="{05F6FF79-F7FB-878D-929E-DAC1C85169E2}"/>
              </a:ext>
            </a:extLst>
          </p:cNvPr>
          <p:cNvGraphicFramePr>
            <a:graphicFrameLocks noGrp="1"/>
          </p:cNvGraphicFramePr>
          <p:nvPr/>
        </p:nvGraphicFramePr>
        <p:xfrm>
          <a:off x="4786785" y="5502280"/>
          <a:ext cx="155392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9">
                  <a:extLst>
                    <a:ext uri="{9D8B030D-6E8A-4147-A177-3AD203B41FA5}">
                      <a16:colId xmlns:a16="http://schemas.microsoft.com/office/drawing/2014/main" val="1769336633"/>
                    </a:ext>
                  </a:extLst>
                </a:gridCol>
              </a:tblGrid>
              <a:tr h="248473">
                <a:tc>
                  <a:txBody>
                    <a:bodyPr/>
                    <a:lstStyle/>
                    <a:p>
                      <a:r>
                        <a:rPr lang="el-GR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Ενδοδεκτικό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12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47152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239351" y="620688"/>
            <a:ext cx="10561175" cy="532859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l-GR" sz="2400" dirty="0">
              <a:solidFill>
                <a:prstClr val="white"/>
              </a:solidFill>
              <a:latin typeface="Trebuchet MS"/>
              <a:sym typeface="Arial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 flipV="1">
            <a:off x="335360" y="1052737"/>
            <a:ext cx="10465163" cy="3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rot="16200000" flipH="1">
            <a:off x="1331055" y="3201396"/>
            <a:ext cx="5400675" cy="95249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rot="16200000" flipH="1">
            <a:off x="4980519" y="3200337"/>
            <a:ext cx="5400675" cy="973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335360" y="1844824"/>
            <a:ext cx="10465163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17 - TextBox"/>
          <p:cNvSpPr txBox="1">
            <a:spLocks noChangeArrowheads="1"/>
          </p:cNvSpPr>
          <p:nvPr/>
        </p:nvSpPr>
        <p:spPr bwMode="auto">
          <a:xfrm>
            <a:off x="431375" y="692697"/>
            <a:ext cx="3198568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ΑΙΣΘΗΤΗΡΙΑΚΟ</a:t>
            </a:r>
            <a:r>
              <a:rPr lang="el-GR" sz="1867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l-GR" sz="1867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ΣΥΣΤΗΜΑ</a:t>
            </a:r>
          </a:p>
        </p:txBody>
      </p:sp>
      <p:sp>
        <p:nvSpPr>
          <p:cNvPr id="6152" name="18 - TextBox"/>
          <p:cNvSpPr txBox="1">
            <a:spLocks noChangeArrowheads="1"/>
          </p:cNvSpPr>
          <p:nvPr/>
        </p:nvSpPr>
        <p:spPr bwMode="auto">
          <a:xfrm>
            <a:off x="5039888" y="692697"/>
            <a:ext cx="1244251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ΑΙΣΘΗΣΗ</a:t>
            </a:r>
          </a:p>
        </p:txBody>
      </p:sp>
      <p:sp>
        <p:nvSpPr>
          <p:cNvPr id="6153" name="19 - TextBox"/>
          <p:cNvSpPr txBox="1">
            <a:spLocks noChangeArrowheads="1"/>
          </p:cNvSpPr>
          <p:nvPr/>
        </p:nvSpPr>
        <p:spPr bwMode="auto">
          <a:xfrm>
            <a:off x="8304245" y="692697"/>
            <a:ext cx="1645002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ΥΠΟΔΟΧΕΙΣ</a:t>
            </a:r>
            <a:r>
              <a:rPr lang="el-GR" sz="1867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endParaRPr lang="el-GR" sz="1867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6154" name="20 - TextBox"/>
          <p:cNvSpPr txBox="1">
            <a:spLocks noChangeArrowheads="1"/>
          </p:cNvSpPr>
          <p:nvPr/>
        </p:nvSpPr>
        <p:spPr bwMode="auto">
          <a:xfrm>
            <a:off x="1871135" y="1268415"/>
            <a:ext cx="1068562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ΑΠΤΙΚΟ</a:t>
            </a:r>
          </a:p>
        </p:txBody>
      </p:sp>
      <p:sp>
        <p:nvSpPr>
          <p:cNvPr id="6155" name="21 - TextBox"/>
          <p:cNvSpPr txBox="1">
            <a:spLocks noChangeArrowheads="1"/>
          </p:cNvSpPr>
          <p:nvPr/>
        </p:nvSpPr>
        <p:spPr bwMode="auto">
          <a:xfrm>
            <a:off x="1871135" y="1844677"/>
            <a:ext cx="1094210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ΟΠΤΙΚΟ</a:t>
            </a:r>
          </a:p>
        </p:txBody>
      </p:sp>
      <p:sp>
        <p:nvSpPr>
          <p:cNvPr id="6156" name="22 - TextBox"/>
          <p:cNvSpPr txBox="1">
            <a:spLocks noChangeArrowheads="1"/>
          </p:cNvSpPr>
          <p:nvPr/>
        </p:nvSpPr>
        <p:spPr bwMode="auto">
          <a:xfrm>
            <a:off x="1678517" y="2349501"/>
            <a:ext cx="1592744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ΟΣΦΡΗΤΙΚΟ</a:t>
            </a:r>
          </a:p>
        </p:txBody>
      </p:sp>
      <p:sp>
        <p:nvSpPr>
          <p:cNvPr id="6157" name="23 - TextBox"/>
          <p:cNvSpPr txBox="1">
            <a:spLocks noChangeArrowheads="1"/>
          </p:cNvSpPr>
          <p:nvPr/>
        </p:nvSpPr>
        <p:spPr bwMode="auto">
          <a:xfrm>
            <a:off x="1775886" y="2997203"/>
            <a:ext cx="1334661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ΓΕΥΣΤΙΚΟ</a:t>
            </a:r>
          </a:p>
        </p:txBody>
      </p:sp>
      <p:sp>
        <p:nvSpPr>
          <p:cNvPr id="6158" name="24 - TextBox"/>
          <p:cNvSpPr txBox="1">
            <a:spLocks noChangeArrowheads="1"/>
          </p:cNvSpPr>
          <p:nvPr/>
        </p:nvSpPr>
        <p:spPr bwMode="auto">
          <a:xfrm>
            <a:off x="1583267" y="3573465"/>
            <a:ext cx="1534394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ΑΚΟΥΣΤΙΚΟ</a:t>
            </a:r>
          </a:p>
        </p:txBody>
      </p:sp>
      <p:sp>
        <p:nvSpPr>
          <p:cNvPr id="6159" name="25 - TextBox"/>
          <p:cNvSpPr txBox="1">
            <a:spLocks noChangeArrowheads="1"/>
          </p:cNvSpPr>
          <p:nvPr/>
        </p:nvSpPr>
        <p:spPr bwMode="auto">
          <a:xfrm>
            <a:off x="1583269" y="4149727"/>
            <a:ext cx="1688732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ΙΔΙΟΔΕΚΤΙΚΟ</a:t>
            </a:r>
          </a:p>
        </p:txBody>
      </p:sp>
      <p:sp>
        <p:nvSpPr>
          <p:cNvPr id="6160" name="26 - TextBox"/>
          <p:cNvSpPr txBox="1">
            <a:spLocks noChangeArrowheads="1"/>
          </p:cNvSpPr>
          <p:nvPr/>
        </p:nvSpPr>
        <p:spPr bwMode="auto">
          <a:xfrm>
            <a:off x="1678518" y="4652965"/>
            <a:ext cx="1494640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ΑΙΘΟΥΣΑΙΟ</a:t>
            </a:r>
          </a:p>
        </p:txBody>
      </p:sp>
      <p:sp>
        <p:nvSpPr>
          <p:cNvPr id="6161" name="27 - TextBox"/>
          <p:cNvSpPr txBox="1">
            <a:spLocks noChangeArrowheads="1"/>
          </p:cNvSpPr>
          <p:nvPr/>
        </p:nvSpPr>
        <p:spPr bwMode="auto">
          <a:xfrm>
            <a:off x="527383" y="5157192"/>
            <a:ext cx="3456384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ΣΠΛΑΧΝΙΚΟ</a:t>
            </a:r>
            <a:r>
              <a:rPr lang="el-GR" sz="1867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l-GR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ΣΥΣΤΗΜΑ-ενδοδεκτικότητα</a:t>
            </a:r>
          </a:p>
        </p:txBody>
      </p:sp>
      <p:sp>
        <p:nvSpPr>
          <p:cNvPr id="6162" name="28 - TextBox"/>
          <p:cNvSpPr txBox="1">
            <a:spLocks noChangeArrowheads="1"/>
          </p:cNvSpPr>
          <p:nvPr/>
        </p:nvSpPr>
        <p:spPr bwMode="auto">
          <a:xfrm>
            <a:off x="4314553" y="1052516"/>
            <a:ext cx="3317620" cy="9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ΑΦΗ,ΑΠΑΛΟ ΑΓΓΙΓΜΑ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ΘΕΡΜΟΤΗΤΑ,ΠΟΝΟΣ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ΒΑΘΕΙΑ ΠΙΕΣΗ</a:t>
            </a:r>
          </a:p>
        </p:txBody>
      </p:sp>
      <p:sp>
        <p:nvSpPr>
          <p:cNvPr id="6163" name="29 - TextBox"/>
          <p:cNvSpPr txBox="1">
            <a:spLocks noChangeArrowheads="1"/>
          </p:cNvSpPr>
          <p:nvPr/>
        </p:nvSpPr>
        <p:spPr bwMode="auto">
          <a:xfrm>
            <a:off x="8074445" y="1124747"/>
            <a:ext cx="2258439" cy="9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ΔΕΡΜΑ,ΔΙΑΦΟΡΟΙ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 ΥΠΟΔΟΧΕΙΣ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ΔΕΡΜΑΤΟΣ</a:t>
            </a:r>
          </a:p>
        </p:txBody>
      </p:sp>
      <p:cxnSp>
        <p:nvCxnSpPr>
          <p:cNvPr id="32" name="31 - Ευθεία γραμμή σύνδεσης"/>
          <p:cNvCxnSpPr/>
          <p:nvPr/>
        </p:nvCxnSpPr>
        <p:spPr>
          <a:xfrm>
            <a:off x="260316" y="2349503"/>
            <a:ext cx="104648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5" name="32 - TextBox"/>
          <p:cNvSpPr txBox="1">
            <a:spLocks noChangeArrowheads="1"/>
          </p:cNvSpPr>
          <p:nvPr/>
        </p:nvSpPr>
        <p:spPr bwMode="auto">
          <a:xfrm>
            <a:off x="5422902" y="1939133"/>
            <a:ext cx="994055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ΟΡΑΣΗ</a:t>
            </a:r>
          </a:p>
        </p:txBody>
      </p:sp>
      <p:sp>
        <p:nvSpPr>
          <p:cNvPr id="6166" name="33 - TextBox"/>
          <p:cNvSpPr txBox="1">
            <a:spLocks noChangeArrowheads="1"/>
          </p:cNvSpPr>
          <p:nvPr/>
        </p:nvSpPr>
        <p:spPr bwMode="auto">
          <a:xfrm>
            <a:off x="8016215" y="1844825"/>
            <a:ext cx="27897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ΜΑΤΙ</a:t>
            </a:r>
            <a:r>
              <a:rPr lang="en-US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 (</a:t>
            </a:r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ΡΑΒΔΙΑ ΚΩΝΙΑ) </a:t>
            </a:r>
          </a:p>
          <a:p>
            <a:pPr defTabSz="1219170"/>
            <a:r>
              <a:rPr lang="el-GR" sz="2133" b="1" dirty="0">
                <a:solidFill>
                  <a:srgbClr val="17375E"/>
                </a:solidFill>
                <a:latin typeface="Calibri" pitchFamily="34" charset="0"/>
                <a:cs typeface="Arial"/>
                <a:sym typeface="Arial"/>
              </a:rPr>
              <a:t>   </a:t>
            </a:r>
          </a:p>
        </p:txBody>
      </p:sp>
      <p:cxnSp>
        <p:nvCxnSpPr>
          <p:cNvPr id="35" name="34 - Ευθεία γραμμή σύνδεσης"/>
          <p:cNvCxnSpPr/>
          <p:nvPr/>
        </p:nvCxnSpPr>
        <p:spPr>
          <a:xfrm>
            <a:off x="335360" y="2852936"/>
            <a:ext cx="10465163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8" name="35 - TextBox"/>
          <p:cNvSpPr txBox="1">
            <a:spLocks noChangeArrowheads="1"/>
          </p:cNvSpPr>
          <p:nvPr/>
        </p:nvSpPr>
        <p:spPr bwMode="auto">
          <a:xfrm>
            <a:off x="5232403" y="2349503"/>
            <a:ext cx="1362874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ΟΣΦΡΗΣΗ</a:t>
            </a:r>
          </a:p>
        </p:txBody>
      </p:sp>
      <p:sp>
        <p:nvSpPr>
          <p:cNvPr id="6169" name="36 - TextBox"/>
          <p:cNvSpPr txBox="1">
            <a:spLocks noChangeArrowheads="1"/>
          </p:cNvSpPr>
          <p:nvPr/>
        </p:nvSpPr>
        <p:spPr bwMode="auto">
          <a:xfrm>
            <a:off x="7767377" y="2204866"/>
            <a:ext cx="3109313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ΜΥΤΗ 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ΟΣΦΡΗΤΙΚΟΙ ΥΠΟΔΟΧΕΙΣ</a:t>
            </a:r>
          </a:p>
        </p:txBody>
      </p:sp>
      <p:cxnSp>
        <p:nvCxnSpPr>
          <p:cNvPr id="38" name="37 - Ευθεία γραμμή σύνδεσης"/>
          <p:cNvCxnSpPr/>
          <p:nvPr/>
        </p:nvCxnSpPr>
        <p:spPr>
          <a:xfrm>
            <a:off x="335360" y="3429000"/>
            <a:ext cx="10465163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1" name="38 - TextBox"/>
          <p:cNvSpPr txBox="1">
            <a:spLocks noChangeArrowheads="1"/>
          </p:cNvSpPr>
          <p:nvPr/>
        </p:nvSpPr>
        <p:spPr bwMode="auto">
          <a:xfrm>
            <a:off x="5422904" y="2997203"/>
            <a:ext cx="957313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ΓΕΥΣΗ</a:t>
            </a:r>
          </a:p>
        </p:txBody>
      </p:sp>
      <p:sp>
        <p:nvSpPr>
          <p:cNvPr id="6172" name="39 - TextBox"/>
          <p:cNvSpPr txBox="1">
            <a:spLocks noChangeArrowheads="1"/>
          </p:cNvSpPr>
          <p:nvPr/>
        </p:nvSpPr>
        <p:spPr bwMode="auto">
          <a:xfrm>
            <a:off x="8016218" y="2852937"/>
            <a:ext cx="2823633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ΓΛΩΣΣΑ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ΓΕΥΣΤΙΚΟΙ ΚΑΛΥΚΕΣ</a:t>
            </a:r>
          </a:p>
        </p:txBody>
      </p:sp>
      <p:sp>
        <p:nvSpPr>
          <p:cNvPr id="6173" name="40 - TextBox"/>
          <p:cNvSpPr txBox="1">
            <a:spLocks noChangeArrowheads="1"/>
          </p:cNvSpPr>
          <p:nvPr/>
        </p:nvSpPr>
        <p:spPr bwMode="auto">
          <a:xfrm>
            <a:off x="5422903" y="3500440"/>
            <a:ext cx="856966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ΑΚΟΗ</a:t>
            </a:r>
          </a:p>
        </p:txBody>
      </p:sp>
      <p:sp>
        <p:nvSpPr>
          <p:cNvPr id="6174" name="41 - TextBox"/>
          <p:cNvSpPr txBox="1">
            <a:spLocks noChangeArrowheads="1"/>
          </p:cNvSpPr>
          <p:nvPr/>
        </p:nvSpPr>
        <p:spPr bwMode="auto">
          <a:xfrm>
            <a:off x="8439421" y="3429002"/>
            <a:ext cx="1377941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ΑΥΤΙ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(ΚΟΧΛΙΑΣ)</a:t>
            </a:r>
          </a:p>
        </p:txBody>
      </p:sp>
      <p:cxnSp>
        <p:nvCxnSpPr>
          <p:cNvPr id="43" name="42 - Ευθεία γραμμή σύνδεσης"/>
          <p:cNvCxnSpPr/>
          <p:nvPr/>
        </p:nvCxnSpPr>
        <p:spPr>
          <a:xfrm>
            <a:off x="335360" y="4005066"/>
            <a:ext cx="10465163" cy="1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εία γραμμή σύνδεσης"/>
          <p:cNvCxnSpPr/>
          <p:nvPr/>
        </p:nvCxnSpPr>
        <p:spPr>
          <a:xfrm>
            <a:off x="335360" y="4581130"/>
            <a:ext cx="10465163" cy="1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44 - TextBox"/>
          <p:cNvSpPr txBox="1">
            <a:spLocks noChangeArrowheads="1"/>
          </p:cNvSpPr>
          <p:nvPr/>
        </p:nvSpPr>
        <p:spPr bwMode="auto">
          <a:xfrm>
            <a:off x="4417485" y="4005264"/>
            <a:ext cx="3406708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ΘΕΣΗ</a:t>
            </a:r>
            <a:r>
              <a:rPr lang="el-GR" sz="1867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ΚΑΙ</a:t>
            </a:r>
            <a:r>
              <a:rPr lang="el-GR" sz="1867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ΚΙΝΗΣΗ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ΤΟΥ</a:t>
            </a:r>
            <a:r>
              <a:rPr lang="el-GR" sz="1867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ΣΩΜΑΤΟΣ</a:t>
            </a:r>
            <a:r>
              <a:rPr lang="el-GR" sz="1867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ΣΤΟ</a:t>
            </a:r>
            <a:r>
              <a:rPr lang="el-GR" sz="1867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ΧΩΡΟ</a:t>
            </a:r>
          </a:p>
        </p:txBody>
      </p:sp>
      <p:sp>
        <p:nvSpPr>
          <p:cNvPr id="6178" name="45 - TextBox"/>
          <p:cNvSpPr txBox="1">
            <a:spLocks noChangeArrowheads="1"/>
          </p:cNvSpPr>
          <p:nvPr/>
        </p:nvSpPr>
        <p:spPr bwMode="auto">
          <a:xfrm>
            <a:off x="8440217" y="4005066"/>
            <a:ext cx="1552027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ΜΥΕΣ &amp;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ΑΡΘΡΩΣΕΙΣ</a:t>
            </a:r>
          </a:p>
        </p:txBody>
      </p:sp>
      <p:cxnSp>
        <p:nvCxnSpPr>
          <p:cNvPr id="47" name="46 - Ευθεία γραμμή σύνδεσης"/>
          <p:cNvCxnSpPr/>
          <p:nvPr/>
        </p:nvCxnSpPr>
        <p:spPr>
          <a:xfrm>
            <a:off x="335360" y="5157192"/>
            <a:ext cx="10369152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0" name="47 - TextBox"/>
          <p:cNvSpPr txBox="1">
            <a:spLocks noChangeArrowheads="1"/>
          </p:cNvSpPr>
          <p:nvPr/>
        </p:nvSpPr>
        <p:spPr bwMode="auto">
          <a:xfrm>
            <a:off x="4345800" y="4581526"/>
            <a:ext cx="3434786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ΒΑΡΥΤΗΤΑ-ΙΣΟΡΡΟΠΙΑ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ΘΕΣΗ</a:t>
            </a:r>
            <a:r>
              <a:rPr lang="el-GR" sz="1867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ΚΕΦΑΛΙΟΥ</a:t>
            </a:r>
            <a:r>
              <a:rPr lang="el-GR" sz="1867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ΣΤΟ</a:t>
            </a:r>
            <a:r>
              <a:rPr lang="el-GR" sz="1867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ΧΩΡΟ</a:t>
            </a:r>
          </a:p>
        </p:txBody>
      </p:sp>
      <p:sp>
        <p:nvSpPr>
          <p:cNvPr id="6181" name="48 - TextBox"/>
          <p:cNvSpPr txBox="1">
            <a:spLocks noChangeArrowheads="1"/>
          </p:cNvSpPr>
          <p:nvPr/>
        </p:nvSpPr>
        <p:spPr bwMode="auto">
          <a:xfrm>
            <a:off x="7982913" y="4581129"/>
            <a:ext cx="2712024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ΑΥΤΙ  (ΗΜΙΚΥΚΛΙΟΙ 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ΣΩΛΗΝΕΣ+ΩΤΟΛΙΘΟΙ)</a:t>
            </a:r>
          </a:p>
        </p:txBody>
      </p:sp>
      <p:sp>
        <p:nvSpPr>
          <p:cNvPr id="6182" name="49 - TextBox"/>
          <p:cNvSpPr txBox="1">
            <a:spLocks noChangeArrowheads="1"/>
          </p:cNvSpPr>
          <p:nvPr/>
        </p:nvSpPr>
        <p:spPr bwMode="auto">
          <a:xfrm>
            <a:off x="4404665" y="5229226"/>
            <a:ext cx="3329758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ΚΑΡΔΙΑΚΟΣ</a:t>
            </a:r>
            <a:r>
              <a:rPr lang="el-GR" sz="1867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ΡΥΘΜΟΣ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ΑΝΑΠΝΟΗ  ΠΙΕΣΗ ΑΙΜΑΤΟΣ</a:t>
            </a:r>
          </a:p>
        </p:txBody>
      </p:sp>
      <p:sp>
        <p:nvSpPr>
          <p:cNvPr id="6183" name="50 - TextBox"/>
          <p:cNvSpPr txBox="1">
            <a:spLocks noChangeArrowheads="1"/>
          </p:cNvSpPr>
          <p:nvPr/>
        </p:nvSpPr>
        <p:spPr bwMode="auto">
          <a:xfrm>
            <a:off x="8062994" y="5229201"/>
            <a:ext cx="2323777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ΣΠΛΑΧΝΑ</a:t>
            </a:r>
          </a:p>
          <a:p>
            <a:pPr algn="ctr" defTabSz="1219170"/>
            <a:r>
              <a:rPr lang="el-GR" sz="1867" dirty="0">
                <a:solidFill>
                  <a:srgbClr val="F4E7ED">
                    <a:lumMod val="25000"/>
                  </a:srgbClr>
                </a:solidFill>
                <a:latin typeface="Arial" pitchFamily="34" charset="0"/>
                <a:cs typeface="Arial" pitchFamily="34" charset="0"/>
                <a:sym typeface="Arial"/>
              </a:rPr>
              <a:t>ΑΙΜΟΦΟΡΑ ΑΓΓΕΙΑ</a:t>
            </a:r>
          </a:p>
        </p:txBody>
      </p:sp>
    </p:spTree>
    <p:extLst>
      <p:ext uri="{BB962C8B-B14F-4D97-AF65-F5344CB8AC3E}">
        <p14:creationId xmlns:p14="http://schemas.microsoft.com/office/powerpoint/2010/main" val="183247431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A0FDBF2-77A8-863C-11AA-DC7D57CD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l-GR" sz="3400">
                <a:solidFill>
                  <a:schemeClr val="bg1"/>
                </a:solidFill>
              </a:rPr>
              <a:t>Αιθουσαίο και Ιδιοδεκτικό Σύστημα</a:t>
            </a:r>
            <a:endParaRPr lang="en-US" sz="340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754D23F-04F9-678E-1BC4-31D7EB9F2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1" r="12202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A7D6A1-B268-00A8-C8D2-36506D4DC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l-GR" sz="1800">
                <a:solidFill>
                  <a:schemeClr val="bg1"/>
                </a:solidFill>
              </a:rPr>
              <a:t>Το αιθουσαίο σύστημα, σχετίζεται με την ισορροπία και τη βαρύτητα, επηρεάζει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το μυϊκό σύστημα,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τη στάση σώματος και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την προσοχή</a:t>
            </a:r>
          </a:p>
          <a:p>
            <a:r>
              <a:rPr lang="el-GR" sz="1800">
                <a:solidFill>
                  <a:schemeClr val="bg1"/>
                </a:solidFill>
              </a:rPr>
              <a:t>Το ιδιοδεκτικό σχετίζεται με την κίνηση και τη θέση του σώματος και είναι σημαντικό για την ανάπτυξη: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της λεπτής και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αδρής κινητικότητας των μυών 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1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1800" dirty="0">
                <a:solidFill>
                  <a:schemeClr val="bg1"/>
                </a:solidFill>
              </a:rPr>
              <a:t>(</a:t>
            </a:r>
            <a:r>
              <a:rPr lang="el-GR" sz="1800">
                <a:solidFill>
                  <a:schemeClr val="bg1"/>
                </a:solidFill>
              </a:rPr>
              <a:t>Dunn</a:t>
            </a:r>
            <a:r>
              <a:rPr lang="el-GR" sz="1800" dirty="0">
                <a:solidFill>
                  <a:schemeClr val="bg1"/>
                </a:solidFill>
              </a:rPr>
              <a:t>, 1999, 2006).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632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49F3DF9-E2B1-ADCE-852A-C0BC491E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402336"/>
            <a:ext cx="5217172" cy="1169137"/>
          </a:xfrm>
        </p:spPr>
        <p:txBody>
          <a:bodyPr anchor="b">
            <a:norm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Αναπτυξιακή Διαταραχή Συντονισμού των κινήσεων (DCD)</a:t>
            </a:r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20" name="Graphic 38">
            <a:extLst>
              <a:ext uri="{FF2B5EF4-FFF2-40B4-BE49-F238E27FC236}">
                <a16:creationId xmlns:a16="http://schemas.microsoft.com/office/drawing/2014/main" id="{7F54B1E7-DA9D-4422-98EA-A4C079A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22669" y="82453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3681A6B-8745-4B5F-9106-8375152B5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28FA7BA-0A88-455D-9C83-95E77FCE2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733DCD-DD8D-ED50-4C20-0E36EB79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1751727"/>
            <a:ext cx="5217173" cy="4351338"/>
          </a:xfrm>
        </p:spPr>
        <p:txBody>
          <a:bodyPr>
            <a:normAutofit/>
          </a:bodyPr>
          <a:lstStyle/>
          <a:p>
            <a:r>
              <a:rPr lang="el-GR" sz="2000">
                <a:solidFill>
                  <a:schemeClr val="bg1"/>
                </a:solidFill>
              </a:rPr>
              <a:t>Διαταραχή των κινητικών δεξιοτήτων που παρεμποδίζει σημαντικά τις δραστηριότητες της καθημερινής ζωής </a:t>
            </a:r>
          </a:p>
          <a:p>
            <a:r>
              <a:rPr lang="el-GR" sz="2000">
                <a:solidFill>
                  <a:schemeClr val="bg1"/>
                </a:solidFill>
              </a:rPr>
              <a:t>Αποτελεί ευρεία έννοια (APA.2013.  </a:t>
            </a:r>
            <a:r>
              <a:rPr lang="en-US" sz="20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Blank R, </a:t>
            </a:r>
            <a:r>
              <a:rPr lang="el-GR" sz="2000">
                <a:solidFill>
                  <a:schemeClr val="bg1"/>
                </a:solidFill>
                <a:latin typeface="Arial" panose="020B0604020202020204" pitchFamily="34" charset="0"/>
              </a:rPr>
              <a:t>et al., 2019)</a:t>
            </a:r>
            <a:endParaRPr lang="el-GR" sz="2000">
              <a:solidFill>
                <a:schemeClr val="bg1"/>
              </a:solidFill>
            </a:endParaRPr>
          </a:p>
          <a:p>
            <a:r>
              <a:rPr lang="el-GR" sz="2000">
                <a:solidFill>
                  <a:schemeClr val="bg1"/>
                </a:solidFill>
              </a:rPr>
              <a:t>Αναφέρεται σε παιδιά που δεν διαθέτουν επαρκείς κινητικές δεξιότητες που απαιτούνται για καθημερινές δραστηριότητες, π.χ. ντύσιμο, φαγητό, δέσιμο κορδονιών, ενεργό παιχνίδι &amp; γραφή</a:t>
            </a:r>
          </a:p>
          <a:p>
            <a:r>
              <a:rPr lang="el-GR" sz="2000">
                <a:solidFill>
                  <a:schemeClr val="bg1"/>
                </a:solidFill>
              </a:rPr>
              <a:t>Τα ελλείμματα αυτά δεν εξηγούνται από την ηλικία ή τη νοημοσύνη του παιδιού, ούτε από μια αναγνωρίσιμη νευρολογική διαταραχή (Blank et al 2019)</a:t>
            </a:r>
          </a:p>
          <a:p>
            <a:endParaRPr lang="el-GR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785A8F-002E-4E7C-A4EE-0423F244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045" y="380207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52F9A4-B078-4FA2-A29A-E70F6045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045" y="380207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AEFA489-3B51-9516-3BB5-95DD9B002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5" r="28189"/>
          <a:stretch/>
        </p:blipFill>
        <p:spPr>
          <a:xfrm>
            <a:off x="7572995" y="1820333"/>
            <a:ext cx="3217333" cy="3217333"/>
          </a:xfrm>
          <a:prstGeom prst="rect">
            <a:avLst/>
          </a:prstGeom>
        </p:spPr>
      </p:pic>
      <p:grpSp>
        <p:nvGrpSpPr>
          <p:cNvPr id="28" name="Graphic 4">
            <a:extLst>
              <a:ext uri="{FF2B5EF4-FFF2-40B4-BE49-F238E27FC236}">
                <a16:creationId xmlns:a16="http://schemas.microsoft.com/office/drawing/2014/main" id="{E7EEFC47-5A1A-4BC0-9CCE-8E2F1C883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35753" y="489835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69E79C8-38A5-45F9-945F-935B05661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23F4A9-D368-45FC-BE17-5AE7B3D2B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E359B9-2553-4BF7-9253-DD7C6C725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F9101C1-DB2F-4A51-BFCF-E56AA9D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6A0E25F-E8AC-43C3-92E1-630040C0E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FEFC1B0-3611-4239-A35C-0A72C1AA4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BC7390E-9D9D-4C6A-B8B7-168D94FA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8A0E0EA-1232-409E-BEAC-059E2E09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0765A6-867B-4402-BC11-C0D43452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F6BB45C-BD66-4CD7-A522-A10F8B077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16CBF8-8641-4F3A-8D12-6EAF96CF3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FC9AA3-7B63-4082-885D-8FCEE9798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48DC3B5-F54E-4473-A0BB-948DEF2ECE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136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E883E7B-6E01-E0F8-D84B-E58941DF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l-GR" sz="3400">
                <a:solidFill>
                  <a:schemeClr val="bg1"/>
                </a:solidFill>
              </a:rPr>
              <a:t>Ενδοδεκτικότητα</a:t>
            </a:r>
            <a:br>
              <a:rPr lang="el-GR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(interoception)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B3ECB07-036B-149A-D12B-36C15A828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" r="3004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D1A0E8-D5FE-3E2A-E64D-B1A639AF0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l-GR" sz="15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ιγότερο γνωστή αίσθηση που βοηθά στην κατανόηση και αίσθηση του τι συμβαίνει μέσα στο σώμα</a:t>
            </a:r>
          </a:p>
          <a:p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Αφορά την ικανότητα ενός ανθρώπου να αντιλαμβάνεται την εσωτερική φυσιολογία του και να είναι ευαίσθητος στα εσωτερικά ερεθίσματα του σώματός του, π.χ.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στην αναπνοή,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ένα πόνο ή σε μια αλλαγή του ρυθμού της καρδιάς του λόγω φόβου,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της ασθένειας,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της κούρασης,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του κνησμού κ.α.. εσωτερικών αισθήσεων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δυσλειτουργίας το άτομο δυσκολεύεται να αισθανθεί πείνα, κορεσμό, ζέστη, κρύο ή δίψα και σχετίζεται άμεσα με την αυτορρύθμιση </a:t>
            </a:r>
            <a:r>
              <a:rPr lang="el-GR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Farb</a:t>
            </a:r>
            <a:r>
              <a:rPr lang="el-GR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el-GR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l-GR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2015. </a:t>
            </a: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Mallorquí-Bagué</a:t>
            </a:r>
            <a:r>
              <a:rPr lang="el-GR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el-GR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5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l-GR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2014).</a:t>
            </a:r>
            <a:endParaRPr lang="en-US" sz="1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9082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6066AC-4728-4867-691D-4F864C9C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l-GR" sz="3400">
                <a:solidFill>
                  <a:schemeClr val="bg1"/>
                </a:solidFill>
              </a:rPr>
              <a:t>Αισθητηριακή Ολοκλήρωση (SI)</a:t>
            </a:r>
            <a:endParaRPr lang="en-US" sz="340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1ACC336-1E58-1D12-CE28-5FCE40617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928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342C19-DDB1-05C3-282A-9CAB1FD3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</a:rPr>
              <a:t>περιλαμβάνει την αντίληψη, τη ρύθμιση, την οργάνωση και την ερμηνεία των αισθήσεων για τη βελτιστοποίηση της εκτέλεσης έργου και της συμμετοχής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</a:rPr>
              <a:t>Η καλή ρύθμιση και η κατάλληλη λειτουργικότητα των αισθητηριακών συστημάτων συμβάλλουν σε σημαντικά αποτελέσματα σε:</a:t>
            </a:r>
          </a:p>
          <a:p>
            <a:r>
              <a:rPr lang="el-GR" sz="1800" dirty="0" err="1">
                <a:solidFill>
                  <a:schemeClr val="bg1"/>
                </a:solidFill>
              </a:rPr>
              <a:t>κοινωνικο</a:t>
            </a:r>
            <a:r>
              <a:rPr lang="el-GR" sz="1800" dirty="0">
                <a:solidFill>
                  <a:schemeClr val="bg1"/>
                </a:solidFill>
              </a:rPr>
              <a:t>-συναισθηματικό, </a:t>
            </a:r>
          </a:p>
          <a:p>
            <a:r>
              <a:rPr lang="el-GR" sz="1800" dirty="0">
                <a:solidFill>
                  <a:schemeClr val="bg1"/>
                </a:solidFill>
              </a:rPr>
              <a:t>σωματικό και </a:t>
            </a:r>
          </a:p>
          <a:p>
            <a:r>
              <a:rPr lang="el-GR" sz="1800" dirty="0">
                <a:solidFill>
                  <a:schemeClr val="bg1"/>
                </a:solidFill>
              </a:rPr>
              <a:t>κινητικό τομέα, </a:t>
            </a:r>
          </a:p>
          <a:p>
            <a:r>
              <a:rPr lang="el-GR" sz="1800" dirty="0">
                <a:solidFill>
                  <a:schemeClr val="bg1"/>
                </a:solidFill>
              </a:rPr>
              <a:t>στην επικοινωνία, </a:t>
            </a:r>
          </a:p>
          <a:p>
            <a:r>
              <a:rPr lang="el-GR" sz="1800" dirty="0">
                <a:solidFill>
                  <a:schemeClr val="bg1"/>
                </a:solidFill>
              </a:rPr>
              <a:t>την </a:t>
            </a:r>
            <a:r>
              <a:rPr lang="el-GR" sz="1800" dirty="0" err="1">
                <a:solidFill>
                  <a:schemeClr val="bg1"/>
                </a:solidFill>
              </a:rPr>
              <a:t>αυτοφροντίδα</a:t>
            </a:r>
            <a:r>
              <a:rPr lang="el-GR" sz="1800" dirty="0">
                <a:solidFill>
                  <a:schemeClr val="bg1"/>
                </a:solidFill>
              </a:rPr>
              <a:t>, στην ανάπτυξη και διατήρηση των νοητικών και προσαρμοστικών δεξιοτήτων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111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l-G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ΔΙΑΤΑΡΑΧΕΣ ΣΤΗΝ ΑΙΣΘΗΤΗΡΙΑΚΗ ΕΠΕΞΕΡΓΑΣΙΑ</a:t>
            </a:r>
          </a:p>
        </p:txBody>
      </p:sp>
      <p:grpSp>
        <p:nvGrpSpPr>
          <p:cNvPr id="6153" name="Graphic 38">
            <a:extLst>
              <a:ext uri="{FF2B5EF4-FFF2-40B4-BE49-F238E27FC236}">
                <a16:creationId xmlns:a16="http://schemas.microsoft.com/office/drawing/2014/main" id="{35C37387-FC74-4DFB-841A-B7688148C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79558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42D8A01F-F541-4FE1-9384-7A5B686AE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5" name="Freeform: Shape 6154">
              <a:extLst>
                <a:ext uri="{FF2B5EF4-FFF2-40B4-BE49-F238E27FC236}">
                  <a16:creationId xmlns:a16="http://schemas.microsoft.com/office/drawing/2014/main" id="{7067F35E-69E0-4628-B498-7058AF51F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57" name="Oval 6156">
            <a:extLst>
              <a:ext uri="{FF2B5EF4-FFF2-40B4-BE49-F238E27FC236}">
                <a16:creationId xmlns:a16="http://schemas.microsoft.com/office/drawing/2014/main" id="{D9FE21DE-050D-4E27-A007-AAE4EF84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3491269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59" name="Oval 6158">
            <a:extLst>
              <a:ext uri="{FF2B5EF4-FFF2-40B4-BE49-F238E27FC236}">
                <a16:creationId xmlns:a16="http://schemas.microsoft.com/office/drawing/2014/main" id="{77EF10EC-D135-4F55-A642-AFA283DD9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3491269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C:\Users\ΚΑΤΕΡΙΝΑ\Pictures\δυσλειτουργίες αισθητηριακής ολοκλήρωσης.jpg"/>
          <p:cNvPicPr>
            <a:picLocks noChangeAspect="1" noChangeArrowheads="1"/>
          </p:cNvPicPr>
          <p:nvPr/>
        </p:nvPicPr>
        <p:blipFill rotWithShape="1">
          <a:blip r:embed="rId2" cstate="print"/>
          <a:srcRect l="36708" r="14583" b="1"/>
          <a:stretch/>
        </p:blipFill>
        <p:spPr bwMode="auto">
          <a:xfrm>
            <a:off x="1526293" y="1554974"/>
            <a:ext cx="3555043" cy="3217333"/>
          </a:xfrm>
          <a:prstGeom prst="rect">
            <a:avLst/>
          </a:prstGeom>
          <a:noFill/>
        </p:spPr>
      </p:pic>
      <p:grpSp>
        <p:nvGrpSpPr>
          <p:cNvPr id="6161" name="Graphic 4">
            <a:extLst>
              <a:ext uri="{FF2B5EF4-FFF2-40B4-BE49-F238E27FC236}">
                <a16:creationId xmlns:a16="http://schemas.microsoft.com/office/drawing/2014/main" id="{8546F01E-28C6-4D97-ACC0-50485CD54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3770" y="463798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6162" name="Freeform: Shape 6161">
              <a:extLst>
                <a:ext uri="{FF2B5EF4-FFF2-40B4-BE49-F238E27FC236}">
                  <a16:creationId xmlns:a16="http://schemas.microsoft.com/office/drawing/2014/main" id="{EB0908F7-1F79-4980-843B-7010EE8E8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3" name="Freeform: Shape 6162">
              <a:extLst>
                <a:ext uri="{FF2B5EF4-FFF2-40B4-BE49-F238E27FC236}">
                  <a16:creationId xmlns:a16="http://schemas.microsoft.com/office/drawing/2014/main" id="{73653996-A332-4C70-839A-B246E0543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4" name="Freeform: Shape 6163">
              <a:extLst>
                <a:ext uri="{FF2B5EF4-FFF2-40B4-BE49-F238E27FC236}">
                  <a16:creationId xmlns:a16="http://schemas.microsoft.com/office/drawing/2014/main" id="{99F15CE8-59C3-4EB5-9C7C-4BAAC5F7D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5" name="Freeform: Shape 6164">
              <a:extLst>
                <a:ext uri="{FF2B5EF4-FFF2-40B4-BE49-F238E27FC236}">
                  <a16:creationId xmlns:a16="http://schemas.microsoft.com/office/drawing/2014/main" id="{F61B38B2-7390-4304-A200-E656AE089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6" name="Freeform: Shape 6165">
              <a:extLst>
                <a:ext uri="{FF2B5EF4-FFF2-40B4-BE49-F238E27FC236}">
                  <a16:creationId xmlns:a16="http://schemas.microsoft.com/office/drawing/2014/main" id="{DA0DCEB4-FD1D-4E15-A000-1A9CB77DA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7" name="Freeform: Shape 6166">
              <a:extLst>
                <a:ext uri="{FF2B5EF4-FFF2-40B4-BE49-F238E27FC236}">
                  <a16:creationId xmlns:a16="http://schemas.microsoft.com/office/drawing/2014/main" id="{EDCE85A3-7077-4FEE-B140-C20B1A230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8" name="Freeform: Shape 6167">
              <a:extLst>
                <a:ext uri="{FF2B5EF4-FFF2-40B4-BE49-F238E27FC236}">
                  <a16:creationId xmlns:a16="http://schemas.microsoft.com/office/drawing/2014/main" id="{C4748CC5-5652-4C4F-A5CE-41DA8383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9" name="Freeform: Shape 6168">
              <a:extLst>
                <a:ext uri="{FF2B5EF4-FFF2-40B4-BE49-F238E27FC236}">
                  <a16:creationId xmlns:a16="http://schemas.microsoft.com/office/drawing/2014/main" id="{047D79CB-5BE7-49A3-8C81-100690235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0" name="Freeform: Shape 6169">
              <a:extLst>
                <a:ext uri="{FF2B5EF4-FFF2-40B4-BE49-F238E27FC236}">
                  <a16:creationId xmlns:a16="http://schemas.microsoft.com/office/drawing/2014/main" id="{2F449AC0-C0F3-4D2F-9134-78DDFD1B2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1" name="Freeform: Shape 6170">
              <a:extLst>
                <a:ext uri="{FF2B5EF4-FFF2-40B4-BE49-F238E27FC236}">
                  <a16:creationId xmlns:a16="http://schemas.microsoft.com/office/drawing/2014/main" id="{47A8DFB0-41C7-4703-BCC0-902265911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2" name="Freeform: Shape 6171">
              <a:extLst>
                <a:ext uri="{FF2B5EF4-FFF2-40B4-BE49-F238E27FC236}">
                  <a16:creationId xmlns:a16="http://schemas.microsoft.com/office/drawing/2014/main" id="{B1A0CFB7-B9CE-4B04-92B5-FE295DF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3" name="Freeform: Shape 6172">
              <a:extLst>
                <a:ext uri="{FF2B5EF4-FFF2-40B4-BE49-F238E27FC236}">
                  <a16:creationId xmlns:a16="http://schemas.microsoft.com/office/drawing/2014/main" id="{E7344B6F-954A-49BE-B5E9-19A09DC6B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4" name="Freeform: Shape 6173">
              <a:extLst>
                <a:ext uri="{FF2B5EF4-FFF2-40B4-BE49-F238E27FC236}">
                  <a16:creationId xmlns:a16="http://schemas.microsoft.com/office/drawing/2014/main" id="{F263CDF5-777C-406D-B2B2-0FF351D1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/>
          <a:p>
            <a:r>
              <a:rPr lang="el-GR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…διαταραχή στην Α.Ο. επιφέρει δυσκολίες στη μάθηση, την ανάπτυξη ή τη συμπεριφορά</a:t>
            </a:r>
          </a:p>
          <a:p>
            <a:pPr>
              <a:buNone/>
            </a:pPr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35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96F70C-1ED1-E394-F1D3-CD227189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</a:t>
            </a:r>
            <a:r>
              <a:rPr lang="el-GR">
                <a:solidFill>
                  <a:schemeClr val="bg1"/>
                </a:solidFill>
              </a:rPr>
              <a:t>λλείμματα </a:t>
            </a:r>
            <a:r>
              <a:rPr lang="el-GR" dirty="0">
                <a:solidFill>
                  <a:schemeClr val="bg1"/>
                </a:solidFill>
              </a:rPr>
              <a:t>SI </a:t>
            </a:r>
            <a:r>
              <a:rPr lang="en-US" dirty="0">
                <a:solidFill>
                  <a:schemeClr val="bg1"/>
                </a:solidFill>
              </a:rPr>
              <a:t>…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9742E72B-7FDB-4BC3-84CE-9A8675647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975545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41CB4E-1ACC-413B-9806-FF276C0F0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B54E44-06C0-461C-A803-0F535321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9645E15-CD1B-4EAA-B2F2-D41E53C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71069-A359-469A-98CD-9458DBAA0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F6AB7-4872-DB8E-D32B-BE5B1E748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7" b="44703"/>
          <a:stretch/>
        </p:blipFill>
        <p:spPr>
          <a:xfrm>
            <a:off x="1526293" y="1855568"/>
            <a:ext cx="3555043" cy="3146865"/>
          </a:xfrm>
          <a:prstGeom prst="rect">
            <a:avLst/>
          </a:prstGeom>
        </p:spPr>
      </p:pic>
      <p:grpSp>
        <p:nvGrpSpPr>
          <p:cNvPr id="19" name="Graphic 4">
            <a:extLst>
              <a:ext uri="{FF2B5EF4-FFF2-40B4-BE49-F238E27FC236}">
                <a16:creationId xmlns:a16="http://schemas.microsoft.com/office/drawing/2014/main" id="{A61BDD87-32CE-4DE2-AAE1-62C2F4793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490334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F0F3645-6645-44FD-A4C7-06D41C099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458736-D4A2-40D4-9420-C40AEB2AB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8FA6A4-209B-443A-9CF2-FFDC90EC3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B0A6C9-E0F4-403E-8FB7-5FF4F1F6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A5950E-75DA-4E34-99EB-898254870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609E6F-709D-42D6-8E54-91E37E2B1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4707FB-9E68-4EBA-A4E0-4516F1506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99771A-5CA8-4CCE-B4F5-FE8C20379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1D636C-9A38-466B-BD92-39795F493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9F3BD6-49A2-4D64-A3C0-8EFCEF9D9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BC753B-C028-4FCD-9D53-2BDBB2644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8F316F-3B46-4F37-AB8C-E6936830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36F8A8-BD35-4E0B-901B-1589A053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2FA68C-1E5D-0D2E-1583-6749336A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200" dirty="0">
                <a:solidFill>
                  <a:schemeClr val="bg1"/>
                </a:solidFill>
              </a:rPr>
              <a:t>μπορεί να δημιουργήσουν προκλήσεις και στην εκτέλεση δραστηριοτήτων καθημερινής ζωής (</a:t>
            </a:r>
            <a:r>
              <a:rPr lang="el-GR" sz="2200" dirty="0" err="1">
                <a:solidFill>
                  <a:schemeClr val="bg1"/>
                </a:solidFill>
              </a:rPr>
              <a:t>ΔΚΖs</a:t>
            </a:r>
            <a:r>
              <a:rPr lang="el-GR" sz="2200" dirty="0">
                <a:solidFill>
                  <a:schemeClr val="bg1"/>
                </a:solidFill>
              </a:rPr>
              <a:t>), εκτός από :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l-GR" sz="2200" dirty="0">
                <a:solidFill>
                  <a:schemeClr val="bg1"/>
                </a:solidFill>
              </a:rPr>
              <a:t>την ανάπτυξη,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l-GR" sz="2200" dirty="0">
                <a:solidFill>
                  <a:schemeClr val="bg1"/>
                </a:solidFill>
              </a:rPr>
              <a:t>τη μάθηση,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l-GR" sz="2200" dirty="0">
                <a:solidFill>
                  <a:schemeClr val="bg1"/>
                </a:solidFill>
              </a:rPr>
              <a:t>το παιχνίδι,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l-GR" sz="2200" dirty="0">
                <a:solidFill>
                  <a:schemeClr val="bg1"/>
                </a:solidFill>
              </a:rPr>
              <a:t>την εργασία,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l-GR" sz="2200" dirty="0">
                <a:solidFill>
                  <a:schemeClr val="bg1"/>
                </a:solidFill>
              </a:rPr>
              <a:t>την κοινωνικοποίηση και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l-GR" sz="2200" dirty="0">
                <a:solidFill>
                  <a:schemeClr val="bg1"/>
                </a:solidFill>
              </a:rPr>
              <a:t>την εμφάνιση κατάλληλης συμπεριφοράς (</a:t>
            </a:r>
            <a:r>
              <a:rPr lang="el-GR" sz="2200" dirty="0" err="1">
                <a:solidFill>
                  <a:schemeClr val="bg1"/>
                </a:solidFill>
              </a:rPr>
              <a:t>Schaff</a:t>
            </a:r>
            <a:r>
              <a:rPr lang="el-GR" sz="2200" dirty="0">
                <a:solidFill>
                  <a:schemeClr val="bg1"/>
                </a:solidFill>
              </a:rPr>
              <a:t> &amp; </a:t>
            </a:r>
            <a:r>
              <a:rPr lang="el-GR" sz="2200" dirty="0" err="1">
                <a:solidFill>
                  <a:schemeClr val="bg1"/>
                </a:solidFill>
              </a:rPr>
              <a:t>Smith</a:t>
            </a:r>
            <a:r>
              <a:rPr lang="el-GR" sz="2200" dirty="0">
                <a:solidFill>
                  <a:schemeClr val="bg1"/>
                </a:solidFill>
              </a:rPr>
              <a:t> </a:t>
            </a:r>
            <a:r>
              <a:rPr lang="el-GR" sz="2200" dirty="0" err="1">
                <a:solidFill>
                  <a:schemeClr val="bg1"/>
                </a:solidFill>
              </a:rPr>
              <a:t>Roley</a:t>
            </a:r>
            <a:r>
              <a:rPr lang="el-GR" sz="2200" dirty="0">
                <a:solidFill>
                  <a:schemeClr val="bg1"/>
                </a:solidFill>
              </a:rPr>
              <a:t>, 2006).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65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CC71E2A-A644-1573-C7E6-BAB8D4C4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l-GR" sz="3700">
                <a:solidFill>
                  <a:schemeClr val="bg1"/>
                </a:solidFill>
              </a:rPr>
              <a:t>Διαταραχές SI και ρύθμισης</a:t>
            </a:r>
            <a:endParaRPr lang="en-US" sz="3700">
              <a:solidFill>
                <a:schemeClr val="bg1"/>
              </a:solidFill>
            </a:endParaRP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9742E72B-7FDB-4BC3-84CE-9A8675647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975545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41CB4E-1ACC-413B-9806-FF276C0F0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B54E44-06C0-461C-A803-0F535321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9645E15-CD1B-4EAA-B2F2-D41E53C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71069-A359-469A-98CD-9458DBAA0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61D4FC3-A392-F2B8-A137-2B7BF52C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93" y="2433588"/>
            <a:ext cx="3555043" cy="1990824"/>
          </a:xfrm>
          <a:prstGeom prst="rect">
            <a:avLst/>
          </a:prstGeom>
        </p:spPr>
      </p:pic>
      <p:grpSp>
        <p:nvGrpSpPr>
          <p:cNvPr id="19" name="Graphic 4">
            <a:extLst>
              <a:ext uri="{FF2B5EF4-FFF2-40B4-BE49-F238E27FC236}">
                <a16:creationId xmlns:a16="http://schemas.microsoft.com/office/drawing/2014/main" id="{A61BDD87-32CE-4DE2-AAE1-62C2F4793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490334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F0F3645-6645-44FD-A4C7-06D41C099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458736-D4A2-40D4-9420-C40AEB2AB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8FA6A4-209B-443A-9CF2-FFDC90EC3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B0A6C9-E0F4-403E-8FB7-5FF4F1F6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A5950E-75DA-4E34-99EB-898254870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609E6F-709D-42D6-8E54-91E37E2B1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4707FB-9E68-4EBA-A4E0-4516F1506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99771A-5CA8-4CCE-B4F5-FE8C20379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1D636C-9A38-466B-BD92-39795F493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9F3BD6-49A2-4D64-A3C0-8EFCEF9D9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BC753B-C028-4FCD-9D53-2BDBB2644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8F316F-3B46-4F37-AB8C-E6936830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36F8A8-BD35-4E0B-901B-1589A053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A544C5-0FCE-5CDC-EB1B-D8BA36BC6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000">
                <a:solidFill>
                  <a:schemeClr val="bg1"/>
                </a:solidFill>
              </a:rPr>
              <a:t>συχνά οδηγούν τα άτομα:</a:t>
            </a:r>
          </a:p>
          <a:p>
            <a:r>
              <a:rPr lang="el-GR" sz="2000">
                <a:solidFill>
                  <a:schemeClr val="bg1"/>
                </a:solidFill>
              </a:rPr>
              <a:t>να έχουν ακραίες υπερβολικές αντιδράσεις σε αυτά που οι άλλοι θεωρούν ήπια ερεθίσματα ή </a:t>
            </a:r>
          </a:p>
          <a:p>
            <a:r>
              <a:rPr lang="el-GR" sz="2000">
                <a:solidFill>
                  <a:schemeClr val="bg1"/>
                </a:solidFill>
              </a:rPr>
              <a:t>να «κλείνουν» εντελώς και να αποσυνδέονται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>
                <a:solidFill>
                  <a:schemeClr val="bg1"/>
                </a:solidFill>
              </a:rPr>
              <a:t>Οι διαφορές στην ερμηνεία των ερεθισμάτων μπορεί να επηρεάσουν :</a:t>
            </a:r>
          </a:p>
          <a:p>
            <a:r>
              <a:rPr lang="el-GR" sz="2000">
                <a:solidFill>
                  <a:schemeClr val="bg1"/>
                </a:solidFill>
              </a:rPr>
              <a:t>τις κινητικές δεξιότητες και </a:t>
            </a:r>
          </a:p>
          <a:p>
            <a:r>
              <a:rPr lang="el-GR" sz="2000">
                <a:solidFill>
                  <a:schemeClr val="bg1"/>
                </a:solidFill>
              </a:rPr>
              <a:t>το συντονισμό,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000">
                <a:solidFill>
                  <a:schemeClr val="bg1"/>
                </a:solidFill>
              </a:rPr>
              <a:t>περιορίζοντας περαιτέρω την εμπλοκή και τη συμμετοχή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93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398687E-14B6-B88C-CE99-BF7817EF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Θεωρία και παρέμβαση SI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F25A5C6-A892-0195-0417-DC143CB88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77" y="1864214"/>
            <a:ext cx="3217333" cy="321733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E650D5-CF71-3182-81D7-3DD30A77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600">
                <a:solidFill>
                  <a:schemeClr val="bg1"/>
                </a:solidFill>
              </a:rPr>
              <a:t>παρέχουν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600">
                <a:solidFill>
                  <a:schemeClr val="bg1"/>
                </a:solidFill>
              </a:rPr>
              <a:t>προσέγγιση βασισμένη στις νευροεπιστήμες για αντιμετώπιση διαταραχών SI</a:t>
            </a:r>
          </a:p>
          <a:p>
            <a:pPr>
              <a:buFont typeface="Wingdings" panose="05000000000000000000" pitchFamily="2" charset="2"/>
              <a:buChar char="q"/>
            </a:pPr>
            <a:endParaRPr lang="el-GR" sz="260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2600">
                <a:solidFill>
                  <a:schemeClr val="bg1"/>
                </a:solidFill>
              </a:rPr>
              <a:t>Χρησιμοποιούνται &amp; πρόσθετες προσεγγίσεις από τη θεωρία της Ayres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600">
                <a:solidFill>
                  <a:schemeClr val="bg1"/>
                </a:solidFill>
              </a:rPr>
              <a:t>για την υποστήριξη των αισθητηριακών λειτουργιών</a:t>
            </a:r>
            <a:endParaRPr lang="en-US" sz="2600">
              <a:solidFill>
                <a:schemeClr val="bg1"/>
              </a:solidFill>
            </a:endParaRPr>
          </a:p>
        </p:txBody>
      </p:sp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2562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BA0AEEF-A673-DEF5-C85C-FD9A7C5C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Διαταραχές SI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35C37387-FC74-4DFB-841A-B7688148C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79558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2D8A01F-F541-4FE1-9384-7A5B686AE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67F35E-69E0-4628-B498-7058AF51F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9FE21DE-050D-4E27-A007-AAE4EF84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3491269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EF10EC-D135-4F55-A642-AFA283DD9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3491269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A08E4C6-BF9A-5D42-EE32-3990026C4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8" r="27204" b="1"/>
          <a:stretch/>
        </p:blipFill>
        <p:spPr>
          <a:xfrm>
            <a:off x="1526293" y="1554974"/>
            <a:ext cx="3555043" cy="3217333"/>
          </a:xfrm>
          <a:prstGeom prst="rect">
            <a:avLst/>
          </a:prstGeom>
        </p:spPr>
      </p:pic>
      <p:grpSp>
        <p:nvGrpSpPr>
          <p:cNvPr id="19" name="Graphic 4">
            <a:extLst>
              <a:ext uri="{FF2B5EF4-FFF2-40B4-BE49-F238E27FC236}">
                <a16:creationId xmlns:a16="http://schemas.microsoft.com/office/drawing/2014/main" id="{8546F01E-28C6-4D97-ACC0-50485CD54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3770" y="463798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B0908F7-1F79-4980-843B-7010EE8E8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653996-A332-4C70-839A-B246E0543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F15CE8-59C3-4EB5-9C7C-4BAAC5F7D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61B38B2-7390-4304-A200-E656AE089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0DCEB4-FD1D-4E15-A000-1A9CB77DA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DCE85A3-7077-4FEE-B140-C20B1A230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748CC5-5652-4C4F-A5CE-41DA8383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47D79CB-5BE7-49A3-8C81-100690235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449AC0-C0F3-4D2F-9134-78DDFD1B2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A8DFB0-41C7-4703-BCC0-902265911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1A0CFB7-B9CE-4B04-92B5-FE295DF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344B6F-954A-49BE-B5E9-19A09DC6B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263CDF5-777C-406D-B2B2-0FF351D1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A301E7-AC40-A801-5FAD-C27896BF5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1500">
                <a:solidFill>
                  <a:schemeClr val="bg1"/>
                </a:solidFill>
              </a:rPr>
              <a:t>Χωρίς παρέμβαση, οι διαταραχές SI συνεχίζονται και στην ενήλικη ζωή και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500">
                <a:solidFill>
                  <a:schemeClr val="bg1"/>
                </a:solidFill>
              </a:rPr>
              <a:t>επηρεάζουν την εκτέλεση έργου, τις σχέσεις και τις γενικές λειτουργικές ικανότητες (Kinnealey, Koenig, &amp; Smith, 2011)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50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1500">
                <a:solidFill>
                  <a:schemeClr val="bg1"/>
                </a:solidFill>
              </a:rPr>
              <a:t>θεραπευτές με εκπαίδευση εισαγωγικού επιπέδου αντιμετωπίζουν τον άμεσο αντίκτυπο της δυσλειτουργίας της αισθητηριακής επεξεργασίας σε καθημερινές δραστηριότητες και συμπεριφορά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50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1500">
                <a:solidFill>
                  <a:schemeClr val="bg1"/>
                </a:solidFill>
              </a:rPr>
              <a:t>θεραπευτές με προχωρημένη κατάρτιση σε SI παρέχουν παρέμβαση για τις υποκείμενες νευροβιολογικές διεργασίες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500">
                <a:solidFill>
                  <a:schemeClr val="bg1"/>
                </a:solidFill>
              </a:rPr>
              <a:t>που εμπλέκονται στην αισθητηριακή επεξεργασία και ολοκλήρωση για να επηρεάσουν τα μακροπρόθεσμα αποτελέσματα</a:t>
            </a:r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61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42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5DEC6C6-27E1-7937-C898-E034BF42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chemeClr val="bg1"/>
                </a:solidFill>
              </a:rPr>
              <a:t>Παρεμβάσεις Εργοθεραπείας</a:t>
            </a:r>
            <a:endParaRPr lang="en-US" sz="3700" dirty="0">
              <a:solidFill>
                <a:schemeClr val="bg1"/>
              </a:solidFill>
            </a:endParaRPr>
          </a:p>
        </p:txBody>
      </p:sp>
      <p:grpSp>
        <p:nvGrpSpPr>
          <p:cNvPr id="55" name="Group 44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6" name="Εικόνα 5" descr="Εικόνα που περιέχει άτομο, ρουχισμός, τοίχος, Αγκώνας&#10;&#10;Περιγραφή που δημιουργήθηκε αυτόματα">
            <a:extLst>
              <a:ext uri="{FF2B5EF4-FFF2-40B4-BE49-F238E27FC236}">
                <a16:creationId xmlns:a16="http://schemas.microsoft.com/office/drawing/2014/main" id="{EDB9C00A-E65F-1A04-98EF-D69836436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14" y="1864214"/>
            <a:ext cx="2729458" cy="321733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B53BB8-E663-3232-B33A-CC15E298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l-GR" sz="1500">
                <a:solidFill>
                  <a:schemeClr val="bg1"/>
                </a:solidFill>
              </a:rPr>
              <a:t>Συνεργασία με οικογένειες, γιατρούς, κ.α. επαγγελματίες (νοσηλευτές, ΛΘ, ΦΘ, ψυχολόγους, εργοδότες κ.α.)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bg1"/>
                </a:solidFill>
              </a:rPr>
              <a:t>για καθορισμό ανάγκης εξειδικευμένης αξιολόγησης και παρέμβασης</a:t>
            </a:r>
          </a:p>
          <a:p>
            <a:r>
              <a:rPr lang="el-GR" sz="1500">
                <a:solidFill>
                  <a:schemeClr val="bg1"/>
                </a:solidFill>
              </a:rPr>
              <a:t>Προσδιορισμός και τροποποίηση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bg1"/>
                </a:solidFill>
              </a:rPr>
              <a:t>αισθητηριακών και περιβαλλοντικών εμποδίων που περιορίζουν την εκτέλεση και τη συμμετοχή σε καθημερινές δραστηριότητες, και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bg1"/>
                </a:solidFill>
              </a:rPr>
              <a:t>των ατομικών δυνατών σημείων και υποστηρίξεων</a:t>
            </a:r>
          </a:p>
          <a:p>
            <a:r>
              <a:rPr lang="el-GR" sz="1500">
                <a:solidFill>
                  <a:schemeClr val="bg1"/>
                </a:solidFill>
              </a:rPr>
              <a:t>Εκπαίδευση και προτάσεις δραστηριοτήτων για την υποστήριξη των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bg1"/>
                </a:solidFill>
              </a:rPr>
              <a:t>αισθητηριακών,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bg1"/>
                </a:solidFill>
              </a:rPr>
              <a:t>κινητικών και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bg1"/>
                </a:solidFill>
              </a:rPr>
              <a:t>συμπεριφορικών αναγκών</a:t>
            </a:r>
          </a:p>
          <a:p>
            <a:endParaRPr lang="el-GR" sz="1500">
              <a:solidFill>
                <a:schemeClr val="bg1"/>
              </a:solidFill>
            </a:endParaRPr>
          </a:p>
          <a:p>
            <a:endParaRPr lang="en-US" sz="1500">
              <a:solidFill>
                <a:schemeClr val="bg1"/>
              </a:solidFill>
            </a:endParaRPr>
          </a:p>
        </p:txBody>
      </p:sp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2200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5DEC6C6-27E1-7937-C898-E034BF42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chemeClr val="bg1"/>
                </a:solidFill>
              </a:rPr>
              <a:t>Παρεμβάσεις Εργοθεραπείας</a:t>
            </a:r>
            <a:endParaRPr lang="en-US" sz="3700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0AF70D-D9D8-6A45-0ACE-F4224F1B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77" y="2368777"/>
            <a:ext cx="3217333" cy="2208206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B53BB8-E663-3232-B33A-CC15E298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l-GR" sz="1800">
                <a:solidFill>
                  <a:schemeClr val="bg1"/>
                </a:solidFill>
              </a:rPr>
              <a:t>Προσδιορισμός /παροχή προσαρμοστικών αισθητηριακών &amp; κινητικών στρατηγικών &amp; παρεμβάσεων με ποικίλες αισθητηριακές προσεγγίσεις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για διευκόλυνση συμμετοχής στις καθημερινές ρουτίνες και κοινωνικές αλληλεπιδράσεις</a:t>
            </a:r>
          </a:p>
          <a:p>
            <a:r>
              <a:rPr lang="el-GR" sz="1800">
                <a:solidFill>
                  <a:schemeClr val="bg1"/>
                </a:solidFill>
              </a:rPr>
              <a:t>Συμβολή σε αύξηση της αυτογνωσίας για τον αντίκτυπο των αισθητηριακών &amp; κινητικών παραγόντων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στις καθημερινές δραστηριότητες &amp; πραγματικές καταστάσεις της ζωής, &amp; </a:t>
            </a:r>
          </a:p>
          <a:p>
            <a:r>
              <a:rPr lang="el-GR" sz="1800">
                <a:solidFill>
                  <a:schemeClr val="bg1"/>
                </a:solidFill>
              </a:rPr>
              <a:t>παροχή τρόπων αντιμετώπισης των προκλήσεων αισθητηριακής επεξεργασίας (Mori, 2015)</a:t>
            </a:r>
          </a:p>
          <a:p>
            <a:endParaRPr lang="el-GR" sz="1800">
              <a:solidFill>
                <a:schemeClr val="bg1"/>
              </a:solidFill>
            </a:endParaRPr>
          </a:p>
          <a:p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9916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89B4755-90E0-7E32-6A2A-B0A763993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646" y="941355"/>
            <a:ext cx="1731241" cy="26015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E0AE7DB-AABD-7BC7-EEDC-5D8B8061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l-GR">
                <a:solidFill>
                  <a:schemeClr val="bg1"/>
                </a:solidFill>
              </a:rPr>
              <a:t>Αισθητηριακές παρεμβάσεις 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9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1090E5-B296-C8BC-73A7-C727C233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31" y="1076960"/>
            <a:ext cx="5283200" cy="48929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</a:rPr>
              <a:t>θετικές επιδράσεις στη σχέση μεταξύ ευεξίας και αισθητηριακών παρεμβάσεων </a:t>
            </a:r>
          </a:p>
          <a:p>
            <a:endParaRPr lang="el-GR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στη διάθεση, </a:t>
            </a:r>
          </a:p>
          <a:p>
            <a:r>
              <a:rPr lang="el-GR" sz="2000" dirty="0">
                <a:solidFill>
                  <a:schemeClr val="bg1"/>
                </a:solidFill>
              </a:rPr>
              <a:t>την κοινωνική εμπλοκή και </a:t>
            </a:r>
          </a:p>
          <a:p>
            <a:r>
              <a:rPr lang="el-GR" sz="2000" dirty="0">
                <a:solidFill>
                  <a:schemeClr val="bg1"/>
                </a:solidFill>
              </a:rPr>
              <a:t>την εμπλοκή στο έργο</a:t>
            </a:r>
          </a:p>
          <a:p>
            <a:endParaRPr lang="el-GR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</a:rPr>
              <a:t>Οι αισθητηριακές δίαιτες μπορούν να εφαρμοστούν στα καθημερινά περιβάλλοντα του σπιτιού, με αποτελέσματα συγκρίσιμα με τις συνεδρίες σε ειδικά αισθητηριακά δωμάτια με εξατομικευμένη υποστήριξη </a:t>
            </a:r>
          </a:p>
          <a:p>
            <a:pPr marL="0" indent="0">
              <a:buNone/>
            </a:pPr>
            <a:r>
              <a:rPr lang="el-GR" sz="1600" dirty="0">
                <a:solidFill>
                  <a:schemeClr val="bg1"/>
                </a:solidFill>
                <a:highlight>
                  <a:srgbClr val="FFFF00"/>
                </a:highlight>
              </a:rPr>
              <a:t>(</a:t>
            </a:r>
            <a:r>
              <a:rPr lang="el-GR" sz="1600" dirty="0" err="1">
                <a:solidFill>
                  <a:schemeClr val="bg1"/>
                </a:solidFill>
                <a:highlight>
                  <a:srgbClr val="FFFF00"/>
                </a:highlight>
              </a:rPr>
              <a:t>Haigh</a:t>
            </a:r>
            <a:r>
              <a:rPr lang="el-GR" sz="1600" dirty="0">
                <a:solidFill>
                  <a:schemeClr val="bg1"/>
                </a:solidFill>
                <a:highlight>
                  <a:srgbClr val="FFFF00"/>
                </a:highlight>
              </a:rPr>
              <a:t> και </a:t>
            </a:r>
            <a:r>
              <a:rPr lang="el-GR" sz="1600" dirty="0" err="1">
                <a:solidFill>
                  <a:schemeClr val="bg1"/>
                </a:solidFill>
                <a:highlight>
                  <a:srgbClr val="FFFF00"/>
                </a:highlight>
              </a:rPr>
              <a:t>Mytton</a:t>
            </a:r>
            <a:r>
              <a:rPr lang="el-GR" sz="1600" dirty="0">
                <a:solidFill>
                  <a:schemeClr val="bg1"/>
                </a:solidFill>
                <a:highlight>
                  <a:srgbClr val="FFFF00"/>
                </a:highlight>
              </a:rPr>
              <a:t>, 2016)</a:t>
            </a:r>
            <a:endParaRPr lang="en-US" sz="16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5545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C5CD2B-756C-E50B-17C9-EE1DCAEF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l-GR" sz="2900">
                <a:solidFill>
                  <a:schemeClr val="bg1"/>
                </a:solidFill>
              </a:rPr>
              <a:t>Διαταραχή του Συντονισμού των κινήσεων (DCD)</a:t>
            </a:r>
            <a:endParaRPr lang="en-US" sz="290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E35441-15CD-CC5C-C92E-3853EE3FC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l-GR" sz="1400" dirty="0" err="1">
                <a:solidFill>
                  <a:schemeClr val="bg1"/>
                </a:solidFill>
              </a:rPr>
              <a:t>Νευροαναπτυξιακή</a:t>
            </a:r>
            <a:r>
              <a:rPr lang="el-GR" sz="1400" dirty="0">
                <a:solidFill>
                  <a:schemeClr val="bg1"/>
                </a:solidFill>
              </a:rPr>
              <a:t> διαταραχή που επηρεάζει το 2-5% των μαθητών σχολικής ηλικίας (</a:t>
            </a:r>
            <a:r>
              <a:rPr lang="el-GR" sz="1400" dirty="0" err="1">
                <a:solidFill>
                  <a:schemeClr val="bg1"/>
                </a:solidFill>
              </a:rPr>
              <a:t>Lingam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  <a:r>
              <a:rPr lang="el-GR" sz="1400" dirty="0" err="1">
                <a:solidFill>
                  <a:schemeClr val="bg1"/>
                </a:solidFill>
              </a:rPr>
              <a:t>et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  <a:r>
              <a:rPr lang="el-GR" sz="1400" dirty="0" err="1">
                <a:solidFill>
                  <a:schemeClr val="bg1"/>
                </a:solidFill>
              </a:rPr>
              <a:t>al</a:t>
            </a:r>
            <a:r>
              <a:rPr lang="el-GR" sz="1400" dirty="0">
                <a:solidFill>
                  <a:schemeClr val="bg1"/>
                </a:solidFill>
              </a:rPr>
              <a:t> 2009), </a:t>
            </a:r>
          </a:p>
          <a:p>
            <a:r>
              <a:rPr lang="el-GR" sz="1400" dirty="0">
                <a:solidFill>
                  <a:schemeClr val="bg1"/>
                </a:solidFill>
              </a:rPr>
              <a:t>με δυσκολίες που σε πολλές περιπτώσεις συνεχίζονται και στην ενήλικη ζωή (</a:t>
            </a:r>
            <a:r>
              <a:rPr lang="el-GR" sz="1400" dirty="0" err="1">
                <a:solidFill>
                  <a:schemeClr val="bg1"/>
                </a:solidFill>
              </a:rPr>
              <a:t>Blank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  <a:r>
              <a:rPr lang="el-GR" sz="1400" dirty="0" err="1">
                <a:solidFill>
                  <a:schemeClr val="bg1"/>
                </a:solidFill>
              </a:rPr>
              <a:t>et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  <a:r>
              <a:rPr lang="el-GR" sz="1400" dirty="0" err="1">
                <a:solidFill>
                  <a:schemeClr val="bg1"/>
                </a:solidFill>
              </a:rPr>
              <a:t>al</a:t>
            </a:r>
            <a:r>
              <a:rPr lang="el-GR" sz="1400" dirty="0">
                <a:solidFill>
                  <a:schemeClr val="bg1"/>
                </a:solidFill>
              </a:rPr>
              <a:t> 2019)</a:t>
            </a:r>
          </a:p>
          <a:p>
            <a:r>
              <a:rPr lang="el-GR" sz="1400" dirty="0">
                <a:solidFill>
                  <a:schemeClr val="bg1"/>
                </a:solidFill>
              </a:rPr>
              <a:t>Η DCD διαγιγνώσκεται σε όλη τη διάρκεια της ζωής και εμφανίζεται σε όλους τους πολιτισμούς, τις φυλές και τις κοινωνικοοικονομικές ομάδες (</a:t>
            </a:r>
            <a:r>
              <a:rPr lang="el-GR" sz="1400" dirty="0" err="1">
                <a:solidFill>
                  <a:schemeClr val="bg1"/>
                </a:solidFill>
              </a:rPr>
              <a:t>Blank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  <a:r>
              <a:rPr lang="el-GR" sz="1400" dirty="0" err="1">
                <a:solidFill>
                  <a:schemeClr val="bg1"/>
                </a:solidFill>
              </a:rPr>
              <a:t>et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  <a:r>
              <a:rPr lang="el-GR" sz="1400" dirty="0" err="1">
                <a:solidFill>
                  <a:schemeClr val="bg1"/>
                </a:solidFill>
              </a:rPr>
              <a:t>al</a:t>
            </a:r>
            <a:r>
              <a:rPr lang="el-GR" sz="1400" dirty="0">
                <a:solidFill>
                  <a:schemeClr val="bg1"/>
                </a:solidFill>
              </a:rPr>
              <a:t> 2019). </a:t>
            </a:r>
          </a:p>
          <a:p>
            <a:r>
              <a:rPr lang="el-GR" sz="1400" dirty="0">
                <a:solidFill>
                  <a:schemeClr val="bg1"/>
                </a:solidFill>
              </a:rPr>
              <a:t>Η DCD αναγνωρίζεται από τον Παγκόσμιο Οργανισμό Υγείας (2001), όπου καταγράφεται ως "ειδική αναπτυξιακή διαταραχή της κινητικής λειτουργίας". </a:t>
            </a:r>
          </a:p>
          <a:p>
            <a:r>
              <a:rPr lang="el-GR" sz="1400" dirty="0">
                <a:solidFill>
                  <a:schemeClr val="bg1"/>
                </a:solidFill>
              </a:rPr>
              <a:t>H διάγνωση γίνεται σύμφωνα με τα κριτήρια του DSM-V, (APA, 2013)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4866417-16CE-258F-07F5-F1C7AA46B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0" r="9325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6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val 10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1CF3DB8-74B2-9456-2162-23D387627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71" y="1513705"/>
            <a:ext cx="2601592" cy="1456891"/>
          </a:xfrm>
          <a:prstGeom prst="rect">
            <a:avLst/>
          </a:prstGeom>
        </p:spPr>
      </p:pic>
      <p:grpSp>
        <p:nvGrpSpPr>
          <p:cNvPr id="195" name="Group 12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Oval 14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7" name="Oval 16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10B9EB-E7AF-8BD6-DC8B-41A12FE6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l-GR">
                <a:solidFill>
                  <a:schemeClr val="bg1"/>
                </a:solidFill>
              </a:rPr>
              <a:t>Αισθητηριακή Δίαιτα (Sensory Diet)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98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99" name="Freeform: Shape 1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2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1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02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AB82C1-2D2A-EFCA-243D-25D1409D3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531497"/>
            <a:ext cx="5012139" cy="59755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</a:rPr>
              <a:t>παρέχει τον απαραίτητο συνδυασμό των αισθητηριακών εισροών για το νευρικό σύστημα ενός ατόμου ώστε να είναι σε ισορροπία</a:t>
            </a:r>
          </a:p>
          <a:p>
            <a:endParaRPr lang="el-GR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Όταν το ΝΣ του ατόμου είναι κατάλληλα οργανωμένο, μπορεί να επιτύχει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bg1"/>
                </a:solidFill>
              </a:rPr>
              <a:t>καλύτερη προσοχή στα καθήκοντα,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bg1"/>
                </a:solidFill>
              </a:rPr>
              <a:t>κατάλληλες συμπεριφορές 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bg1"/>
                </a:solidFill>
              </a:rPr>
              <a:t>Καλύτερη εκτέλεση στις δραστηριότητες (</a:t>
            </a:r>
            <a:r>
              <a:rPr lang="el-GR" sz="1600" dirty="0" err="1">
                <a:solidFill>
                  <a:schemeClr val="bg1"/>
                </a:solidFill>
              </a:rPr>
              <a:t>Wilbarger</a:t>
            </a:r>
            <a:r>
              <a:rPr lang="el-GR" sz="1600" dirty="0">
                <a:solidFill>
                  <a:schemeClr val="bg1"/>
                </a:solidFill>
              </a:rPr>
              <a:t>, 1995)</a:t>
            </a:r>
          </a:p>
          <a:p>
            <a:pPr>
              <a:buFont typeface="Wingdings" panose="05000000000000000000" pitchFamily="2" charset="2"/>
              <a:buChar char="q"/>
            </a:pPr>
            <a:endParaRPr lang="el-GR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</a:rPr>
              <a:t>Πολλές δραστηριότητες μπορούν να προσφέρουν αισθητηριακές πληροφορίες, αλλά για μερικά άτομα χρειάζεται εξατομικευμένη αισθητηριακή δίαιτα, καθ’ όλη τη διάρκεια της ημέρας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52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860DD71-5F65-3B98-3CB8-D94103CC6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Αντικείμενο 2">
            <a:extLst>
              <a:ext uri="{FF2B5EF4-FFF2-40B4-BE49-F238E27FC236}">
                <a16:creationId xmlns:a16="http://schemas.microsoft.com/office/drawing/2014/main" id="{AF6B62A9-1E52-A2B1-1C55-7CCF9CCB1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488564"/>
              </p:ext>
            </p:extLst>
          </p:nvPr>
        </p:nvGraphicFramePr>
        <p:xfrm>
          <a:off x="0" y="-10050"/>
          <a:ext cx="12068070" cy="661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266667" imgH="5076190" progId="MSPhotoEd.3">
                  <p:embed/>
                </p:oleObj>
              </mc:Choice>
              <mc:Fallback>
                <p:oleObj r:id="rId2" imgW="9266667" imgH="5076190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0050"/>
                        <a:ext cx="12068070" cy="66133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65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BC9F677-C49D-FC68-CDB4-408112B8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l-GR">
                <a:solidFill>
                  <a:schemeClr val="bg1"/>
                </a:solidFill>
              </a:rPr>
              <a:t>Sensory profile (Πάντα, Συχνά, μερικές φορές, Σπάνια, Ποτέ) 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2915F9-B1BC-063A-69A4-62E94750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Γευστική /Οσφρητική επεξεργασία </a:t>
            </a:r>
          </a:p>
          <a:p>
            <a:r>
              <a:rPr lang="el-GR">
                <a:solidFill>
                  <a:schemeClr val="bg1"/>
                </a:solidFill>
              </a:rPr>
              <a:t>Κινητική Επεξεργασία</a:t>
            </a:r>
          </a:p>
          <a:p>
            <a:r>
              <a:rPr lang="el-GR">
                <a:solidFill>
                  <a:schemeClr val="bg1"/>
                </a:solidFill>
              </a:rPr>
              <a:t>Οπτική Επεξεργασία</a:t>
            </a:r>
          </a:p>
          <a:p>
            <a:r>
              <a:rPr lang="el-GR">
                <a:solidFill>
                  <a:schemeClr val="bg1"/>
                </a:solidFill>
              </a:rPr>
              <a:t>Απτική Επεξεργασία</a:t>
            </a:r>
          </a:p>
          <a:p>
            <a:r>
              <a:rPr lang="el-GR">
                <a:solidFill>
                  <a:schemeClr val="bg1"/>
                </a:solidFill>
              </a:rPr>
              <a:t>Επίπεδο Δραστηριοποίησης</a:t>
            </a:r>
          </a:p>
          <a:p>
            <a:r>
              <a:rPr lang="el-GR">
                <a:solidFill>
                  <a:schemeClr val="bg1"/>
                </a:solidFill>
              </a:rPr>
              <a:t>Ακουστική Επεξεργασία</a:t>
            </a:r>
          </a:p>
          <a:p>
            <a:endParaRPr lang="el-GR">
              <a:solidFill>
                <a:schemeClr val="bg1"/>
              </a:solidFill>
            </a:endParaRPr>
          </a:p>
          <a:p>
            <a:endParaRPr lang="el-GR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1704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386E4B-76FE-4FE7-D4D7-48C054423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DA15606-A2F7-9535-1EC6-D87D5BA0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 err="1"/>
              <a:t>Sensory</a:t>
            </a:r>
            <a:r>
              <a:rPr lang="el-GR" dirty="0"/>
              <a:t> </a:t>
            </a:r>
            <a:r>
              <a:rPr lang="el-GR" dirty="0" err="1"/>
              <a:t>profile</a:t>
            </a:r>
            <a:endParaRPr lang="en-US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0B73013A-A655-070A-540B-E3388CEA6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0741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5263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924E5F-6CF9-D39E-6C24-967CE43BF2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46102" y="-3150787"/>
            <a:ext cx="62591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Αντικείμενο 2">
            <a:extLst>
              <a:ext uri="{FF2B5EF4-FFF2-40B4-BE49-F238E27FC236}">
                <a16:creationId xmlns:a16="http://schemas.microsoft.com/office/drawing/2014/main" id="{CD155490-E57C-91C7-5DE3-D7F27E9B6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49146"/>
              </p:ext>
            </p:extLst>
          </p:nvPr>
        </p:nvGraphicFramePr>
        <p:xfrm>
          <a:off x="3346102" y="64686"/>
          <a:ext cx="4548054" cy="67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910306" imgH="8748776" progId="MSPhotoEd.3">
                  <p:embed/>
                </p:oleObj>
              </mc:Choice>
              <mc:Fallback>
                <p:oleObj r:id="rId2" imgW="5910306" imgH="8748776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102" y="64686"/>
                        <a:ext cx="4548054" cy="6728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919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EF9EAA8-EAC9-EC7A-4C8A-97A782DE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Ενδεικτικές αισθητηριακές δίαιτες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15D3DEE-C5B6-E5D9-6A3B-7DECD4757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684" y="640080"/>
            <a:ext cx="684183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84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BF61CF5-9540-D7F5-EE7F-F4F019B9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Χαμηλή εγγραφή- Υψηλά σκορ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5571A24-8AF8-EE45-F551-9B6C71FEC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242450"/>
              </p:ext>
            </p:extLst>
          </p:nvPr>
        </p:nvGraphicFramePr>
        <p:xfrm>
          <a:off x="644056" y="2396369"/>
          <a:ext cx="10927830" cy="362522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68715">
                  <a:extLst>
                    <a:ext uri="{9D8B030D-6E8A-4147-A177-3AD203B41FA5}">
                      <a16:colId xmlns:a16="http://schemas.microsoft.com/office/drawing/2014/main" val="2481709509"/>
                    </a:ext>
                  </a:extLst>
                </a:gridCol>
                <a:gridCol w="2172272">
                  <a:extLst>
                    <a:ext uri="{9D8B030D-6E8A-4147-A177-3AD203B41FA5}">
                      <a16:colId xmlns:a16="http://schemas.microsoft.com/office/drawing/2014/main" val="2159465395"/>
                    </a:ext>
                  </a:extLst>
                </a:gridCol>
                <a:gridCol w="1953146">
                  <a:extLst>
                    <a:ext uri="{9D8B030D-6E8A-4147-A177-3AD203B41FA5}">
                      <a16:colId xmlns:a16="http://schemas.microsoft.com/office/drawing/2014/main" val="2849317314"/>
                    </a:ext>
                  </a:extLst>
                </a:gridCol>
                <a:gridCol w="1516354">
                  <a:extLst>
                    <a:ext uri="{9D8B030D-6E8A-4147-A177-3AD203B41FA5}">
                      <a16:colId xmlns:a16="http://schemas.microsoft.com/office/drawing/2014/main" val="1343243237"/>
                    </a:ext>
                  </a:extLst>
                </a:gridCol>
                <a:gridCol w="1801584">
                  <a:extLst>
                    <a:ext uri="{9D8B030D-6E8A-4147-A177-3AD203B41FA5}">
                      <a16:colId xmlns:a16="http://schemas.microsoft.com/office/drawing/2014/main" val="372083762"/>
                    </a:ext>
                  </a:extLst>
                </a:gridCol>
                <a:gridCol w="1715759">
                  <a:extLst>
                    <a:ext uri="{9D8B030D-6E8A-4147-A177-3AD203B41FA5}">
                      <a16:colId xmlns:a16="http://schemas.microsoft.com/office/drawing/2014/main" val="202375271"/>
                    </a:ext>
                  </a:extLst>
                </a:gridCol>
              </a:tblGrid>
              <a:tr h="673156">
                <a:tc>
                  <a:txBody>
                    <a:bodyPr/>
                    <a:lstStyle/>
                    <a:p>
                      <a:pPr algn="ctr"/>
                      <a:r>
                        <a:rPr lang="el-G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ΓΕΥΣΗ / ΟΣΦΡΗΣΗ</a:t>
                      </a:r>
                      <a:endParaRPr lang="en-US" sz="1400" b="1" cap="all" spc="6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885" marR="78885" marT="105181" marB="10518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ΚΙΝΗΣΗ</a:t>
                      </a:r>
                      <a:endParaRPr lang="en-US" sz="1400" b="1" cap="all" spc="6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885" marR="78885" marT="105181" marB="10518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ΟΠΤΙΚΟΤΗΤΑ</a:t>
                      </a:r>
                      <a:endParaRPr lang="en-US" sz="1400" b="1" cap="all" spc="6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885" marR="78885" marT="105181" marB="10518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ΑΠΤΙΚΟΤΗΤΑ</a:t>
                      </a:r>
                      <a:endParaRPr lang="en-US" sz="1400" b="1" cap="all" spc="6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885" marR="78885" marT="105181" marB="10518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ΕΠΙΠ. ΔΡΑΣΤΗΡΙΟΤ.</a:t>
                      </a:r>
                      <a:endParaRPr lang="en-US" sz="1400" b="1" cap="all" spc="6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885" marR="78885" marT="105181" marB="10518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ΑΚΟΥΣΤΙΚΟ</a:t>
                      </a:r>
                      <a:endParaRPr lang="en-US" sz="1400" b="1" cap="all" spc="6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885" marR="78885" marT="105181" marB="10518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9593267"/>
                  </a:ext>
                </a:extLst>
              </a:tr>
              <a:tr h="2952070">
                <a:tc>
                  <a:txBody>
                    <a:bodyPr/>
                    <a:lstStyle/>
                    <a:p>
                      <a:r>
                        <a:rPr lang="el-GR" sz="1800" cap="none" spc="0">
                          <a:solidFill>
                            <a:schemeClr val="tx1"/>
                          </a:solidFill>
                          <a:effectLst/>
                        </a:rPr>
                        <a:t>Για να κάνετε τα γεύματα πιο ενδιαφέροντα, συνδυάστε μη οικείες τροφές, ασυνήθιστους συνδυασμούς ή φαγητά με έντονες γεύσεις ή οσμές</a:t>
                      </a:r>
                      <a:endParaRPr lang="en-US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885" marR="78885" marT="0" marB="105181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cap="none" spc="0">
                          <a:solidFill>
                            <a:schemeClr val="tx1"/>
                          </a:solidFill>
                          <a:effectLst/>
                        </a:rPr>
                        <a:t>Χρησιμοποιείστε αδρές και δυνατές κινήσεις πριν ασχοληθείτε με δραστηριότητα λεπτής κίνησης</a:t>
                      </a:r>
                      <a:endParaRPr lang="en-US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885" marR="78885" marT="0" marB="1051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cap="none" spc="0">
                          <a:solidFill>
                            <a:schemeClr val="tx1"/>
                          </a:solidFill>
                          <a:effectLst/>
                        </a:rPr>
                        <a:t>Κάντε τα οπτικά δεδομένα πιο εμφανή – υπογραμμίσεις, μαρκαδόροι, χρώματα </a:t>
                      </a:r>
                      <a:r>
                        <a:rPr lang="el-GR" sz="1800" cap="none" spc="0" err="1">
                          <a:solidFill>
                            <a:schemeClr val="tx1"/>
                          </a:solidFill>
                          <a:effectLst/>
                        </a:rPr>
                        <a:t>κλπ</a:t>
                      </a:r>
                      <a:endParaRPr lang="en-US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885" marR="78885" marT="0" marB="1051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cap="none" spc="0">
                          <a:solidFill>
                            <a:schemeClr val="tx1"/>
                          </a:solidFill>
                          <a:effectLst/>
                        </a:rPr>
                        <a:t>Κοιτάξτε το αντικείμενο που σας ακουμπάει</a:t>
                      </a:r>
                      <a:endParaRPr lang="en-US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885" marR="78885" marT="0" marB="1051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cap="none" spc="0">
                          <a:solidFill>
                            <a:schemeClr val="tx1"/>
                          </a:solidFill>
                          <a:effectLst/>
                        </a:rPr>
                        <a:t>Μπείτε σε μία συνάντηση με έτοιμες τις ερωτήσεις σας, αυτά που έχετε να πείτε </a:t>
                      </a:r>
                      <a:r>
                        <a:rPr lang="el-GR" sz="1800" cap="none" spc="0" err="1">
                          <a:solidFill>
                            <a:schemeClr val="tx1"/>
                          </a:solidFill>
                          <a:effectLst/>
                        </a:rPr>
                        <a:t>κλπ</a:t>
                      </a:r>
                      <a:endParaRPr lang="en-US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885" marR="78885" marT="0" marB="1051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cap="none" spc="0" dirty="0">
                          <a:solidFill>
                            <a:schemeClr val="tx1"/>
                          </a:solidFill>
                          <a:effectLst/>
                        </a:rPr>
                        <a:t>Ζητείστε από τους ομιλητές να μιλούν πιο αργά ή να επαναλάβουν εάν είναι για εσάς απαραίτητο</a:t>
                      </a:r>
                      <a:endParaRPr lang="en-US" sz="18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885" marR="78885" marT="0" marB="1051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764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219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66CB70-F574-8AF6-A1FE-6CD39709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Χαμηλή εγγραφή- χαμηλά σκορ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B1AA9-AFAB-D442-A025-1EB7BC2B7211}"/>
              </a:ext>
            </a:extLst>
          </p:cNvPr>
          <p:cNvSpPr txBox="1"/>
          <p:nvPr/>
        </p:nvSpPr>
        <p:spPr>
          <a:xfrm>
            <a:off x="5246415" y="4230094"/>
            <a:ext cx="6235268" cy="1800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δεν χάνετε μεν το αισθητηριακό ερέθισμα, χωρίς όμως αυτό να σημαίνει υποχρεωτικά ότι ερεθίζεστε από αυτό και ότι το προσέχετε για να το καταγράψετε</a:t>
            </a: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68219092-77F5-7B90-CE1D-CAD5D1A04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092891"/>
              </p:ext>
            </p:extLst>
          </p:nvPr>
        </p:nvGraphicFramePr>
        <p:xfrm>
          <a:off x="556592" y="714622"/>
          <a:ext cx="11139781" cy="294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958">
                  <a:extLst>
                    <a:ext uri="{9D8B030D-6E8A-4147-A177-3AD203B41FA5}">
                      <a16:colId xmlns:a16="http://schemas.microsoft.com/office/drawing/2014/main" val="1099936785"/>
                    </a:ext>
                  </a:extLst>
                </a:gridCol>
                <a:gridCol w="1754429">
                  <a:extLst>
                    <a:ext uri="{9D8B030D-6E8A-4147-A177-3AD203B41FA5}">
                      <a16:colId xmlns:a16="http://schemas.microsoft.com/office/drawing/2014/main" val="16080131"/>
                    </a:ext>
                  </a:extLst>
                </a:gridCol>
                <a:gridCol w="1651725">
                  <a:extLst>
                    <a:ext uri="{9D8B030D-6E8A-4147-A177-3AD203B41FA5}">
                      <a16:colId xmlns:a16="http://schemas.microsoft.com/office/drawing/2014/main" val="1333259304"/>
                    </a:ext>
                  </a:extLst>
                </a:gridCol>
                <a:gridCol w="1855624">
                  <a:extLst>
                    <a:ext uri="{9D8B030D-6E8A-4147-A177-3AD203B41FA5}">
                      <a16:colId xmlns:a16="http://schemas.microsoft.com/office/drawing/2014/main" val="325241560"/>
                    </a:ext>
                  </a:extLst>
                </a:gridCol>
                <a:gridCol w="2180349">
                  <a:extLst>
                    <a:ext uri="{9D8B030D-6E8A-4147-A177-3AD203B41FA5}">
                      <a16:colId xmlns:a16="http://schemas.microsoft.com/office/drawing/2014/main" val="2282687859"/>
                    </a:ext>
                  </a:extLst>
                </a:gridCol>
                <a:gridCol w="2376696">
                  <a:extLst>
                    <a:ext uri="{9D8B030D-6E8A-4147-A177-3AD203B41FA5}">
                      <a16:colId xmlns:a16="http://schemas.microsoft.com/office/drawing/2014/main" val="2426078599"/>
                    </a:ext>
                  </a:extLst>
                </a:gridCol>
              </a:tblGrid>
              <a:tr h="556778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ΓΕΥΣΗ / ΟΣΦΡΗΣΗ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ΚΙΝΗΣΗ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ΟΠΤΙΚΟΤΗΤΑ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ΑΠΤΙΚΟΤΗΤΑ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ΕΠΙΠ. ΔΡΑΣΤΗΡΙΟΤ.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ΑΚΟΥΣΤΙΚΟ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extLst>
                  <a:ext uri="{0D108BD9-81ED-4DB2-BD59-A6C34878D82A}">
                    <a16:rowId xmlns:a16="http://schemas.microsoft.com/office/drawing/2014/main" val="1639379583"/>
                  </a:ext>
                </a:extLst>
              </a:tr>
              <a:tr h="2383704">
                <a:tc>
                  <a:txBody>
                    <a:bodyPr/>
                    <a:lstStyle/>
                    <a:p>
                      <a:r>
                        <a:rPr lang="el-GR" sz="1700">
                          <a:effectLst/>
                        </a:rPr>
                        <a:t>Επιλέγετε φαγητά με μεσαίες ή ήπιες γεύσεις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r>
                        <a:rPr lang="el-GR" sz="1700">
                          <a:effectLst/>
                        </a:rPr>
                        <a:t>Επιλέξτε ασκήσεις / δραστηριότητες που περιλαμβάνουν επανάληψη κίνησης (πχ βάδιση, κολύμβηση </a:t>
                      </a:r>
                      <a:r>
                        <a:rPr lang="el-GR" sz="1700" err="1">
                          <a:effectLst/>
                        </a:rPr>
                        <a:t>κλπ</a:t>
                      </a:r>
                      <a:r>
                        <a:rPr lang="el-GR" sz="1700">
                          <a:effectLst/>
                        </a:rPr>
                        <a:t>)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r>
                        <a:rPr lang="el-GR" sz="1700">
                          <a:effectLst/>
                        </a:rPr>
                        <a:t>Επιλέξτε ουδέτερα χρώματα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r>
                        <a:rPr lang="el-GR" sz="1700">
                          <a:effectLst/>
                        </a:rPr>
                        <a:t>Χρησιμοποιείστε απαλά, μη υφής αντικείμενα και ρούχα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r>
                        <a:rPr lang="el-GR" sz="1700">
                          <a:effectLst/>
                        </a:rPr>
                        <a:t>Χρησιμοποιείστε σταθερά βήματα και ρουτίνες και καθημερινές δραστηριότητες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r>
                        <a:rPr lang="el-GR" sz="1700" dirty="0">
                          <a:effectLst/>
                        </a:rPr>
                        <a:t>Επιλέξτε ήχους επαναλαμβανόμενους και προβλέψιμους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extLst>
                  <a:ext uri="{0D108BD9-81ED-4DB2-BD59-A6C34878D82A}">
                    <a16:rowId xmlns:a16="http://schemas.microsoft.com/office/drawing/2014/main" val="81074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435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A5D4CAB-E95D-2569-061F-45D4F5CE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Αναζήτηση αίσθησης- Υψηλά σκορ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EBD83540-5DED-A691-6088-F96370B9F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492873"/>
              </p:ext>
            </p:extLst>
          </p:nvPr>
        </p:nvGraphicFramePr>
        <p:xfrm>
          <a:off x="644056" y="3158748"/>
          <a:ext cx="10927831" cy="2603867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1774940">
                  <a:extLst>
                    <a:ext uri="{9D8B030D-6E8A-4147-A177-3AD203B41FA5}">
                      <a16:colId xmlns:a16="http://schemas.microsoft.com/office/drawing/2014/main" val="4033628031"/>
                    </a:ext>
                  </a:extLst>
                </a:gridCol>
                <a:gridCol w="2200409">
                  <a:extLst>
                    <a:ext uri="{9D8B030D-6E8A-4147-A177-3AD203B41FA5}">
                      <a16:colId xmlns:a16="http://schemas.microsoft.com/office/drawing/2014/main" val="2248094897"/>
                    </a:ext>
                  </a:extLst>
                </a:gridCol>
                <a:gridCol w="1754485">
                  <a:extLst>
                    <a:ext uri="{9D8B030D-6E8A-4147-A177-3AD203B41FA5}">
                      <a16:colId xmlns:a16="http://schemas.microsoft.com/office/drawing/2014/main" val="868401174"/>
                    </a:ext>
                  </a:extLst>
                </a:gridCol>
                <a:gridCol w="1666527">
                  <a:extLst>
                    <a:ext uri="{9D8B030D-6E8A-4147-A177-3AD203B41FA5}">
                      <a16:colId xmlns:a16="http://schemas.microsoft.com/office/drawing/2014/main" val="508455297"/>
                    </a:ext>
                  </a:extLst>
                </a:gridCol>
                <a:gridCol w="1666527">
                  <a:extLst>
                    <a:ext uri="{9D8B030D-6E8A-4147-A177-3AD203B41FA5}">
                      <a16:colId xmlns:a16="http://schemas.microsoft.com/office/drawing/2014/main" val="3701449625"/>
                    </a:ext>
                  </a:extLst>
                </a:gridCol>
                <a:gridCol w="1864943">
                  <a:extLst>
                    <a:ext uri="{9D8B030D-6E8A-4147-A177-3AD203B41FA5}">
                      <a16:colId xmlns:a16="http://schemas.microsoft.com/office/drawing/2014/main" val="703154688"/>
                    </a:ext>
                  </a:extLst>
                </a:gridCol>
              </a:tblGrid>
              <a:tr h="2603867">
                <a:tc>
                  <a:txBody>
                    <a:bodyPr/>
                    <a:lstStyle/>
                    <a:p>
                      <a:r>
                        <a:rPr lang="el-GR" sz="1500" cap="none" spc="0" dirty="0">
                          <a:solidFill>
                            <a:schemeClr val="tx1"/>
                          </a:solidFill>
                          <a:effectLst/>
                        </a:rPr>
                        <a:t>Μασήστε τσίχλα, φάτε καραμέλα μέντας όταν αισθάνεστε νευρικοί</a:t>
                      </a:r>
                      <a:endParaRPr lang="en-US" sz="15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475" marR="88366" marT="23564" marB="176733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cap="none" spc="0">
                          <a:solidFill>
                            <a:schemeClr val="tx1"/>
                          </a:solidFill>
                          <a:effectLst/>
                        </a:rPr>
                        <a:t>Βάλτε κίνηση στις </a:t>
                      </a:r>
                      <a:r>
                        <a:rPr lang="el-GR" sz="1500" cap="none" spc="0" err="1">
                          <a:solidFill>
                            <a:schemeClr val="tx1"/>
                          </a:solidFill>
                          <a:effectLst/>
                        </a:rPr>
                        <a:t>δραστηριότητεςΣε</a:t>
                      </a:r>
                      <a:r>
                        <a:rPr lang="el-GR" sz="1500" cap="none" spc="0">
                          <a:solidFill>
                            <a:schemeClr val="tx1"/>
                          </a:solidFill>
                          <a:effectLst/>
                        </a:rPr>
                        <a:t> μία ομάδα μπορείτε να μοιράζετε πράγματα, συγυρίζετε </a:t>
                      </a:r>
                      <a:r>
                        <a:rPr lang="el-GR" sz="1500" cap="none" spc="0" err="1">
                          <a:solidFill>
                            <a:schemeClr val="tx1"/>
                          </a:solidFill>
                          <a:effectLst/>
                        </a:rPr>
                        <a:t>κλπ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475" marR="88366" marT="23564" marB="1767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cap="none" spc="0">
                          <a:solidFill>
                            <a:schemeClr val="tx1"/>
                          </a:solidFill>
                          <a:effectLst/>
                        </a:rPr>
                        <a:t>Χρησιμοποιείστε λαμπερά χρώματα και παράξενες φόρμες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475" marR="88366" marT="23564" marB="1767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cap="none" spc="0">
                          <a:solidFill>
                            <a:schemeClr val="tx1"/>
                          </a:solidFill>
                          <a:effectLst/>
                        </a:rPr>
                        <a:t>Επιλέξτε δραστηριότητες που περιλαμβάνουν αγγίγματα με άλλους (χορός, μασάζ) ή το περιβάλλον (μαγείρεμα, κηπουρική)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475" marR="88366" marT="23564" marB="1767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cap="none" spc="0">
                          <a:solidFill>
                            <a:schemeClr val="tx1"/>
                          </a:solidFill>
                          <a:effectLst/>
                        </a:rPr>
                        <a:t>Αναζητείστε δραστηριότητες ομαδικές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475" marR="88366" marT="23564" marB="1767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cap="none" spc="0" dirty="0">
                          <a:solidFill>
                            <a:schemeClr val="tx1"/>
                          </a:solidFill>
                          <a:effectLst/>
                        </a:rPr>
                        <a:t>Βάλτε ήχους στις καθημερινές σας δραστηριότητες (τραγούδι, μουρμουρητό, ανοιχτό το ράδιο κατά την εργασία)</a:t>
                      </a:r>
                      <a:endParaRPr lang="en-US" sz="15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475" marR="88366" marT="23564" marB="17673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274560"/>
                  </a:ext>
                </a:extLst>
              </a:tr>
            </a:tbl>
          </a:graphicData>
        </a:graphic>
      </p:graphicFrame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452A7716-1675-05FD-EA9B-D900E9271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64097"/>
              </p:ext>
            </p:extLst>
          </p:nvPr>
        </p:nvGraphicFramePr>
        <p:xfrm>
          <a:off x="644056" y="2439334"/>
          <a:ext cx="11139781" cy="556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958">
                  <a:extLst>
                    <a:ext uri="{9D8B030D-6E8A-4147-A177-3AD203B41FA5}">
                      <a16:colId xmlns:a16="http://schemas.microsoft.com/office/drawing/2014/main" val="4274204360"/>
                    </a:ext>
                  </a:extLst>
                </a:gridCol>
                <a:gridCol w="1754429">
                  <a:extLst>
                    <a:ext uri="{9D8B030D-6E8A-4147-A177-3AD203B41FA5}">
                      <a16:colId xmlns:a16="http://schemas.microsoft.com/office/drawing/2014/main" val="416529051"/>
                    </a:ext>
                  </a:extLst>
                </a:gridCol>
                <a:gridCol w="1651725">
                  <a:extLst>
                    <a:ext uri="{9D8B030D-6E8A-4147-A177-3AD203B41FA5}">
                      <a16:colId xmlns:a16="http://schemas.microsoft.com/office/drawing/2014/main" val="1859290690"/>
                    </a:ext>
                  </a:extLst>
                </a:gridCol>
                <a:gridCol w="1855624">
                  <a:extLst>
                    <a:ext uri="{9D8B030D-6E8A-4147-A177-3AD203B41FA5}">
                      <a16:colId xmlns:a16="http://schemas.microsoft.com/office/drawing/2014/main" val="1581125115"/>
                    </a:ext>
                  </a:extLst>
                </a:gridCol>
                <a:gridCol w="2180349">
                  <a:extLst>
                    <a:ext uri="{9D8B030D-6E8A-4147-A177-3AD203B41FA5}">
                      <a16:colId xmlns:a16="http://schemas.microsoft.com/office/drawing/2014/main" val="3106974027"/>
                    </a:ext>
                  </a:extLst>
                </a:gridCol>
                <a:gridCol w="2376696">
                  <a:extLst>
                    <a:ext uri="{9D8B030D-6E8A-4147-A177-3AD203B41FA5}">
                      <a16:colId xmlns:a16="http://schemas.microsoft.com/office/drawing/2014/main" val="2481810254"/>
                    </a:ext>
                  </a:extLst>
                </a:gridCol>
              </a:tblGrid>
              <a:tr h="556778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ΓΕΥΣΗ / ΟΣΦΡΗΣΗ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ΚΙΝΗΣΗ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ΟΠΤΙΚΟΤΗΤΑ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ΑΠΤΙΚΟΤΗΤΑ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ΕΠΙΠ. ΔΡΑΣΤΗΡΙΟΤ.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ΑΚΟΥΣΤΙΚΟ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extLst>
                  <a:ext uri="{0D108BD9-81ED-4DB2-BD59-A6C34878D82A}">
                    <a16:rowId xmlns:a16="http://schemas.microsoft.com/office/drawing/2014/main" val="235961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1274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0C676A6-EF9E-8984-58DC-F91FCFEF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Αναζήτηση αίσθησης –χαμηλά σκορ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A03FF0B4-6400-75DC-3846-BC5B07858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374670"/>
              </p:ext>
            </p:extLst>
          </p:nvPr>
        </p:nvGraphicFramePr>
        <p:xfrm>
          <a:off x="644056" y="2833267"/>
          <a:ext cx="10927832" cy="3254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6484">
                  <a:extLst>
                    <a:ext uri="{9D8B030D-6E8A-4147-A177-3AD203B41FA5}">
                      <a16:colId xmlns:a16="http://schemas.microsoft.com/office/drawing/2014/main" val="3877457286"/>
                    </a:ext>
                  </a:extLst>
                </a:gridCol>
                <a:gridCol w="2046330">
                  <a:extLst>
                    <a:ext uri="{9D8B030D-6E8A-4147-A177-3AD203B41FA5}">
                      <a16:colId xmlns:a16="http://schemas.microsoft.com/office/drawing/2014/main" val="62699504"/>
                    </a:ext>
                  </a:extLst>
                </a:gridCol>
                <a:gridCol w="1548819">
                  <a:extLst>
                    <a:ext uri="{9D8B030D-6E8A-4147-A177-3AD203B41FA5}">
                      <a16:colId xmlns:a16="http://schemas.microsoft.com/office/drawing/2014/main" val="2735499819"/>
                    </a:ext>
                  </a:extLst>
                </a:gridCol>
                <a:gridCol w="1466738">
                  <a:extLst>
                    <a:ext uri="{9D8B030D-6E8A-4147-A177-3AD203B41FA5}">
                      <a16:colId xmlns:a16="http://schemas.microsoft.com/office/drawing/2014/main" val="732883359"/>
                    </a:ext>
                  </a:extLst>
                </a:gridCol>
                <a:gridCol w="2039629">
                  <a:extLst>
                    <a:ext uri="{9D8B030D-6E8A-4147-A177-3AD203B41FA5}">
                      <a16:colId xmlns:a16="http://schemas.microsoft.com/office/drawing/2014/main" val="2225163416"/>
                    </a:ext>
                  </a:extLst>
                </a:gridCol>
                <a:gridCol w="2079832">
                  <a:extLst>
                    <a:ext uri="{9D8B030D-6E8A-4147-A177-3AD203B41FA5}">
                      <a16:colId xmlns:a16="http://schemas.microsoft.com/office/drawing/2014/main" val="1827838502"/>
                    </a:ext>
                  </a:extLst>
                </a:gridCol>
              </a:tblGrid>
              <a:tr h="3254830">
                <a:tc>
                  <a:txBody>
                    <a:bodyPr/>
                    <a:lstStyle/>
                    <a:p>
                      <a:r>
                        <a:rPr lang="el-GR" sz="2100">
                          <a:effectLst/>
                        </a:rPr>
                        <a:t>Ανακαλύψτε νέα φαγητά, ζητείστε να σας συστήσουν εστιατόρια ή φαγητά που δεν έχετε δοκιμάσει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365" marR="72365" marT="0" marB="0"/>
                </a:tc>
                <a:tc>
                  <a:txBody>
                    <a:bodyPr/>
                    <a:lstStyle/>
                    <a:p>
                      <a:r>
                        <a:rPr lang="el-GR" sz="2100">
                          <a:effectLst/>
                        </a:rPr>
                        <a:t>Επιδιώξτε μία νέα κινητική δραστηριότητα (πχ χορός,  </a:t>
                      </a:r>
                      <a:r>
                        <a:rPr lang="en-US" sz="2100">
                          <a:effectLst/>
                        </a:rPr>
                        <a:t>bowling</a:t>
                      </a:r>
                      <a:r>
                        <a:rPr lang="el-GR" sz="2100">
                          <a:effectLst/>
                        </a:rPr>
                        <a:t>, αεροβική κλπ)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365" marR="72365" marT="0" marB="0"/>
                </a:tc>
                <a:tc>
                  <a:txBody>
                    <a:bodyPr/>
                    <a:lstStyle/>
                    <a:p>
                      <a:r>
                        <a:rPr lang="el-GR" sz="2100">
                          <a:effectLst/>
                        </a:rPr>
                        <a:t>Δοκιμάστε κάποια καινούρια χρώματα στα ρούχα σας, το μέρος που μένετε, εργάζεστε κλπ)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365" marR="72365" marT="0" marB="0"/>
                </a:tc>
                <a:tc>
                  <a:txBody>
                    <a:bodyPr/>
                    <a:lstStyle/>
                    <a:p>
                      <a:r>
                        <a:rPr lang="el-GR" sz="2100">
                          <a:effectLst/>
                        </a:rPr>
                        <a:t>Κάντε ένα μασάζ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365" marR="72365" marT="0" marB="0"/>
                </a:tc>
                <a:tc>
                  <a:txBody>
                    <a:bodyPr/>
                    <a:lstStyle/>
                    <a:p>
                      <a:r>
                        <a:rPr lang="el-GR" sz="2100">
                          <a:effectLst/>
                        </a:rPr>
                        <a:t>Περάστε χρόνο σε φυσικά περιβάλλοντα (πάρκα, λίμνες κλπ)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365" marR="72365" marT="0" marB="0"/>
                </a:tc>
                <a:tc>
                  <a:txBody>
                    <a:bodyPr/>
                    <a:lstStyle/>
                    <a:p>
                      <a:r>
                        <a:rPr lang="el-GR" sz="2100">
                          <a:effectLst/>
                        </a:rPr>
                        <a:t>Παίξτε μουσική καθώς ενασχολείστε με καθημερινή δραστηριότητα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365" marR="72365" marT="0" marB="0"/>
                </a:tc>
                <a:extLst>
                  <a:ext uri="{0D108BD9-81ED-4DB2-BD59-A6C34878D82A}">
                    <a16:rowId xmlns:a16="http://schemas.microsoft.com/office/drawing/2014/main" val="3592772186"/>
                  </a:ext>
                </a:extLst>
              </a:tr>
            </a:tbl>
          </a:graphicData>
        </a:graphic>
      </p:graphicFrame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9716F428-5C69-7F71-1C73-B5815BDA6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00210"/>
              </p:ext>
            </p:extLst>
          </p:nvPr>
        </p:nvGraphicFramePr>
        <p:xfrm>
          <a:off x="644057" y="2276489"/>
          <a:ext cx="10927832" cy="555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825">
                  <a:extLst>
                    <a:ext uri="{9D8B030D-6E8A-4147-A177-3AD203B41FA5}">
                      <a16:colId xmlns:a16="http://schemas.microsoft.com/office/drawing/2014/main" val="4274204360"/>
                    </a:ext>
                  </a:extLst>
                </a:gridCol>
                <a:gridCol w="1721049">
                  <a:extLst>
                    <a:ext uri="{9D8B030D-6E8A-4147-A177-3AD203B41FA5}">
                      <a16:colId xmlns:a16="http://schemas.microsoft.com/office/drawing/2014/main" val="416529051"/>
                    </a:ext>
                  </a:extLst>
                </a:gridCol>
                <a:gridCol w="1620299">
                  <a:extLst>
                    <a:ext uri="{9D8B030D-6E8A-4147-A177-3AD203B41FA5}">
                      <a16:colId xmlns:a16="http://schemas.microsoft.com/office/drawing/2014/main" val="1859290690"/>
                    </a:ext>
                  </a:extLst>
                </a:gridCol>
                <a:gridCol w="1820318">
                  <a:extLst>
                    <a:ext uri="{9D8B030D-6E8A-4147-A177-3AD203B41FA5}">
                      <a16:colId xmlns:a16="http://schemas.microsoft.com/office/drawing/2014/main" val="1581125115"/>
                    </a:ext>
                  </a:extLst>
                </a:gridCol>
                <a:gridCol w="2138865">
                  <a:extLst>
                    <a:ext uri="{9D8B030D-6E8A-4147-A177-3AD203B41FA5}">
                      <a16:colId xmlns:a16="http://schemas.microsoft.com/office/drawing/2014/main" val="3106974027"/>
                    </a:ext>
                  </a:extLst>
                </a:gridCol>
                <a:gridCol w="2331476">
                  <a:extLst>
                    <a:ext uri="{9D8B030D-6E8A-4147-A177-3AD203B41FA5}">
                      <a16:colId xmlns:a16="http://schemas.microsoft.com/office/drawing/2014/main" val="2481810254"/>
                    </a:ext>
                  </a:extLst>
                </a:gridCol>
              </a:tblGrid>
              <a:tr h="555497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ΓΕΥΣΗ / ΟΣΦΡΗΣΗ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ΚΙΝΗΣΗ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ΟΠΤΙΚΟΤΗΤΑ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ΑΠΤΙΚΟΤΗΤΑ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ΕΠΙΠ. ΔΡΑΣΤΗΡΙΟΤ.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/>
                        </a:rPr>
                        <a:t>ΑΚΟΥΣΤΙΚΟ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47" marR="65247" marT="0" marB="0"/>
                </a:tc>
                <a:extLst>
                  <a:ext uri="{0D108BD9-81ED-4DB2-BD59-A6C34878D82A}">
                    <a16:rowId xmlns:a16="http://schemas.microsoft.com/office/drawing/2014/main" val="235961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72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63ED25F-394C-119A-F3D1-9D5F7349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402336"/>
            <a:ext cx="5217172" cy="1169137"/>
          </a:xfrm>
        </p:spPr>
        <p:txBody>
          <a:bodyPr anchor="b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Προωρότητα και DCD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7F54B1E7-DA9D-4422-98EA-A4C079A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22669" y="82453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681A6B-8745-4B5F-9106-8375152B5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28FA7BA-0A88-455D-9C83-95E77FCE2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FFE5B5-98E4-B2B5-F873-571052FE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1751727"/>
            <a:ext cx="5217173" cy="4351338"/>
          </a:xfrm>
        </p:spPr>
        <p:txBody>
          <a:bodyPr>
            <a:normAutofit/>
          </a:bodyPr>
          <a:lstStyle/>
          <a:p>
            <a:r>
              <a:rPr lang="el-GR" sz="1500" dirty="0">
                <a:solidFill>
                  <a:schemeClr val="bg1"/>
                </a:solidFill>
              </a:rPr>
              <a:t>Ο πρόωρος τοκετός αποτελεί παράγοντα κινδύνου για την αναπτυξιακή διαταραχή συντονισμού των κινήσεων (DCD)</a:t>
            </a:r>
          </a:p>
          <a:p>
            <a:r>
              <a:rPr lang="el-GR" sz="1500" dirty="0">
                <a:solidFill>
                  <a:schemeClr val="bg1"/>
                </a:solidFill>
              </a:rPr>
              <a:t>Στα παιδιά που γεννήθηκαν πρόωρα, το αρσενικό φύλο σχετίζεται στατιστικά σημαντικά με την DCD</a:t>
            </a:r>
          </a:p>
          <a:p>
            <a:r>
              <a:rPr lang="el-GR" sz="1500" dirty="0" err="1">
                <a:solidFill>
                  <a:schemeClr val="bg1"/>
                </a:solidFill>
              </a:rPr>
              <a:t>Περιορισμένo</a:t>
            </a:r>
            <a:r>
              <a:rPr lang="el-GR" sz="1500" dirty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evidence based</a:t>
            </a:r>
            <a:r>
              <a:rPr lang="el-GR" sz="1500" dirty="0">
                <a:solidFill>
                  <a:schemeClr val="bg1"/>
                </a:solidFill>
              </a:rPr>
              <a:t> για τη συσχέτιση μεταξύ της DCD και :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500" dirty="0">
                <a:solidFill>
                  <a:schemeClr val="bg1"/>
                </a:solidFill>
              </a:rPr>
              <a:t>της </a:t>
            </a:r>
            <a:r>
              <a:rPr lang="el-GR" sz="1500" dirty="0" err="1">
                <a:solidFill>
                  <a:schemeClr val="bg1"/>
                </a:solidFill>
              </a:rPr>
              <a:t>υπογονιμότητας</a:t>
            </a:r>
            <a:r>
              <a:rPr lang="el-GR" sz="1500" dirty="0">
                <a:solidFill>
                  <a:schemeClr val="bg1"/>
                </a:solidFill>
              </a:rPr>
              <a:t> των γονέων, 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500" dirty="0">
                <a:solidFill>
                  <a:schemeClr val="bg1"/>
                </a:solidFill>
              </a:rPr>
              <a:t>του καπνίσματος της μητέρας, 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500" dirty="0">
                <a:solidFill>
                  <a:schemeClr val="bg1"/>
                </a:solidFill>
              </a:rPr>
              <a:t>των μεταγεννητικών </a:t>
            </a:r>
            <a:r>
              <a:rPr lang="el-GR" sz="1500" dirty="0" err="1">
                <a:solidFill>
                  <a:schemeClr val="bg1"/>
                </a:solidFill>
              </a:rPr>
              <a:t>κορτικοστεροειδών</a:t>
            </a:r>
            <a:r>
              <a:rPr lang="el-GR" sz="1500" dirty="0">
                <a:solidFill>
                  <a:schemeClr val="bg1"/>
                </a:solidFill>
              </a:rPr>
              <a:t> σε βρέφη που γεννήθηκαν πρόωρα και 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500" dirty="0">
                <a:solidFill>
                  <a:schemeClr val="bg1"/>
                </a:solidFill>
              </a:rPr>
              <a:t>της συσσώρευσης παραγόντων κινδύνου κατά την </a:t>
            </a:r>
            <a:r>
              <a:rPr lang="el-GR" sz="1500" dirty="0" err="1">
                <a:solidFill>
                  <a:schemeClr val="bg1"/>
                </a:solidFill>
              </a:rPr>
              <a:t>περιγεννητική</a:t>
            </a:r>
            <a:r>
              <a:rPr lang="el-GR" sz="1500" dirty="0">
                <a:solidFill>
                  <a:schemeClr val="bg1"/>
                </a:solidFill>
              </a:rPr>
              <a:t> ή νεογνική περίοδο</a:t>
            </a:r>
          </a:p>
          <a:p>
            <a:r>
              <a:rPr lang="el-GR" sz="1500" dirty="0">
                <a:solidFill>
                  <a:schemeClr val="bg1"/>
                </a:solidFill>
              </a:rPr>
              <a:t>Οι παράγοντες κινδύνου για την DCD είναι παρόμοιοι με τους παράγοντες κινδύνου για την εγκεφαλική παράλυση (</a:t>
            </a:r>
            <a:r>
              <a:rPr lang="en-US" sz="15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van Hoorn</a:t>
            </a:r>
            <a:r>
              <a:rPr lang="el-GR" sz="15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5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2020</a:t>
            </a:r>
            <a:r>
              <a:rPr lang="el-GR" sz="15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l-GR" sz="15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785A8F-002E-4E7C-A4EE-0423F244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045" y="380207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52F9A4-B078-4FA2-A29A-E70F6045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045" y="380207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3DC92A2-3251-125B-7E55-D81229EB3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44"/>
          <a:stretch/>
        </p:blipFill>
        <p:spPr>
          <a:xfrm>
            <a:off x="7572995" y="1820333"/>
            <a:ext cx="3217333" cy="3217333"/>
          </a:xfrm>
          <a:prstGeom prst="rect">
            <a:avLst/>
          </a:prstGeom>
        </p:spPr>
      </p:pic>
      <p:grpSp>
        <p:nvGrpSpPr>
          <p:cNvPr id="19" name="Graphic 4">
            <a:extLst>
              <a:ext uri="{FF2B5EF4-FFF2-40B4-BE49-F238E27FC236}">
                <a16:creationId xmlns:a16="http://schemas.microsoft.com/office/drawing/2014/main" id="{E7EEFC47-5A1A-4BC0-9CCE-8E2F1C883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35753" y="489835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9E79C8-38A5-45F9-945F-935B05661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23F4A9-D368-45FC-BE17-5AE7B3D2B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E359B9-2553-4BF7-9253-DD7C6C725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9101C1-DB2F-4A51-BFCF-E56AA9D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6A0E25F-E8AC-43C3-92E1-630040C0E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EFC1B0-3611-4239-A35C-0A72C1AA4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C7390E-9D9D-4C6A-B8B7-168D94FA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8A0E0EA-1232-409E-BEAC-059E2E09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0765A6-867B-4402-BC11-C0D43452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F6BB45C-BD66-4CD7-A522-A10F8B077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16CBF8-8641-4F3A-8D12-6EAF96CF3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8FC9AA3-7B63-4082-885D-8FCEE9798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8DC3B5-F54E-4473-A0BB-948DEF2ECE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5805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254CDB7-373E-A434-C891-4321D7EAE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Αισθητηριακή ευαισθησία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82923CA9-8E28-4144-3EB9-64D69EA1A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985333"/>
              </p:ext>
            </p:extLst>
          </p:nvPr>
        </p:nvGraphicFramePr>
        <p:xfrm>
          <a:off x="644056" y="3207103"/>
          <a:ext cx="10927832" cy="250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99">
                  <a:extLst>
                    <a:ext uri="{9D8B030D-6E8A-4147-A177-3AD203B41FA5}">
                      <a16:colId xmlns:a16="http://schemas.microsoft.com/office/drawing/2014/main" val="1726525913"/>
                    </a:ext>
                  </a:extLst>
                </a:gridCol>
                <a:gridCol w="2007614">
                  <a:extLst>
                    <a:ext uri="{9D8B030D-6E8A-4147-A177-3AD203B41FA5}">
                      <a16:colId xmlns:a16="http://schemas.microsoft.com/office/drawing/2014/main" val="364905262"/>
                    </a:ext>
                  </a:extLst>
                </a:gridCol>
                <a:gridCol w="1962392">
                  <a:extLst>
                    <a:ext uri="{9D8B030D-6E8A-4147-A177-3AD203B41FA5}">
                      <a16:colId xmlns:a16="http://schemas.microsoft.com/office/drawing/2014/main" val="2768615200"/>
                    </a:ext>
                  </a:extLst>
                </a:gridCol>
                <a:gridCol w="1674095">
                  <a:extLst>
                    <a:ext uri="{9D8B030D-6E8A-4147-A177-3AD203B41FA5}">
                      <a16:colId xmlns:a16="http://schemas.microsoft.com/office/drawing/2014/main" val="3568118280"/>
                    </a:ext>
                  </a:extLst>
                </a:gridCol>
                <a:gridCol w="1770194">
                  <a:extLst>
                    <a:ext uri="{9D8B030D-6E8A-4147-A177-3AD203B41FA5}">
                      <a16:colId xmlns:a16="http://schemas.microsoft.com/office/drawing/2014/main" val="1909697327"/>
                    </a:ext>
                  </a:extLst>
                </a:gridCol>
                <a:gridCol w="1635938">
                  <a:extLst>
                    <a:ext uri="{9D8B030D-6E8A-4147-A177-3AD203B41FA5}">
                      <a16:colId xmlns:a16="http://schemas.microsoft.com/office/drawing/2014/main" val="3705917407"/>
                    </a:ext>
                  </a:extLst>
                </a:gridCol>
              </a:tblGrid>
              <a:tr h="575236"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ΓΕΥΣΗ / ΟΣΦΡΗΣΗ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51" marR="610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ΚΙΝΗΣΗ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51" marR="610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ΟΠΤΙΚΟΤΗΤΑ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51" marR="610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ΑΠΤΙΚΟΤΗΤΑ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51" marR="610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ΕΠΙΠ. ΔΡΑΣΤΗΡΙΟΤ.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51" marR="610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ΑΚΟΥΣΤΙΚΟ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51" marR="61051" marT="0" marB="0"/>
                </a:tc>
                <a:extLst>
                  <a:ext uri="{0D108BD9-81ED-4DB2-BD59-A6C34878D82A}">
                    <a16:rowId xmlns:a16="http://schemas.microsoft.com/office/drawing/2014/main" val="1195071532"/>
                  </a:ext>
                </a:extLst>
              </a:tr>
              <a:tr h="1931922"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Βρείτε αρωματικά προϊόντα που σας αρέσουν και χρησιμοποιείστε τα με φυσικό τρόπο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51" marR="61051" marT="0" marB="0"/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Χρησιμοποιείστε περιστρεφόμενες καρέκλες για ηρεμιστική δράση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51" marR="61051" marT="0" marB="0"/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Χρησιμοποιείστε σύστημα για την οπτική αναζήτηση (πχ αριστερά </a:t>
                      </a:r>
                      <a:r>
                        <a:rPr lang="el-GR" sz="18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l-GR" sz="1800">
                          <a:effectLst/>
                        </a:rPr>
                        <a:t>δεξιά, πάνω </a:t>
                      </a:r>
                      <a:r>
                        <a:rPr lang="el-GR" sz="18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l-GR" sz="1800">
                          <a:effectLst/>
                        </a:rPr>
                        <a:t> κάτω)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51" marR="61051" marT="0" marB="0"/>
                </a:tc>
                <a:tc>
                  <a:txBody>
                    <a:bodyPr/>
                    <a:lstStyle/>
                    <a:p>
                      <a:r>
                        <a:rPr lang="el-GR" sz="1800" err="1">
                          <a:effectLst/>
                        </a:rPr>
                        <a:t>Προτιμείστε</a:t>
                      </a:r>
                      <a:r>
                        <a:rPr lang="el-GR" sz="1800">
                          <a:effectLst/>
                        </a:rPr>
                        <a:t> την </a:t>
                      </a:r>
                      <a:r>
                        <a:rPr lang="el-GR" sz="1800" err="1">
                          <a:effectLst/>
                        </a:rPr>
                        <a:t>βαθειά</a:t>
                      </a:r>
                      <a:r>
                        <a:rPr lang="el-GR" sz="1800">
                          <a:effectLst/>
                        </a:rPr>
                        <a:t> πίεση αντί του ελαφρού αγγίγματος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51" marR="61051" marT="0" marB="0"/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Χρησιμοποιείτε διαλείμματα ή μικρές παύσεις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51" marR="61051" marT="0" marB="0"/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effectLst/>
                        </a:rPr>
                        <a:t>Μειώστε το ποσό των πληροφοριών / βημάτων που εισέρχονται κάθε στιγμή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51" marR="61051" marT="0" marB="0"/>
                </a:tc>
                <a:extLst>
                  <a:ext uri="{0D108BD9-81ED-4DB2-BD59-A6C34878D82A}">
                    <a16:rowId xmlns:a16="http://schemas.microsoft.com/office/drawing/2014/main" val="815211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3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823FBBB-8545-3B7C-A2C5-0E9B0886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Αισθητηριακή ευαισθησία-Χαμηλά σκορ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3A35E068-F857-E454-1C44-C2E84A360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892881"/>
              </p:ext>
            </p:extLst>
          </p:nvPr>
        </p:nvGraphicFramePr>
        <p:xfrm>
          <a:off x="644056" y="2647943"/>
          <a:ext cx="10927831" cy="3625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502">
                  <a:extLst>
                    <a:ext uri="{9D8B030D-6E8A-4147-A177-3AD203B41FA5}">
                      <a16:colId xmlns:a16="http://schemas.microsoft.com/office/drawing/2014/main" val="3515227504"/>
                    </a:ext>
                  </a:extLst>
                </a:gridCol>
                <a:gridCol w="1837052">
                  <a:extLst>
                    <a:ext uri="{9D8B030D-6E8A-4147-A177-3AD203B41FA5}">
                      <a16:colId xmlns:a16="http://schemas.microsoft.com/office/drawing/2014/main" val="4144982513"/>
                    </a:ext>
                  </a:extLst>
                </a:gridCol>
                <a:gridCol w="1716778">
                  <a:extLst>
                    <a:ext uri="{9D8B030D-6E8A-4147-A177-3AD203B41FA5}">
                      <a16:colId xmlns:a16="http://schemas.microsoft.com/office/drawing/2014/main" val="2462389903"/>
                    </a:ext>
                  </a:extLst>
                </a:gridCol>
                <a:gridCol w="1714870">
                  <a:extLst>
                    <a:ext uri="{9D8B030D-6E8A-4147-A177-3AD203B41FA5}">
                      <a16:colId xmlns:a16="http://schemas.microsoft.com/office/drawing/2014/main" val="2919686657"/>
                    </a:ext>
                  </a:extLst>
                </a:gridCol>
                <a:gridCol w="2183728">
                  <a:extLst>
                    <a:ext uri="{9D8B030D-6E8A-4147-A177-3AD203B41FA5}">
                      <a16:colId xmlns:a16="http://schemas.microsoft.com/office/drawing/2014/main" val="1514682643"/>
                    </a:ext>
                  </a:extLst>
                </a:gridCol>
                <a:gridCol w="1731901">
                  <a:extLst>
                    <a:ext uri="{9D8B030D-6E8A-4147-A177-3AD203B41FA5}">
                      <a16:colId xmlns:a16="http://schemas.microsoft.com/office/drawing/2014/main" val="2167232800"/>
                    </a:ext>
                  </a:extLst>
                </a:gridCol>
              </a:tblGrid>
              <a:tr h="627943">
                <a:tc>
                  <a:txBody>
                    <a:bodyPr/>
                    <a:lstStyle/>
                    <a:p>
                      <a:pPr algn="ctr"/>
                      <a:r>
                        <a:rPr lang="el-GR" sz="1900">
                          <a:effectLst/>
                        </a:rPr>
                        <a:t>ΓΕΥΣΗ / ΟΣΦΡΗΣΗ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45" marR="666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>
                          <a:effectLst/>
                        </a:rPr>
                        <a:t>ΚΙΝΗΣΗ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45" marR="666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>
                          <a:effectLst/>
                        </a:rPr>
                        <a:t>ΟΠΤΙΚΟΤΗΤΑ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45" marR="666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>
                          <a:effectLst/>
                        </a:rPr>
                        <a:t>ΑΠΤΙΚΟΤΗΤΑ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45" marR="666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>
                          <a:effectLst/>
                        </a:rPr>
                        <a:t>ΕΠΙΠ. ΔΡΑΣΤΗΡΙΟΤ.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45" marR="666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>
                          <a:effectLst/>
                        </a:rPr>
                        <a:t>ΑΚΟΥΣΤΙΚΟ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45" marR="66645" marT="0" marB="0"/>
                </a:tc>
                <a:extLst>
                  <a:ext uri="{0D108BD9-81ED-4DB2-BD59-A6C34878D82A}">
                    <a16:rowId xmlns:a16="http://schemas.microsoft.com/office/drawing/2014/main" val="3732479085"/>
                  </a:ext>
                </a:extLst>
              </a:tr>
              <a:tr h="2997535">
                <a:tc>
                  <a:txBody>
                    <a:bodyPr/>
                    <a:lstStyle/>
                    <a:p>
                      <a:r>
                        <a:rPr lang="el-GR" sz="1900">
                          <a:effectLst/>
                        </a:rPr>
                        <a:t>Προσθέστε χορταρικά, καρυκεύματα κλπ σε φαγητά και προσπαθείστε να ανακαλύψετε τις γεύσεις όταν τα τρώτε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45" marR="66645" marT="0" marB="0"/>
                </a:tc>
                <a:tc>
                  <a:txBody>
                    <a:bodyPr/>
                    <a:lstStyle/>
                    <a:p>
                      <a:r>
                        <a:rPr lang="el-GR" sz="1900">
                          <a:effectLst/>
                        </a:rPr>
                        <a:t>Ζητείστε σε ένα άλλο άνθρωπο να σας βοηθήσει να κατανοήσετε νέα κινητικά μοντέλα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45" marR="66645" marT="0" marB="0"/>
                </a:tc>
                <a:tc>
                  <a:txBody>
                    <a:bodyPr/>
                    <a:lstStyle/>
                    <a:p>
                      <a:r>
                        <a:rPr lang="el-GR" sz="1900">
                          <a:effectLst/>
                        </a:rPr>
                        <a:t>Προσθέστε χρώμα ή ποικιλία σε γραπτές οδηγίες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45" marR="66645" marT="0" marB="0"/>
                </a:tc>
                <a:tc>
                  <a:txBody>
                    <a:bodyPr/>
                    <a:lstStyle/>
                    <a:p>
                      <a:r>
                        <a:rPr lang="el-GR" sz="1900">
                          <a:effectLst/>
                        </a:rPr>
                        <a:t>Φορέστε ρούχα με διαφορετικές υφές ή που να μπορούν να βγαίνουν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45" marR="66645" marT="0" marB="0"/>
                </a:tc>
                <a:tc>
                  <a:txBody>
                    <a:bodyPr/>
                    <a:lstStyle/>
                    <a:p>
                      <a:r>
                        <a:rPr lang="el-GR" sz="1900">
                          <a:effectLst/>
                        </a:rPr>
                        <a:t>Κάντε μια συνειδητή προσπάθεια για να παρακολουθήσετε τα αισθητηριακά δεδομένα της καθημερινής ζωής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45" marR="66645" marT="0" marB="0"/>
                </a:tc>
                <a:tc>
                  <a:txBody>
                    <a:bodyPr/>
                    <a:lstStyle/>
                    <a:p>
                      <a:r>
                        <a:rPr lang="el-GR" sz="1900">
                          <a:effectLst/>
                        </a:rPr>
                        <a:t>Βάλτε ποικιλία στην ένταση και τον ρυθμό των ήχων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45" marR="66645" marT="0" marB="0"/>
                </a:tc>
                <a:extLst>
                  <a:ext uri="{0D108BD9-81ED-4DB2-BD59-A6C34878D82A}">
                    <a16:rowId xmlns:a16="http://schemas.microsoft.com/office/drawing/2014/main" val="117162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0422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67F5CC3-E5A4-0666-7548-753B86A0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Αποφυγή αίσθησης-Υψηλή σκορ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222B3BE-5E41-DDB1-503B-F501048A1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870225"/>
              </p:ext>
            </p:extLst>
          </p:nvPr>
        </p:nvGraphicFramePr>
        <p:xfrm>
          <a:off x="644056" y="2901519"/>
          <a:ext cx="10927832" cy="3118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006">
                  <a:extLst>
                    <a:ext uri="{9D8B030D-6E8A-4147-A177-3AD203B41FA5}">
                      <a16:colId xmlns:a16="http://schemas.microsoft.com/office/drawing/2014/main" val="2549085657"/>
                    </a:ext>
                  </a:extLst>
                </a:gridCol>
                <a:gridCol w="1606048">
                  <a:extLst>
                    <a:ext uri="{9D8B030D-6E8A-4147-A177-3AD203B41FA5}">
                      <a16:colId xmlns:a16="http://schemas.microsoft.com/office/drawing/2014/main" val="3403641503"/>
                    </a:ext>
                  </a:extLst>
                </a:gridCol>
                <a:gridCol w="1905813">
                  <a:extLst>
                    <a:ext uri="{9D8B030D-6E8A-4147-A177-3AD203B41FA5}">
                      <a16:colId xmlns:a16="http://schemas.microsoft.com/office/drawing/2014/main" val="192468564"/>
                    </a:ext>
                  </a:extLst>
                </a:gridCol>
                <a:gridCol w="1700117">
                  <a:extLst>
                    <a:ext uri="{9D8B030D-6E8A-4147-A177-3AD203B41FA5}">
                      <a16:colId xmlns:a16="http://schemas.microsoft.com/office/drawing/2014/main" val="2597690674"/>
                    </a:ext>
                  </a:extLst>
                </a:gridCol>
                <a:gridCol w="1935949">
                  <a:extLst>
                    <a:ext uri="{9D8B030D-6E8A-4147-A177-3AD203B41FA5}">
                      <a16:colId xmlns:a16="http://schemas.microsoft.com/office/drawing/2014/main" val="97673959"/>
                    </a:ext>
                  </a:extLst>
                </a:gridCol>
                <a:gridCol w="2100899">
                  <a:extLst>
                    <a:ext uri="{9D8B030D-6E8A-4147-A177-3AD203B41FA5}">
                      <a16:colId xmlns:a16="http://schemas.microsoft.com/office/drawing/2014/main" val="3125036740"/>
                    </a:ext>
                  </a:extLst>
                </a:gridCol>
              </a:tblGrid>
              <a:tr h="645591">
                <a:tc>
                  <a:txBody>
                    <a:bodyPr/>
                    <a:lstStyle/>
                    <a:p>
                      <a:pPr algn="ctr"/>
                      <a:r>
                        <a:rPr lang="el-GR" sz="2000">
                          <a:effectLst/>
                        </a:rPr>
                        <a:t>ΓΕΥΣΗ / ΟΣΦΡΗΣΗ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8" marR="685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>
                          <a:effectLst/>
                        </a:rPr>
                        <a:t>ΚΙΝΗΣΗ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8" marR="685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>
                          <a:effectLst/>
                        </a:rPr>
                        <a:t>ΟΠΤΙΚΟΤΗΤΑ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8" marR="685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>
                          <a:effectLst/>
                        </a:rPr>
                        <a:t>ΑΠΤΙΚΟΤΗΤΑ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8" marR="685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>
                          <a:effectLst/>
                        </a:rPr>
                        <a:t>ΕΠΙΠ. ΔΡΑΣΤΗΡΙΟΤ.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8" marR="685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>
                          <a:effectLst/>
                        </a:rPr>
                        <a:t>ΑΚΟΥΣΤΙΚΟ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8" marR="68518" marT="0" marB="0"/>
                </a:tc>
                <a:extLst>
                  <a:ext uri="{0D108BD9-81ED-4DB2-BD59-A6C34878D82A}">
                    <a16:rowId xmlns:a16="http://schemas.microsoft.com/office/drawing/2014/main" val="2469798253"/>
                  </a:ext>
                </a:extLst>
              </a:tr>
              <a:tr h="2472735">
                <a:tc>
                  <a:txBody>
                    <a:bodyPr/>
                    <a:lstStyle/>
                    <a:p>
                      <a:r>
                        <a:rPr lang="el-GR" sz="2000">
                          <a:effectLst/>
                        </a:rPr>
                        <a:t>Ζητείστε τις σάλτσες ή τα </a:t>
                      </a:r>
                      <a:r>
                        <a:rPr lang="en-US" sz="2000">
                          <a:effectLst/>
                        </a:rPr>
                        <a:t>dressings</a:t>
                      </a:r>
                      <a:r>
                        <a:rPr lang="el-GR" sz="2000">
                          <a:effectLst/>
                        </a:rPr>
                        <a:t> των </a:t>
                      </a:r>
                      <a:r>
                        <a:rPr lang="el-GR" sz="2000" err="1">
                          <a:effectLst/>
                        </a:rPr>
                        <a:t>σαλατών</a:t>
                      </a:r>
                      <a:r>
                        <a:rPr lang="el-GR" sz="2000">
                          <a:effectLst/>
                        </a:rPr>
                        <a:t> σε ξεχωριστό πιατάκι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8" marR="68518" marT="0" marB="0"/>
                </a:tc>
                <a:tc>
                  <a:txBody>
                    <a:bodyPr/>
                    <a:lstStyle/>
                    <a:p>
                      <a:r>
                        <a:rPr lang="el-GR" sz="2000">
                          <a:effectLst/>
                        </a:rPr>
                        <a:t>Τα ασανσέρ, οι κυλιόμενες σκάλες και τα ύψη μπορεί να είναι πολύ άβολα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8" marR="68518" marT="0" marB="0"/>
                </a:tc>
                <a:tc>
                  <a:txBody>
                    <a:bodyPr/>
                    <a:lstStyle/>
                    <a:p>
                      <a:r>
                        <a:rPr lang="el-GR" sz="2000">
                          <a:effectLst/>
                        </a:rPr>
                        <a:t>Περιοδικά κλείνετε τα μάτια σας για να μειώνετε τον οπτικό ερεθισμό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8" marR="68518" marT="0" marB="0"/>
                </a:tc>
                <a:tc>
                  <a:txBody>
                    <a:bodyPr/>
                    <a:lstStyle/>
                    <a:p>
                      <a:r>
                        <a:rPr lang="el-GR" sz="2000">
                          <a:effectLst/>
                        </a:rPr>
                        <a:t>Εξηγείστε στους άλλους την ανάγκη σας για τήρηση απόστασης από αυτούς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8" marR="68518" marT="0" marB="0"/>
                </a:tc>
                <a:tc>
                  <a:txBody>
                    <a:bodyPr/>
                    <a:lstStyle/>
                    <a:p>
                      <a:r>
                        <a:rPr lang="el-GR" sz="2000">
                          <a:effectLst/>
                        </a:rPr>
                        <a:t>Αποφύγετε μέρη με πολύ κίνηση, πλήθη, φασαρία από πολύ κόσμο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8" marR="68518" marT="0" marB="0"/>
                </a:tc>
                <a:tc>
                  <a:txBody>
                    <a:bodyPr/>
                    <a:lstStyle/>
                    <a:p>
                      <a:r>
                        <a:rPr lang="el-GR" sz="2000">
                          <a:effectLst/>
                        </a:rPr>
                        <a:t>Μειώστε τους ήχους πίσω φόντου / συζητήσεις (πχ σβήστε το ράδιο / </a:t>
                      </a:r>
                      <a:r>
                        <a:rPr lang="en-US" sz="2000">
                          <a:effectLst/>
                        </a:rPr>
                        <a:t>TV</a:t>
                      </a:r>
                      <a:r>
                        <a:rPr lang="el-GR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8" marR="68518" marT="0" marB="0"/>
                </a:tc>
                <a:extLst>
                  <a:ext uri="{0D108BD9-81ED-4DB2-BD59-A6C34878D82A}">
                    <a16:rowId xmlns:a16="http://schemas.microsoft.com/office/drawing/2014/main" val="310650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549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68C1B01-7080-C03E-84CC-9BDECCD5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8308"/>
            <a:ext cx="7188989" cy="1021424"/>
          </a:xfrm>
        </p:spPr>
        <p:txBody>
          <a:bodyPr anchor="b">
            <a:normAutofit/>
          </a:bodyPr>
          <a:lstStyle/>
          <a:p>
            <a:r>
              <a:rPr lang="el-GR" sz="3700" dirty="0">
                <a:solidFill>
                  <a:schemeClr val="bg1"/>
                </a:solidFill>
              </a:rPr>
              <a:t>Αποφυγή αίσθησης- χαμηλό σκορ</a:t>
            </a:r>
            <a:endParaRPr lang="en-US" sz="37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0428A08-6C7B-8890-F789-BE286EE72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8303"/>
              </p:ext>
            </p:extLst>
          </p:nvPr>
        </p:nvGraphicFramePr>
        <p:xfrm>
          <a:off x="1392238" y="2098921"/>
          <a:ext cx="9407527" cy="347477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630716">
                  <a:extLst>
                    <a:ext uri="{9D8B030D-6E8A-4147-A177-3AD203B41FA5}">
                      <a16:colId xmlns:a16="http://schemas.microsoft.com/office/drawing/2014/main" val="3819749692"/>
                    </a:ext>
                  </a:extLst>
                </a:gridCol>
                <a:gridCol w="1540549">
                  <a:extLst>
                    <a:ext uri="{9D8B030D-6E8A-4147-A177-3AD203B41FA5}">
                      <a16:colId xmlns:a16="http://schemas.microsoft.com/office/drawing/2014/main" val="1913138119"/>
                    </a:ext>
                  </a:extLst>
                </a:gridCol>
                <a:gridCol w="1455212">
                  <a:extLst>
                    <a:ext uri="{9D8B030D-6E8A-4147-A177-3AD203B41FA5}">
                      <a16:colId xmlns:a16="http://schemas.microsoft.com/office/drawing/2014/main" val="3354074486"/>
                    </a:ext>
                  </a:extLst>
                </a:gridCol>
                <a:gridCol w="1435892">
                  <a:extLst>
                    <a:ext uri="{9D8B030D-6E8A-4147-A177-3AD203B41FA5}">
                      <a16:colId xmlns:a16="http://schemas.microsoft.com/office/drawing/2014/main" val="1017285257"/>
                    </a:ext>
                  </a:extLst>
                </a:gridCol>
                <a:gridCol w="1675799">
                  <a:extLst>
                    <a:ext uri="{9D8B030D-6E8A-4147-A177-3AD203B41FA5}">
                      <a16:colId xmlns:a16="http://schemas.microsoft.com/office/drawing/2014/main" val="893667021"/>
                    </a:ext>
                  </a:extLst>
                </a:gridCol>
                <a:gridCol w="1669359">
                  <a:extLst>
                    <a:ext uri="{9D8B030D-6E8A-4147-A177-3AD203B41FA5}">
                      <a16:colId xmlns:a16="http://schemas.microsoft.com/office/drawing/2014/main" val="530381395"/>
                    </a:ext>
                  </a:extLst>
                </a:gridCol>
              </a:tblGrid>
              <a:tr h="655385">
                <a:tc>
                  <a:txBody>
                    <a:bodyPr/>
                    <a:lstStyle/>
                    <a:p>
                      <a:pPr algn="ctr"/>
                      <a:r>
                        <a:rPr lang="el-GR" sz="1400" b="0" cap="none" spc="0">
                          <a:solidFill>
                            <a:schemeClr val="bg1"/>
                          </a:solidFill>
                          <a:effectLst/>
                        </a:rPr>
                        <a:t>ΓΕΥΣΗ / ΟΣΦΡΗΣΗ</a:t>
                      </a:r>
                      <a:endParaRPr lang="en-US" sz="1400" b="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566" marR="59107" marT="92743" marB="9274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cap="none" spc="0">
                          <a:solidFill>
                            <a:schemeClr val="bg1"/>
                          </a:solidFill>
                          <a:effectLst/>
                        </a:rPr>
                        <a:t>ΚΙΝΗΣΗ</a:t>
                      </a:r>
                      <a:endParaRPr lang="en-US" sz="1400" b="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566" marR="59107" marT="92743" marB="927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cap="none" spc="0">
                          <a:solidFill>
                            <a:schemeClr val="bg1"/>
                          </a:solidFill>
                          <a:effectLst/>
                        </a:rPr>
                        <a:t>ΟΠΤΙΚΟΤΗΤΑ</a:t>
                      </a:r>
                      <a:endParaRPr lang="en-US" sz="1400" b="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566" marR="59107" marT="92743" marB="927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cap="none" spc="0">
                          <a:solidFill>
                            <a:schemeClr val="bg1"/>
                          </a:solidFill>
                          <a:effectLst/>
                        </a:rPr>
                        <a:t>ΑΠΤΙΚΟΤΗΤΑ</a:t>
                      </a:r>
                      <a:endParaRPr lang="en-US" sz="1400" b="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566" marR="59107" marT="92743" marB="927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cap="none" spc="0">
                          <a:solidFill>
                            <a:schemeClr val="bg1"/>
                          </a:solidFill>
                          <a:effectLst/>
                        </a:rPr>
                        <a:t>ΕΠΙΠ. ΔΡΑΣΤΗΡΙΟΤ.</a:t>
                      </a:r>
                      <a:endParaRPr lang="en-US" sz="1400" b="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566" marR="59107" marT="92743" marB="927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cap="none" spc="0">
                          <a:solidFill>
                            <a:schemeClr val="bg1"/>
                          </a:solidFill>
                          <a:effectLst/>
                        </a:rPr>
                        <a:t>ΑΚΟΥΣΤΙΚΟ</a:t>
                      </a:r>
                      <a:endParaRPr lang="en-US" sz="1400" b="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566" marR="59107" marT="92743" marB="927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57050"/>
                  </a:ext>
                </a:extLst>
              </a:tr>
              <a:tr h="2819389">
                <a:tc>
                  <a:txBody>
                    <a:bodyPr/>
                    <a:lstStyle/>
                    <a:p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Ελέγξτε μαζί με αυτούς που ζείτε και εργάζεστε για να βρείτε πότε οι οσμές στο σπίτι / εργασία είναι </a:t>
                      </a:r>
                      <a:r>
                        <a:rPr lang="el-GR" sz="1400" cap="none" spc="0" err="1">
                          <a:solidFill>
                            <a:schemeClr val="tx1"/>
                          </a:solidFill>
                          <a:effectLst/>
                        </a:rPr>
                        <a:t>υπερδιεγερτικές</a:t>
                      </a:r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 για εσάς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566" marR="59107" marT="92743" marB="927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Σκεφτείτε τις κινητικές σας δραστηριότητες και πότε τις κάντε αυτές με ασφάλεια (προσαρμόστε τις εάν είναι απαραίτητο)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566" marR="59107" marT="92743" marB="927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Μειώστε το φως, φορέστε γυαλιά ηλίου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566" marR="59107" marT="92743" marB="927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Ζητείστε από τους άλλους να σας ενημερώσουν εάν εισβάλετε άθελά σας στον προσωπικό τους χώρο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566" marR="59107" marT="92743" marB="927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Αφιερώστε χρόνο για σχεδιασμό για να αποφύγετε τις παρορμήσεις σας (πχ χρησιμοποιείστε ημερολόγια, οργανογράμματα </a:t>
                      </a:r>
                      <a:r>
                        <a:rPr lang="el-GR" sz="1400" cap="none" spc="0" err="1">
                          <a:solidFill>
                            <a:schemeClr val="tx1"/>
                          </a:solidFill>
                          <a:effectLst/>
                        </a:rPr>
                        <a:t>κλπ</a:t>
                      </a:r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566" marR="59107" marT="92743" marB="927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Σκεφτείτε ήχους που τυπικά ακούτε στην δουλειά σας για να διακρίνετε πώς θα μπορούσατε να δουλεύετε καλύτερα εάν άλλαζαν κάποιοι από αυτούς (αν μειώνονταν ή τροποποιούνταν)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0566" marR="59107" marT="92743" marB="927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622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774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5A142D0-11B0-4DCA-0641-C508FC241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Βιβλιογραφικές αναφορές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33938E-1AB5-B65A-390C-7509B6C7E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Allen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S. &amp;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Casey</a:t>
            </a:r>
            <a:r>
              <a:rPr lang="el-GR" sz="800">
                <a:solidFill>
                  <a:schemeClr val="bg1"/>
                </a:solidFill>
                <a:latin typeface="Arial" panose="020B0604020202020204" pitchFamily="34" charset="0"/>
              </a:rPr>
              <a:t>, J. 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2017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).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Developmental coordination disorders and sensory processing and integration: Incidence, associations and co-morbidities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British Journal of Occupational Therapy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80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549-557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/>
              </a:rPr>
              <a:t>https://doi.org/10.1177/0308022617709183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American Occupational Therapy Association, (2023). About Occupational Therapy.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/>
              </a:rPr>
              <a:t>https://www.aota.org/about/for-the-media/about-occupational-therapy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American Occupational Therapy Association. (2020). Occupational therapy practice framework: Domain and process (4th ed.). American Journal of Occupational Therapy, 74(Suppl. 2), 7412410010. https://doi.org/10. 5014/ajot.2020.74S2001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American Psychiatric Association (2013) Diagnostic and statistical manual of mental disorders: DSM-–5.</a:t>
            </a:r>
            <a:br>
              <a:rPr lang="en-US" sz="800">
                <a:solidFill>
                  <a:schemeClr val="bg1"/>
                </a:solidFill>
              </a:rPr>
            </a:b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Arlington, VA. USA: American Psychiatric Publishing Inc.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Ayres, A. J. (2005/1976). Sensory integration and the child. Los Angeles: Western Psychological Services.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Blank R, Barnett A, Cairney J, Green D, Kirby A, Polatajko H, Vincon S (2019) International clinical practice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recommendations on the definition, diagnosis, assessment, intervention, and psychosocial aspects of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developmental coordination disorder. Developmental Medicine and Child Neurology. 61(3): 242–285.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Buitendag</a:t>
            </a:r>
            <a:r>
              <a:rPr lang="el-GR" sz="800">
                <a:solidFill>
                  <a:schemeClr val="bg1"/>
                </a:solidFill>
                <a:latin typeface="Arial" panose="020B0604020202020204" pitchFamily="34" charset="0"/>
              </a:rPr>
              <a:t>, K. (2010).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relationship between developmental dyspraxia and sensory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responsivity in children aged four years through eight years</a:t>
            </a:r>
            <a:r>
              <a:rPr lang="el-GR" sz="80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Part I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South African Journal of Occupational Therapy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Cleaton M, Lorgelly P, Kirby A (2020) Developmental coordination disorder in UK children aged 6–19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years: estimating the cost. British Journal of Occupational Therapy. 83(1): 29–40.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Dunn, W. (1999). Sensory Profile User's Manual. San Antonio: The Psychological Corporation.</a:t>
            </a: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Dunn, W. (2006). Sensory Profile Supplement user's manual. San Antonio, TX: Psychological Corporation.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Farb, N. A., Daubenmier, J. J., Price, C. J., Gard, T., Kerr, C. E., Dunn, B. D., et al. (2015). Interoception, contemplative practice, and health. Front. Psychol. 6, 763.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72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436D372-4B2B-C5B0-2E01-3A82EA9B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Βιβλιογραφικές Αναφορές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F54EEE-99C3-3FF2-52AD-65EDD05D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Jegadeesan, T. &amp; Nagalakshmi, P. (2020). Effect of Sensory Integration Approach on Children with Dyspraxia. Indian Journal of Public Health Research &amp; Development, 11(12). </a:t>
            </a: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Kirby A, Williams N, Thomas M, Hill E (2013) Self-reported mood, general health, wellbeing, and employment status in adults with suspected DCD. Research in Developmental Disabilities. 34(4): 1357–64.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Lingam R, Hunt L, Golding J, Jongmans M, Emond A (2009) Prevalence of developmental coordination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disorder using the DSM-IV at 7 years of age: a UK population-based study. Pediatrics.123(4): e693–700.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Mallorquí-Bagué, N., Garfinkel, S.N., Engels, M., Eccles, J.A., Pailhez, G., Bulbena, A., &amp; Critchley, H.D. (2014). Neuroimaging and psychophysiological investigation of the link between anxiety, enhanced affective reactivity and interoception in people with joint hy-permobility. Frontiers in Psychology, 5, 1162.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Mori, A.B. (2015). American Occupational Therapy Association. 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Royal College of Occupational Therapists, </a:t>
            </a:r>
            <a:r>
              <a:rPr lang="el-GR" sz="800">
                <a:solidFill>
                  <a:schemeClr val="bg1"/>
                </a:solidFill>
                <a:latin typeface="Arial" panose="020B0604020202020204" pitchFamily="34" charset="0"/>
              </a:rPr>
              <a:t>[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RCOT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] (2021).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quick guide for occupational therapists: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Diagnosis of developmental coordination disorder in children and adults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800">
              <a:solidFill>
                <a:schemeClr val="bg1"/>
              </a:solidFill>
            </a:endParaRP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Royal College of Occupational Therapists (2021) Professional standards for occupational therapy practice,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conduct and ethics. London: RCOT</a:t>
            </a:r>
            <a:r>
              <a:rPr lang="el-GR" sz="8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sz="800">
                <a:solidFill>
                  <a:schemeClr val="bg1"/>
                </a:solidFill>
              </a:rPr>
              <a:t>S</a:t>
            </a:r>
            <a:endParaRPr lang="el-GR" sz="800">
              <a:solidFill>
                <a:schemeClr val="bg1"/>
              </a:solidFill>
            </a:endParaRPr>
          </a:p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Schaff, R. C., &amp; Smith Roley, S. (2006). Sensory integration: Applying clinical reasoning to practice with diverse population. Austin, TX: Pro-Ed.</a:t>
            </a:r>
            <a:r>
              <a:rPr lang="el-GR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van Hoorn JF, Schoemaker MM, Stuive I, Dijkstra PU, Rodrigues Trigo Pereira F, van der Sluis CK, Hadders-Algra M.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2020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Risk factors in early life for developmental coordination disorder: a scoping review. Dev Med Child Neurol. 2021 May;63(5):511-519. doi: 10.1111/dmcn.14781. 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</a:rPr>
              <a:t>Wilbarger, P. (1995). The Sensory Diet: Activity Programs Based on. Sensory Processing Theory. American Occupational Therapy Association. 18(2), 1-3.</a:t>
            </a:r>
            <a:endParaRPr lang="el-GR" sz="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World Health Organisation (2001) International classification of functioning, disability and health (ICF).</a:t>
            </a:r>
            <a:r>
              <a:rPr lang="el-GR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Geneva, Switzerland: WHO. </a:t>
            </a:r>
            <a:endParaRPr lang="el-GR" sz="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95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0"/>
            <a:ext cx="12192000" cy="6862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B5282CA-38E6-A8ED-E915-8B95EA8E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03" y="507238"/>
            <a:ext cx="3555916" cy="3845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ΣΑΣ ΕΥΧΑΡΙΣΤΩ ΓΙΑ ΤΗΝ ΠΡΟΣΟΧΗ ΣΑΣ</a:t>
            </a:r>
          </a:p>
        </p:txBody>
      </p:sp>
      <p:pic>
        <p:nvPicPr>
          <p:cNvPr id="3" name="Εικόνα 2" descr="Εικόνα που περιέχει γραφικά, γραφιστική, ζωγραφική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E73407-0F13-124E-099A-239B548D4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48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0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2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03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436F88-BABF-C471-DB68-E66E7C58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40" y="2552763"/>
            <a:ext cx="3220466" cy="1849591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9B8678E-EA6C-98BF-6992-7ACF0FE1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287" y="871442"/>
            <a:ext cx="5667269" cy="1289024"/>
          </a:xfrm>
        </p:spPr>
        <p:txBody>
          <a:bodyPr anchor="b">
            <a:normAutofit/>
          </a:bodyPr>
          <a:lstStyle/>
          <a:p>
            <a:pPr algn="ctr"/>
            <a:r>
              <a:rPr lang="el-GR" sz="3200">
                <a:solidFill>
                  <a:schemeClr val="bg1">
                    <a:alpha val="60000"/>
                  </a:schemeClr>
                </a:solidFill>
              </a:rPr>
              <a:t>Επιπτώσεις DCD</a:t>
            </a:r>
            <a:endParaRPr lang="en-US" sz="320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407EFA-9CF3-CAE8-564F-FE47E4611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287" y="2447337"/>
            <a:ext cx="5667269" cy="35392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000">
                <a:solidFill>
                  <a:schemeClr val="bg1"/>
                </a:solidFill>
              </a:rPr>
              <a:t>Μακροπρόθεσμες επιπτώσεις της DCD σε:</a:t>
            </a:r>
          </a:p>
          <a:p>
            <a:r>
              <a:rPr lang="el-GR" sz="2000">
                <a:solidFill>
                  <a:schemeClr val="bg1"/>
                </a:solidFill>
              </a:rPr>
              <a:t>ψυχική και σωματική υγεία, </a:t>
            </a:r>
          </a:p>
          <a:p>
            <a:r>
              <a:rPr lang="el-GR" sz="2000">
                <a:solidFill>
                  <a:schemeClr val="bg1"/>
                </a:solidFill>
              </a:rPr>
              <a:t>κοινωνική συμμετοχή, </a:t>
            </a:r>
          </a:p>
          <a:p>
            <a:r>
              <a:rPr lang="el-GR" sz="2000">
                <a:solidFill>
                  <a:schemeClr val="bg1"/>
                </a:solidFill>
              </a:rPr>
              <a:t>εκπαιδευτική επίδοση και </a:t>
            </a:r>
          </a:p>
          <a:p>
            <a:r>
              <a:rPr lang="el-GR" sz="2000">
                <a:solidFill>
                  <a:schemeClr val="bg1"/>
                </a:solidFill>
              </a:rPr>
              <a:t>εργασία (Kirby et al 2013)</a:t>
            </a:r>
          </a:p>
          <a:p>
            <a:r>
              <a:rPr lang="el-GR" sz="2000">
                <a:solidFill>
                  <a:schemeClr val="bg1"/>
                </a:solidFill>
              </a:rPr>
              <a:t>Αλλά έχουν και δυνατά σημεία και δυνατότητα να επιτύχουν τους στόχους της ζωής τους</a:t>
            </a:r>
          </a:p>
          <a:p>
            <a:pPr marL="0" indent="0">
              <a:buNone/>
            </a:pPr>
            <a:r>
              <a:rPr lang="el-GR" sz="2000">
                <a:solidFill>
                  <a:schemeClr val="bg1"/>
                </a:solidFill>
              </a:rPr>
              <a:t>RCOT, (2021)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0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846C4D5-981E-4D6E-4CAC-FE082B7E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l-GR" sz="4000">
                <a:solidFill>
                  <a:schemeClr val="bg1"/>
                </a:solidFill>
              </a:rPr>
              <a:t>DCD &amp; Δυσπραξία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70685C-37B8-933C-3440-E7E05A27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r>
              <a:rPr lang="el-GR" sz="1700">
                <a:solidFill>
                  <a:schemeClr val="bg1">
                    <a:alpha val="80000"/>
                  </a:schemeClr>
                </a:solidFill>
              </a:rPr>
              <a:t>Οι όροι DCD και δυσπραξία χρησιμοποιούνται μερικές φορές εναλλακτικά. </a:t>
            </a:r>
          </a:p>
          <a:p>
            <a:r>
              <a:rPr lang="el-GR" sz="1700">
                <a:solidFill>
                  <a:schemeClr val="bg1">
                    <a:alpha val="80000"/>
                  </a:schemeClr>
                </a:solidFill>
              </a:rPr>
              <a:t>Η δυσπραξία δεν αποτελεί επίσημη διάγνωση</a:t>
            </a:r>
          </a:p>
          <a:p>
            <a:r>
              <a:rPr lang="el-GR" sz="1700">
                <a:solidFill>
                  <a:schemeClr val="bg1">
                    <a:alpha val="80000"/>
                  </a:schemeClr>
                </a:solidFill>
              </a:rPr>
              <a:t>Κάποια άτομα χρησιμοποιούν τον όρο "δυσπραξία" για να περιγράψουν τον εαυτό τους και τις δυσκολίες που αντιμετωπίζουν στην καθημερινή τους ζωή (RCOT, 2021)</a:t>
            </a:r>
          </a:p>
          <a:p>
            <a:endParaRPr lang="en-US" sz="170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DCE60CC-64A7-493D-07BC-A6DB01D97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32" y="1655064"/>
            <a:ext cx="4369112" cy="24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6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239C38-A561-F6E5-3B47-171BF6DD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ΕΘ και DCD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A576FBB-D140-8440-74C8-0EEF1E158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7" r="9121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DB20C4-A4A8-BFD8-340A-D229161A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l-GR" sz="1800">
                <a:solidFill>
                  <a:schemeClr val="bg1"/>
                </a:solidFill>
              </a:rPr>
              <a:t>Οι εργοθεραπευτές (ΕΘ) είναι οι επαγγελματίες υγείας που είναι πιο πιθανό να ασχοληθούν με παιδιά με DCD (Cleaton et al 2020) </a:t>
            </a:r>
          </a:p>
          <a:p>
            <a:r>
              <a:rPr lang="el-GR" sz="1800">
                <a:solidFill>
                  <a:schemeClr val="bg1"/>
                </a:solidFill>
              </a:rPr>
              <a:t>ΕΘ βασικοί επαγγελματίες στην αξιολόγηση και υποστήριξη των ενηλίκων με διαταραχές νευροδιαφορετικότητας, συμπεριλαμβανομένων των ατόμων με DCD </a:t>
            </a:r>
          </a:p>
          <a:p>
            <a:r>
              <a:rPr lang="el-GR" sz="1800">
                <a:solidFill>
                  <a:schemeClr val="bg1"/>
                </a:solidFill>
              </a:rPr>
              <a:t>ΕΘ διαδραματίζουν ουσιαστικό ρόλο σε: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αξιολόγηση,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διάγνωση και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bg1"/>
                </a:solidFill>
              </a:rPr>
              <a:t>υποστήριξη </a:t>
            </a:r>
          </a:p>
          <a:p>
            <a:r>
              <a:rPr lang="el-GR" sz="1800">
                <a:solidFill>
                  <a:schemeClr val="bg1"/>
                </a:solidFill>
              </a:rPr>
              <a:t>των ατόμων των οποίων οι δυσκολίες διαχείρισης των καθημερινών δραστηριοτήτων μπορεί να οφείλονται σε DCD</a:t>
            </a:r>
          </a:p>
          <a:p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48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1E85DF6-D500-5E63-6877-03CFCC8A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Ο ρόλος της ΕΘ στην αξιολόγηση και διάγνωση της DCD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557FEE5-1265-71FC-2AD2-8DDF6B6CB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7" r="14596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39C7FA-E855-7F0E-95BC-39317861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l-GR" sz="2000">
                <a:solidFill>
                  <a:schemeClr val="bg1"/>
                </a:solidFill>
              </a:rPr>
              <a:t>Η υποστήριξη της ΕΘ θα πρέπει να είναι διαθέσιμη ανάλογα με τις ανάγκες έργου του ατόμου (RCOT 2021) και δεν θα πρέπει να εξαρτάται από μια διάγνωση</a:t>
            </a:r>
          </a:p>
          <a:p>
            <a:r>
              <a:rPr lang="el-GR" sz="2000">
                <a:solidFill>
                  <a:schemeClr val="bg1"/>
                </a:solidFill>
              </a:rPr>
              <a:t>Σημαντική η έγκαιρη πρόσβαση σε μία προσωποκεντρική διαγνωστική αξιολόγηση που παρέχεται με τρόπο που σέβεται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>
                <a:solidFill>
                  <a:schemeClr val="bg1"/>
                </a:solidFill>
              </a:rPr>
              <a:t>την προσωπική,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>
                <a:solidFill>
                  <a:schemeClr val="bg1"/>
                </a:solidFill>
              </a:rPr>
              <a:t>πνευματική,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>
                <a:solidFill>
                  <a:schemeClr val="bg1"/>
                </a:solidFill>
              </a:rPr>
              <a:t>ψυχική ζωή του ατόμου,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>
                <a:solidFill>
                  <a:schemeClr val="bg1"/>
                </a:solidFill>
              </a:rPr>
              <a:t>θρησκευτικές και πολιτιστικές ανάγκες ή επιλογές (RCOT, 2021)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085242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4406</Words>
  <Application>Microsoft Office PowerPoint</Application>
  <PresentationFormat>Ευρεία οθόνη</PresentationFormat>
  <Paragraphs>506</Paragraphs>
  <Slides>56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Trebuchet MS</vt:lpstr>
      <vt:lpstr>Wingdings</vt:lpstr>
      <vt:lpstr>Θέμα του Office</vt:lpstr>
      <vt:lpstr>1_Θέμα του Office</vt:lpstr>
      <vt:lpstr>MSPhotoEd.3</vt:lpstr>
      <vt:lpstr>«Αναπτυξιακή Διαταραχή του Συντονισμού των Κινήσεων και Διαταραχές Αισθητηριακής Επεξεργασίας» </vt:lpstr>
      <vt:lpstr>«ΣΥΝΕΠΕΙΕΣ ΤΗΣ ΠΡΟΩΡΟΤΗΤΑΣ ΣΤΗΝ ΕΝΗΛΙΚΟ ΖΩΗ» </vt:lpstr>
      <vt:lpstr>Αναπτυξιακή Διαταραχή Συντονισμού των κινήσεων (DCD)</vt:lpstr>
      <vt:lpstr>Διαταραχή του Συντονισμού των κινήσεων (DCD)</vt:lpstr>
      <vt:lpstr>Προωρότητα και DCD</vt:lpstr>
      <vt:lpstr>Επιπτώσεις DCD</vt:lpstr>
      <vt:lpstr>DCD &amp; Δυσπραξία</vt:lpstr>
      <vt:lpstr>ΕΘ και DCD</vt:lpstr>
      <vt:lpstr>Ο ρόλος της ΕΘ στην αξιολόγηση και διάγνωση της DCD</vt:lpstr>
      <vt:lpstr>Έργα (Occupations)</vt:lpstr>
      <vt:lpstr>Τομείς έργων </vt:lpstr>
      <vt:lpstr>Εργοθεραπευτική αξιολόγηση </vt:lpstr>
      <vt:lpstr>Διάγνωση DSM-5</vt:lpstr>
      <vt:lpstr>Διάγνωση DSM-5</vt:lpstr>
      <vt:lpstr>Εμπλοκή ΕΘ και Διάγνωση</vt:lpstr>
      <vt:lpstr>Εμπλοκή ΕΘ και Διάγνωση</vt:lpstr>
      <vt:lpstr>ΕΘ και διάγνωση DCD</vt:lpstr>
      <vt:lpstr>ΕΘ και Διάγνωση DCD</vt:lpstr>
      <vt:lpstr>Εργοθεραπεία και DCD</vt:lpstr>
      <vt:lpstr>Ευρύτερος ρόλος της εργοθεραπείας στη διευκόλυνση της διάγνωσης της DCD </vt:lpstr>
      <vt:lpstr>DCD &amp; SI DISORDERS</vt:lpstr>
      <vt:lpstr>DCD &amp; SI DISORDERS</vt:lpstr>
      <vt:lpstr>DCD &amp; SMD (Sensory Modulation Dysfunction)</vt:lpstr>
      <vt:lpstr>Προσέγγιση Αισθητηριακής Ολοκλήρωσης και Διαταραχές Αισθητηριακής Επεξεργασίας σε όλη την Διάρκεια ζωής:  Ο ρόλος της εργοθεραπείας </vt:lpstr>
      <vt:lpstr>Τι ειναι η αισθητηριακη ολοκληρωση (SI) </vt:lpstr>
      <vt:lpstr>Η Αισθητηριακή Επεξεργασία</vt:lpstr>
      <vt:lpstr>Παρουσίαση του PowerPoint</vt:lpstr>
      <vt:lpstr>Παρουσίαση του PowerPoint</vt:lpstr>
      <vt:lpstr>Αιθουσαίο και Ιδιοδεκτικό Σύστημα</vt:lpstr>
      <vt:lpstr>Ενδοδεκτικότητα (interoception)</vt:lpstr>
      <vt:lpstr>Αισθητηριακή Ολοκλήρωση (SI)</vt:lpstr>
      <vt:lpstr>ΔΙΑΤΑΡΑΧΕΣ ΣΤΗΝ ΑΙΣΘΗΤΗΡΙΑΚΗ ΕΠΕΞΕΡΓΑΣΙΑ</vt:lpstr>
      <vt:lpstr>Eλλείμματα SI …</vt:lpstr>
      <vt:lpstr>Διαταραχές SI και ρύθμισης</vt:lpstr>
      <vt:lpstr>Θεωρία και παρέμβαση SI</vt:lpstr>
      <vt:lpstr>Διαταραχές SI</vt:lpstr>
      <vt:lpstr>Παρεμβάσεις Εργοθεραπείας</vt:lpstr>
      <vt:lpstr>Παρεμβάσεις Εργοθεραπείας</vt:lpstr>
      <vt:lpstr>Αισθητηριακές παρεμβάσεις </vt:lpstr>
      <vt:lpstr>Αισθητηριακή Δίαιτα (Sensory Diet)</vt:lpstr>
      <vt:lpstr>Παρουσίαση του PowerPoint</vt:lpstr>
      <vt:lpstr>Sensory profile (Πάντα, Συχνά, μερικές φορές, Σπάνια, Ποτέ) </vt:lpstr>
      <vt:lpstr>Sensory profile</vt:lpstr>
      <vt:lpstr>Παρουσίαση του PowerPoint</vt:lpstr>
      <vt:lpstr>Ενδεικτικές αισθητηριακές δίαιτες</vt:lpstr>
      <vt:lpstr>Χαμηλή εγγραφή- Υψηλά σκορ</vt:lpstr>
      <vt:lpstr>Χαμηλή εγγραφή- χαμηλά σκορ</vt:lpstr>
      <vt:lpstr>Αναζήτηση αίσθησης- Υψηλά σκορ</vt:lpstr>
      <vt:lpstr>Αναζήτηση αίσθησης –χαμηλά σκορ</vt:lpstr>
      <vt:lpstr>Αισθητηριακή ευαισθησία</vt:lpstr>
      <vt:lpstr>Αισθητηριακή ευαισθησία-Χαμηλά σκορ</vt:lpstr>
      <vt:lpstr>Αποφυγή αίσθησης-Υψηλή σκορ</vt:lpstr>
      <vt:lpstr>Αποφυγή αίσθησης- χαμηλό σκορ</vt:lpstr>
      <vt:lpstr>Βιβλιογραφικές αναφορές</vt:lpstr>
      <vt:lpstr>Βιβλιογραφικές Αναφορές</vt:lpstr>
      <vt:lpstr>ΣΑΣ ΕΥΧΑΡΙΣΤΩ ΓΙΑ ΤΗΝ ΠΡΟΣΟΧΗ ΣΑΣ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«Αναπτυξιακή Διαταραχή του Συντονισμού των Κινήσεων και Διαταραχές Αισθητηριακής Επεξεργασίας»</dc:title>
  <dc:creator>ΚΑΤΣΙΑΝΑ ΑΙΚΑΤΕΡΙΝΗ</dc:creator>
  <cp:lastModifiedBy>ΟΥΡΑΝΙΑ ΚΩΤΣΙΟΥ</cp:lastModifiedBy>
  <cp:revision>67</cp:revision>
  <dcterms:created xsi:type="dcterms:W3CDTF">2023-05-19T22:13:46Z</dcterms:created>
  <dcterms:modified xsi:type="dcterms:W3CDTF">2023-06-06T11:09:43Z</dcterms:modified>
</cp:coreProperties>
</file>