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9"/>
  </p:notesMasterIdLst>
  <p:sldIdLst>
    <p:sldId id="256" r:id="rId3"/>
    <p:sldId id="258" r:id="rId4"/>
    <p:sldId id="273" r:id="rId5"/>
    <p:sldId id="257" r:id="rId6"/>
    <p:sldId id="272" r:id="rId7"/>
    <p:sldId id="259" r:id="rId8"/>
    <p:sldId id="260" r:id="rId9"/>
    <p:sldId id="262" r:id="rId10"/>
    <p:sldId id="263" r:id="rId11"/>
    <p:sldId id="564" r:id="rId12"/>
    <p:sldId id="535" r:id="rId13"/>
    <p:sldId id="565" r:id="rId14"/>
    <p:sldId id="264" r:id="rId15"/>
    <p:sldId id="265" r:id="rId16"/>
    <p:sldId id="266" r:id="rId17"/>
    <p:sldId id="267" r:id="rId18"/>
    <p:sldId id="268" r:id="rId19"/>
    <p:sldId id="566" r:id="rId20"/>
    <p:sldId id="270" r:id="rId21"/>
    <p:sldId id="269" r:id="rId22"/>
    <p:sldId id="274" r:id="rId23"/>
    <p:sldId id="567" r:id="rId24"/>
    <p:sldId id="275" r:id="rId25"/>
    <p:sldId id="277" r:id="rId26"/>
    <p:sldId id="562" r:id="rId27"/>
    <p:sldId id="563" r:id="rId28"/>
    <p:sldId id="511" r:id="rId29"/>
    <p:sldId id="512" r:id="rId30"/>
    <p:sldId id="522" r:id="rId31"/>
    <p:sldId id="523" r:id="rId32"/>
    <p:sldId id="524" r:id="rId33"/>
    <p:sldId id="521" r:id="rId34"/>
    <p:sldId id="525" r:id="rId35"/>
    <p:sldId id="526" r:id="rId36"/>
    <p:sldId id="527" r:id="rId37"/>
    <p:sldId id="528" r:id="rId38"/>
    <p:sldId id="530" r:id="rId39"/>
    <p:sldId id="568" r:id="rId40"/>
    <p:sldId id="540" r:id="rId41"/>
    <p:sldId id="541" r:id="rId42"/>
    <p:sldId id="570" r:id="rId43"/>
    <p:sldId id="569" r:id="rId44"/>
    <p:sldId id="571" r:id="rId45"/>
    <p:sldId id="573" r:id="rId46"/>
    <p:sldId id="572" r:id="rId47"/>
    <p:sldId id="574" r:id="rId48"/>
    <p:sldId id="575" r:id="rId49"/>
    <p:sldId id="576" r:id="rId50"/>
    <p:sldId id="577" r:id="rId51"/>
    <p:sldId id="578" r:id="rId52"/>
    <p:sldId id="579" r:id="rId53"/>
    <p:sldId id="580" r:id="rId54"/>
    <p:sldId id="581" r:id="rId55"/>
    <p:sldId id="261" r:id="rId56"/>
    <p:sldId id="276" r:id="rId57"/>
    <p:sldId id="561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Φωτεινό στυλ 1 - Έμφαση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Μεσαίο στυλ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 autoAdjust="0"/>
  </p:normalViewPr>
  <p:slideViewPr>
    <p:cSldViewPr snapToGrid="0">
      <p:cViewPr varScale="1">
        <p:scale>
          <a:sx n="75" d="100"/>
          <a:sy n="75" d="100"/>
        </p:scale>
        <p:origin x="90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D72701-DE01-40E8-AEAD-A6915A1B52A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D63DFB-0BB8-4CB5-B91F-07FCA680502F}">
      <dgm:prSet custT="1"/>
      <dgm:spPr/>
      <dgm:t>
        <a:bodyPr/>
        <a:lstStyle/>
        <a:p>
          <a:r>
            <a:rPr lang="el-GR" sz="2000" dirty="0"/>
            <a:t>Δραστηριότητες Καθημερινής Ζωής (ΔΚΖ), - </a:t>
          </a:r>
          <a:r>
            <a:rPr lang="el-GR" sz="2000" dirty="0" err="1"/>
            <a:t>αυτοφροντίδα</a:t>
          </a:r>
          <a:r>
            <a:rPr lang="el-GR" sz="2000" dirty="0"/>
            <a:t>, </a:t>
          </a:r>
          <a:endParaRPr lang="en-US" sz="2000" dirty="0"/>
        </a:p>
      </dgm:t>
    </dgm:pt>
    <dgm:pt modelId="{04219907-4310-4A90-B516-A68352CC3A68}" type="parTrans" cxnId="{8F0C036D-E650-40AA-B5DE-7DF7EBE7867E}">
      <dgm:prSet/>
      <dgm:spPr/>
      <dgm:t>
        <a:bodyPr/>
        <a:lstStyle/>
        <a:p>
          <a:endParaRPr lang="en-US"/>
        </a:p>
      </dgm:t>
    </dgm:pt>
    <dgm:pt modelId="{90527B3A-291B-4E49-ABB9-8D6C616A4031}" type="sibTrans" cxnId="{8F0C036D-E650-40AA-B5DE-7DF7EBE7867E}">
      <dgm:prSet/>
      <dgm:spPr/>
      <dgm:t>
        <a:bodyPr/>
        <a:lstStyle/>
        <a:p>
          <a:endParaRPr lang="en-US"/>
        </a:p>
      </dgm:t>
    </dgm:pt>
    <dgm:pt modelId="{7C245A62-D584-4A85-88B0-E9743CFC6A94}">
      <dgm:prSet custT="1"/>
      <dgm:spPr/>
      <dgm:t>
        <a:bodyPr/>
        <a:lstStyle/>
        <a:p>
          <a:r>
            <a:rPr lang="el-GR" sz="1800" dirty="0"/>
            <a:t>σύνθετες </a:t>
          </a:r>
          <a:r>
            <a:rPr lang="el-GR" sz="1800" dirty="0" err="1"/>
            <a:t>σΔΚΖ</a:t>
          </a:r>
          <a:r>
            <a:rPr lang="el-GR" sz="1800" dirty="0"/>
            <a:t> -φροντίδα άλλων, σπιτιού, προετοιμασία γευμάτων, διατήρηση της ασφάλειας, αντιμετώπιση έκτακτων αναγκών κ.ά</a:t>
          </a:r>
          <a:r>
            <a:rPr lang="el-GR" sz="2000" dirty="0"/>
            <a:t>., </a:t>
          </a:r>
          <a:endParaRPr lang="en-US" sz="2000" dirty="0"/>
        </a:p>
      </dgm:t>
    </dgm:pt>
    <dgm:pt modelId="{0E4D63A2-0CA3-4D43-B343-3A7FF369FF09}" type="parTrans" cxnId="{FFD6788C-65A3-4817-AB04-9F70B70C1967}">
      <dgm:prSet/>
      <dgm:spPr/>
      <dgm:t>
        <a:bodyPr/>
        <a:lstStyle/>
        <a:p>
          <a:endParaRPr lang="en-US"/>
        </a:p>
      </dgm:t>
    </dgm:pt>
    <dgm:pt modelId="{8E0C18E8-4C6A-4752-89D3-A4A7D687ACF4}" type="sibTrans" cxnId="{FFD6788C-65A3-4817-AB04-9F70B70C1967}">
      <dgm:prSet/>
      <dgm:spPr/>
      <dgm:t>
        <a:bodyPr/>
        <a:lstStyle/>
        <a:p>
          <a:endParaRPr lang="en-US"/>
        </a:p>
      </dgm:t>
    </dgm:pt>
    <dgm:pt modelId="{14B11DF3-4FC3-4441-952E-7D6B818F333B}">
      <dgm:prSet custT="1"/>
      <dgm:spPr/>
      <dgm:t>
        <a:bodyPr/>
        <a:lstStyle/>
        <a:p>
          <a:r>
            <a:rPr lang="el-GR" sz="2000" dirty="0"/>
            <a:t>ανάπαυση και τον ύπνο</a:t>
          </a:r>
          <a:r>
            <a:rPr lang="el-GR" sz="1800" dirty="0"/>
            <a:t>, </a:t>
          </a:r>
          <a:endParaRPr lang="en-US" sz="1800" dirty="0"/>
        </a:p>
      </dgm:t>
    </dgm:pt>
    <dgm:pt modelId="{9E95BF7E-92BE-4301-AD58-4078BC146F9C}" type="parTrans" cxnId="{167D0A88-5C51-4A33-B2A1-37CB25762C33}">
      <dgm:prSet/>
      <dgm:spPr/>
      <dgm:t>
        <a:bodyPr/>
        <a:lstStyle/>
        <a:p>
          <a:endParaRPr lang="en-US"/>
        </a:p>
      </dgm:t>
    </dgm:pt>
    <dgm:pt modelId="{F5A974F3-ED73-41F4-B118-F47730BC94EA}" type="sibTrans" cxnId="{167D0A88-5C51-4A33-B2A1-37CB25762C33}">
      <dgm:prSet/>
      <dgm:spPr/>
      <dgm:t>
        <a:bodyPr/>
        <a:lstStyle/>
        <a:p>
          <a:endParaRPr lang="en-US"/>
        </a:p>
      </dgm:t>
    </dgm:pt>
    <dgm:pt modelId="{7A865935-F494-443E-BD33-199D40B4E59B}">
      <dgm:prSet custT="1"/>
      <dgm:spPr/>
      <dgm:t>
        <a:bodyPr/>
        <a:lstStyle/>
        <a:p>
          <a:r>
            <a:rPr lang="el-GR" sz="2000" dirty="0"/>
            <a:t>εκπαίδευση</a:t>
          </a:r>
          <a:r>
            <a:rPr lang="el-GR" sz="900" dirty="0"/>
            <a:t>, </a:t>
          </a:r>
          <a:endParaRPr lang="en-US" sz="900" dirty="0"/>
        </a:p>
      </dgm:t>
    </dgm:pt>
    <dgm:pt modelId="{C15B24DE-4424-4F01-8074-54EF3F725570}" type="parTrans" cxnId="{EC32525B-442E-4569-BB75-36FD2D854191}">
      <dgm:prSet/>
      <dgm:spPr/>
      <dgm:t>
        <a:bodyPr/>
        <a:lstStyle/>
        <a:p>
          <a:endParaRPr lang="en-US"/>
        </a:p>
      </dgm:t>
    </dgm:pt>
    <dgm:pt modelId="{E362BAD4-BDCD-4FD8-8864-9F55565386EC}" type="sibTrans" cxnId="{EC32525B-442E-4569-BB75-36FD2D854191}">
      <dgm:prSet/>
      <dgm:spPr/>
      <dgm:t>
        <a:bodyPr/>
        <a:lstStyle/>
        <a:p>
          <a:endParaRPr lang="en-US"/>
        </a:p>
      </dgm:t>
    </dgm:pt>
    <dgm:pt modelId="{AE73DA87-5F87-4912-9276-F140D45A13AE}">
      <dgm:prSet custT="1"/>
      <dgm:spPr/>
      <dgm:t>
        <a:bodyPr/>
        <a:lstStyle/>
        <a:p>
          <a:r>
            <a:rPr lang="el-GR" sz="2000" dirty="0"/>
            <a:t>εργασία, </a:t>
          </a:r>
          <a:endParaRPr lang="en-US" sz="2000" dirty="0"/>
        </a:p>
      </dgm:t>
    </dgm:pt>
    <dgm:pt modelId="{A69B7536-4146-44EC-8857-0502FD372668}" type="parTrans" cxnId="{101DDC93-9107-442A-8FBE-B77F9868CA2A}">
      <dgm:prSet/>
      <dgm:spPr/>
      <dgm:t>
        <a:bodyPr/>
        <a:lstStyle/>
        <a:p>
          <a:endParaRPr lang="en-US"/>
        </a:p>
      </dgm:t>
    </dgm:pt>
    <dgm:pt modelId="{993ABA1C-0968-41A7-A725-E579354186F8}" type="sibTrans" cxnId="{101DDC93-9107-442A-8FBE-B77F9868CA2A}">
      <dgm:prSet/>
      <dgm:spPr/>
      <dgm:t>
        <a:bodyPr/>
        <a:lstStyle/>
        <a:p>
          <a:endParaRPr lang="en-US"/>
        </a:p>
      </dgm:t>
    </dgm:pt>
    <dgm:pt modelId="{29EA13FD-F94B-4095-94AF-059D447EEB53}">
      <dgm:prSet custT="1"/>
      <dgm:spPr/>
      <dgm:t>
        <a:bodyPr/>
        <a:lstStyle/>
        <a:p>
          <a:r>
            <a:rPr lang="el-GR" sz="2000" dirty="0"/>
            <a:t>παιχνίδι, </a:t>
          </a:r>
          <a:endParaRPr lang="en-US" sz="2000" dirty="0"/>
        </a:p>
      </dgm:t>
    </dgm:pt>
    <dgm:pt modelId="{2A96620F-0DAA-47D3-B5C3-43FB1F090B57}" type="parTrans" cxnId="{B4BBE4A1-DF96-45A0-A97C-171DD4A5C417}">
      <dgm:prSet/>
      <dgm:spPr/>
      <dgm:t>
        <a:bodyPr/>
        <a:lstStyle/>
        <a:p>
          <a:endParaRPr lang="en-US"/>
        </a:p>
      </dgm:t>
    </dgm:pt>
    <dgm:pt modelId="{5B5D5889-2C31-4CC8-805C-D469D1CAEB6F}" type="sibTrans" cxnId="{B4BBE4A1-DF96-45A0-A97C-171DD4A5C417}">
      <dgm:prSet/>
      <dgm:spPr/>
      <dgm:t>
        <a:bodyPr/>
        <a:lstStyle/>
        <a:p>
          <a:endParaRPr lang="en-US"/>
        </a:p>
      </dgm:t>
    </dgm:pt>
    <dgm:pt modelId="{0BBEF0F9-15EF-45B3-944F-B787C983D179}">
      <dgm:prSet custT="1"/>
      <dgm:spPr/>
      <dgm:t>
        <a:bodyPr/>
        <a:lstStyle/>
        <a:p>
          <a:r>
            <a:rPr lang="el-GR" sz="2000" dirty="0"/>
            <a:t>ελεύθερο χρόνο/ψυχαγωγία, </a:t>
          </a:r>
          <a:endParaRPr lang="en-US" sz="2000" dirty="0"/>
        </a:p>
      </dgm:t>
    </dgm:pt>
    <dgm:pt modelId="{CC79959C-61B8-49DF-BD8E-90E3C6E31DF3}" type="parTrans" cxnId="{29C02312-417A-4F5B-BEBA-CF25E79D142F}">
      <dgm:prSet/>
      <dgm:spPr/>
      <dgm:t>
        <a:bodyPr/>
        <a:lstStyle/>
        <a:p>
          <a:endParaRPr lang="en-US"/>
        </a:p>
      </dgm:t>
    </dgm:pt>
    <dgm:pt modelId="{A889A514-289D-42F0-ADBB-DE0F4590F5CA}" type="sibTrans" cxnId="{29C02312-417A-4F5B-BEBA-CF25E79D142F}">
      <dgm:prSet/>
      <dgm:spPr/>
      <dgm:t>
        <a:bodyPr/>
        <a:lstStyle/>
        <a:p>
          <a:endParaRPr lang="en-US"/>
        </a:p>
      </dgm:t>
    </dgm:pt>
    <dgm:pt modelId="{5C4885F6-301C-4752-8635-29A11969CB07}">
      <dgm:prSet custT="1"/>
      <dgm:spPr/>
      <dgm:t>
        <a:bodyPr/>
        <a:lstStyle/>
        <a:p>
          <a:r>
            <a:rPr lang="el-GR" sz="2000" dirty="0"/>
            <a:t>κοινωνική συμμετοχή  </a:t>
          </a:r>
          <a:endParaRPr lang="en-US" sz="2000" dirty="0"/>
        </a:p>
      </dgm:t>
    </dgm:pt>
    <dgm:pt modelId="{A080D1BB-0983-4CC5-9B7E-4E5A6ADB9850}" type="parTrans" cxnId="{1C62BDDC-5D82-4E32-9647-FF3018F01220}">
      <dgm:prSet/>
      <dgm:spPr/>
      <dgm:t>
        <a:bodyPr/>
        <a:lstStyle/>
        <a:p>
          <a:endParaRPr lang="en-US"/>
        </a:p>
      </dgm:t>
    </dgm:pt>
    <dgm:pt modelId="{55706D45-670E-4521-8F9E-B3B7B3D29F4C}" type="sibTrans" cxnId="{1C62BDDC-5D82-4E32-9647-FF3018F01220}">
      <dgm:prSet/>
      <dgm:spPr/>
      <dgm:t>
        <a:bodyPr/>
        <a:lstStyle/>
        <a:p>
          <a:endParaRPr lang="en-US"/>
        </a:p>
      </dgm:t>
    </dgm:pt>
    <dgm:pt modelId="{78613192-05FC-4CB9-A84C-B6A1A5E1F737}">
      <dgm:prSet custT="1"/>
      <dgm:spPr/>
      <dgm:t>
        <a:bodyPr/>
        <a:lstStyle/>
        <a:p>
          <a:r>
            <a:rPr lang="el-GR" sz="2000" dirty="0"/>
            <a:t>διαχείριση της υγείας </a:t>
          </a:r>
          <a:r>
            <a:rPr lang="el-GR" sz="900" dirty="0"/>
            <a:t>(</a:t>
          </a:r>
          <a:r>
            <a:rPr lang="el-GR" sz="1400" dirty="0"/>
            <a:t>American </a:t>
          </a:r>
          <a:r>
            <a:rPr lang="el-GR" sz="1400" dirty="0" err="1"/>
            <a:t>Occupational</a:t>
          </a:r>
          <a:r>
            <a:rPr lang="el-GR" sz="1400" dirty="0"/>
            <a:t> </a:t>
          </a:r>
          <a:r>
            <a:rPr lang="el-GR" sz="1400" dirty="0" err="1"/>
            <a:t>Therapy</a:t>
          </a:r>
          <a:r>
            <a:rPr lang="el-GR" sz="1400" dirty="0"/>
            <a:t> Association, 2020).</a:t>
          </a:r>
          <a:endParaRPr lang="en-US" sz="1400" dirty="0"/>
        </a:p>
      </dgm:t>
    </dgm:pt>
    <dgm:pt modelId="{43ADE09C-D504-4498-A6DA-4C63A8E4E536}" type="parTrans" cxnId="{9293C3CA-517C-45BF-AA97-D891D3AC01F5}">
      <dgm:prSet/>
      <dgm:spPr/>
      <dgm:t>
        <a:bodyPr/>
        <a:lstStyle/>
        <a:p>
          <a:endParaRPr lang="en-US"/>
        </a:p>
      </dgm:t>
    </dgm:pt>
    <dgm:pt modelId="{15026211-0C09-4406-843A-BD7CFBEF2A23}" type="sibTrans" cxnId="{9293C3CA-517C-45BF-AA97-D891D3AC01F5}">
      <dgm:prSet/>
      <dgm:spPr/>
      <dgm:t>
        <a:bodyPr/>
        <a:lstStyle/>
        <a:p>
          <a:endParaRPr lang="en-US"/>
        </a:p>
      </dgm:t>
    </dgm:pt>
    <dgm:pt modelId="{C7AF3FD4-F66B-47F0-A508-E5DDE579CB18}" type="pres">
      <dgm:prSet presAssocID="{5ED72701-DE01-40E8-AEAD-A6915A1B52A9}" presName="linear" presStyleCnt="0">
        <dgm:presLayoutVars>
          <dgm:animLvl val="lvl"/>
          <dgm:resizeHandles val="exact"/>
        </dgm:presLayoutVars>
      </dgm:prSet>
      <dgm:spPr/>
    </dgm:pt>
    <dgm:pt modelId="{4453438C-49DD-4C3C-A8C2-684234A72B82}" type="pres">
      <dgm:prSet presAssocID="{79D63DFB-0BB8-4CB5-B91F-07FCA680502F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5D1E0524-1E35-4B50-9D52-022BA0B340C9}" type="pres">
      <dgm:prSet presAssocID="{90527B3A-291B-4E49-ABB9-8D6C616A4031}" presName="spacer" presStyleCnt="0"/>
      <dgm:spPr/>
    </dgm:pt>
    <dgm:pt modelId="{42757C38-675F-4108-82E0-040224193816}" type="pres">
      <dgm:prSet presAssocID="{7C245A62-D584-4A85-88B0-E9743CFC6A94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77D6C3F2-36E3-417F-A046-40F834EBF5D1}" type="pres">
      <dgm:prSet presAssocID="{8E0C18E8-4C6A-4752-89D3-A4A7D687ACF4}" presName="spacer" presStyleCnt="0"/>
      <dgm:spPr/>
    </dgm:pt>
    <dgm:pt modelId="{50976BF4-5A37-469B-A26E-854854C604B2}" type="pres">
      <dgm:prSet presAssocID="{14B11DF3-4FC3-4441-952E-7D6B818F333B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5B38EBA9-6739-4364-B940-78982FF62BEA}" type="pres">
      <dgm:prSet presAssocID="{F5A974F3-ED73-41F4-B118-F47730BC94EA}" presName="spacer" presStyleCnt="0"/>
      <dgm:spPr/>
    </dgm:pt>
    <dgm:pt modelId="{ACD9137B-323B-47D9-9B4A-26F3A88C37BC}" type="pres">
      <dgm:prSet presAssocID="{7A865935-F494-443E-BD33-199D40B4E59B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A898D938-792B-4161-91C0-B9C224EED153}" type="pres">
      <dgm:prSet presAssocID="{E362BAD4-BDCD-4FD8-8864-9F55565386EC}" presName="spacer" presStyleCnt="0"/>
      <dgm:spPr/>
    </dgm:pt>
    <dgm:pt modelId="{F2CA5F97-CFF1-4778-8741-DC40BA7796DE}" type="pres">
      <dgm:prSet presAssocID="{AE73DA87-5F87-4912-9276-F140D45A13AE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76AA71C4-0433-491D-BD79-07451B6500E1}" type="pres">
      <dgm:prSet presAssocID="{993ABA1C-0968-41A7-A725-E579354186F8}" presName="spacer" presStyleCnt="0"/>
      <dgm:spPr/>
    </dgm:pt>
    <dgm:pt modelId="{E806559A-F843-44B1-993D-63769528D688}" type="pres">
      <dgm:prSet presAssocID="{29EA13FD-F94B-4095-94AF-059D447EEB53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3BB00D45-3F7F-4FD6-9E8D-28AD7C1CD9FD}" type="pres">
      <dgm:prSet presAssocID="{5B5D5889-2C31-4CC8-805C-D469D1CAEB6F}" presName="spacer" presStyleCnt="0"/>
      <dgm:spPr/>
    </dgm:pt>
    <dgm:pt modelId="{EACF22E5-2468-421C-95A5-A1578EC098E3}" type="pres">
      <dgm:prSet presAssocID="{0BBEF0F9-15EF-45B3-944F-B787C983D179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258E4DBC-9727-42AA-B98C-0C553CAB58AA}" type="pres">
      <dgm:prSet presAssocID="{A889A514-289D-42F0-ADBB-DE0F4590F5CA}" presName="spacer" presStyleCnt="0"/>
      <dgm:spPr/>
    </dgm:pt>
    <dgm:pt modelId="{3794007F-8148-445C-B2C9-99119AEAAAD2}" type="pres">
      <dgm:prSet presAssocID="{5C4885F6-301C-4752-8635-29A11969CB07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50D94DBA-AAE9-40C7-80A1-B3FEAC0E7022}" type="pres">
      <dgm:prSet presAssocID="{55706D45-670E-4521-8F9E-B3B7B3D29F4C}" presName="spacer" presStyleCnt="0"/>
      <dgm:spPr/>
    </dgm:pt>
    <dgm:pt modelId="{67B9A468-AD1D-4075-8CCE-287FA3380167}" type="pres">
      <dgm:prSet presAssocID="{78613192-05FC-4CB9-A84C-B6A1A5E1F737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C42C830B-D4DC-4C45-A56D-54E1923293D9}" type="presOf" srcId="{78613192-05FC-4CB9-A84C-B6A1A5E1F737}" destId="{67B9A468-AD1D-4075-8CCE-287FA3380167}" srcOrd="0" destOrd="0" presId="urn:microsoft.com/office/officeart/2005/8/layout/vList2"/>
    <dgm:cxn modelId="{29C02312-417A-4F5B-BEBA-CF25E79D142F}" srcId="{5ED72701-DE01-40E8-AEAD-A6915A1B52A9}" destId="{0BBEF0F9-15EF-45B3-944F-B787C983D179}" srcOrd="6" destOrd="0" parTransId="{CC79959C-61B8-49DF-BD8E-90E3C6E31DF3}" sibTransId="{A889A514-289D-42F0-ADBB-DE0F4590F5CA}"/>
    <dgm:cxn modelId="{CD03CE23-220B-4B84-8D63-AAA6ECC3BA12}" type="presOf" srcId="{29EA13FD-F94B-4095-94AF-059D447EEB53}" destId="{E806559A-F843-44B1-993D-63769528D688}" srcOrd="0" destOrd="0" presId="urn:microsoft.com/office/officeart/2005/8/layout/vList2"/>
    <dgm:cxn modelId="{7008F531-3416-40FD-9662-0BB109E8538B}" type="presOf" srcId="{AE73DA87-5F87-4912-9276-F140D45A13AE}" destId="{F2CA5F97-CFF1-4778-8741-DC40BA7796DE}" srcOrd="0" destOrd="0" presId="urn:microsoft.com/office/officeart/2005/8/layout/vList2"/>
    <dgm:cxn modelId="{EC32525B-442E-4569-BB75-36FD2D854191}" srcId="{5ED72701-DE01-40E8-AEAD-A6915A1B52A9}" destId="{7A865935-F494-443E-BD33-199D40B4E59B}" srcOrd="3" destOrd="0" parTransId="{C15B24DE-4424-4F01-8074-54EF3F725570}" sibTransId="{E362BAD4-BDCD-4FD8-8864-9F55565386EC}"/>
    <dgm:cxn modelId="{13413545-BC05-4E17-AA9B-195E8DD03C3C}" type="presOf" srcId="{14B11DF3-4FC3-4441-952E-7D6B818F333B}" destId="{50976BF4-5A37-469B-A26E-854854C604B2}" srcOrd="0" destOrd="0" presId="urn:microsoft.com/office/officeart/2005/8/layout/vList2"/>
    <dgm:cxn modelId="{F7D5406C-C03D-4C68-BDA0-E7B1CDDE8EA0}" type="presOf" srcId="{0BBEF0F9-15EF-45B3-944F-B787C983D179}" destId="{EACF22E5-2468-421C-95A5-A1578EC098E3}" srcOrd="0" destOrd="0" presId="urn:microsoft.com/office/officeart/2005/8/layout/vList2"/>
    <dgm:cxn modelId="{8F0C036D-E650-40AA-B5DE-7DF7EBE7867E}" srcId="{5ED72701-DE01-40E8-AEAD-A6915A1B52A9}" destId="{79D63DFB-0BB8-4CB5-B91F-07FCA680502F}" srcOrd="0" destOrd="0" parTransId="{04219907-4310-4A90-B516-A68352CC3A68}" sibTransId="{90527B3A-291B-4E49-ABB9-8D6C616A4031}"/>
    <dgm:cxn modelId="{167D0A88-5C51-4A33-B2A1-37CB25762C33}" srcId="{5ED72701-DE01-40E8-AEAD-A6915A1B52A9}" destId="{14B11DF3-4FC3-4441-952E-7D6B818F333B}" srcOrd="2" destOrd="0" parTransId="{9E95BF7E-92BE-4301-AD58-4078BC146F9C}" sibTransId="{F5A974F3-ED73-41F4-B118-F47730BC94EA}"/>
    <dgm:cxn modelId="{FFD6788C-65A3-4817-AB04-9F70B70C1967}" srcId="{5ED72701-DE01-40E8-AEAD-A6915A1B52A9}" destId="{7C245A62-D584-4A85-88B0-E9743CFC6A94}" srcOrd="1" destOrd="0" parTransId="{0E4D63A2-0CA3-4D43-B343-3A7FF369FF09}" sibTransId="{8E0C18E8-4C6A-4752-89D3-A4A7D687ACF4}"/>
    <dgm:cxn modelId="{7FBA5C92-71D7-4951-8EBB-80283FDCC31E}" type="presOf" srcId="{5ED72701-DE01-40E8-AEAD-A6915A1B52A9}" destId="{C7AF3FD4-F66B-47F0-A508-E5DDE579CB18}" srcOrd="0" destOrd="0" presId="urn:microsoft.com/office/officeart/2005/8/layout/vList2"/>
    <dgm:cxn modelId="{101DDC93-9107-442A-8FBE-B77F9868CA2A}" srcId="{5ED72701-DE01-40E8-AEAD-A6915A1B52A9}" destId="{AE73DA87-5F87-4912-9276-F140D45A13AE}" srcOrd="4" destOrd="0" parTransId="{A69B7536-4146-44EC-8857-0502FD372668}" sibTransId="{993ABA1C-0968-41A7-A725-E579354186F8}"/>
    <dgm:cxn modelId="{EB848D94-1746-4F1E-83B7-5869A3B5AE2D}" type="presOf" srcId="{7C245A62-D584-4A85-88B0-E9743CFC6A94}" destId="{42757C38-675F-4108-82E0-040224193816}" srcOrd="0" destOrd="0" presId="urn:microsoft.com/office/officeart/2005/8/layout/vList2"/>
    <dgm:cxn modelId="{B4BBE4A1-DF96-45A0-A97C-171DD4A5C417}" srcId="{5ED72701-DE01-40E8-AEAD-A6915A1B52A9}" destId="{29EA13FD-F94B-4095-94AF-059D447EEB53}" srcOrd="5" destOrd="0" parTransId="{2A96620F-0DAA-47D3-B5C3-43FB1F090B57}" sibTransId="{5B5D5889-2C31-4CC8-805C-D469D1CAEB6F}"/>
    <dgm:cxn modelId="{45B7BFB4-0240-426D-BEEB-DC65AD731803}" type="presOf" srcId="{5C4885F6-301C-4752-8635-29A11969CB07}" destId="{3794007F-8148-445C-B2C9-99119AEAAAD2}" srcOrd="0" destOrd="0" presId="urn:microsoft.com/office/officeart/2005/8/layout/vList2"/>
    <dgm:cxn modelId="{120EB7B8-9806-4D67-A202-8C1CA9B9F643}" type="presOf" srcId="{79D63DFB-0BB8-4CB5-B91F-07FCA680502F}" destId="{4453438C-49DD-4C3C-A8C2-684234A72B82}" srcOrd="0" destOrd="0" presId="urn:microsoft.com/office/officeart/2005/8/layout/vList2"/>
    <dgm:cxn modelId="{9293C3CA-517C-45BF-AA97-D891D3AC01F5}" srcId="{5ED72701-DE01-40E8-AEAD-A6915A1B52A9}" destId="{78613192-05FC-4CB9-A84C-B6A1A5E1F737}" srcOrd="8" destOrd="0" parTransId="{43ADE09C-D504-4498-A6DA-4C63A8E4E536}" sibTransId="{15026211-0C09-4406-843A-BD7CFBEF2A23}"/>
    <dgm:cxn modelId="{1C62BDDC-5D82-4E32-9647-FF3018F01220}" srcId="{5ED72701-DE01-40E8-AEAD-A6915A1B52A9}" destId="{5C4885F6-301C-4752-8635-29A11969CB07}" srcOrd="7" destOrd="0" parTransId="{A080D1BB-0983-4CC5-9B7E-4E5A6ADB9850}" sibTransId="{55706D45-670E-4521-8F9E-B3B7B3D29F4C}"/>
    <dgm:cxn modelId="{39E60DF3-F9B9-4D3C-9726-F494CA79B627}" type="presOf" srcId="{7A865935-F494-443E-BD33-199D40B4E59B}" destId="{ACD9137B-323B-47D9-9B4A-26F3A88C37BC}" srcOrd="0" destOrd="0" presId="urn:microsoft.com/office/officeart/2005/8/layout/vList2"/>
    <dgm:cxn modelId="{4613F830-0FDD-47FB-BF6A-344F1711D869}" type="presParOf" srcId="{C7AF3FD4-F66B-47F0-A508-E5DDE579CB18}" destId="{4453438C-49DD-4C3C-A8C2-684234A72B82}" srcOrd="0" destOrd="0" presId="urn:microsoft.com/office/officeart/2005/8/layout/vList2"/>
    <dgm:cxn modelId="{4EA03FBA-80CB-46BC-AC92-BFB4E5BF3A19}" type="presParOf" srcId="{C7AF3FD4-F66B-47F0-A508-E5DDE579CB18}" destId="{5D1E0524-1E35-4B50-9D52-022BA0B340C9}" srcOrd="1" destOrd="0" presId="urn:microsoft.com/office/officeart/2005/8/layout/vList2"/>
    <dgm:cxn modelId="{4AAEFC13-46FD-43EB-9A8B-446E89B4A275}" type="presParOf" srcId="{C7AF3FD4-F66B-47F0-A508-E5DDE579CB18}" destId="{42757C38-675F-4108-82E0-040224193816}" srcOrd="2" destOrd="0" presId="urn:microsoft.com/office/officeart/2005/8/layout/vList2"/>
    <dgm:cxn modelId="{0BB95B2A-CF3C-4C3C-8142-4BA4693E8261}" type="presParOf" srcId="{C7AF3FD4-F66B-47F0-A508-E5DDE579CB18}" destId="{77D6C3F2-36E3-417F-A046-40F834EBF5D1}" srcOrd="3" destOrd="0" presId="urn:microsoft.com/office/officeart/2005/8/layout/vList2"/>
    <dgm:cxn modelId="{9A3685C7-74CA-49B3-B2B3-57676A830271}" type="presParOf" srcId="{C7AF3FD4-F66B-47F0-A508-E5DDE579CB18}" destId="{50976BF4-5A37-469B-A26E-854854C604B2}" srcOrd="4" destOrd="0" presId="urn:microsoft.com/office/officeart/2005/8/layout/vList2"/>
    <dgm:cxn modelId="{474C8445-20DF-45F0-AF97-CB7930115063}" type="presParOf" srcId="{C7AF3FD4-F66B-47F0-A508-E5DDE579CB18}" destId="{5B38EBA9-6739-4364-B940-78982FF62BEA}" srcOrd="5" destOrd="0" presId="urn:microsoft.com/office/officeart/2005/8/layout/vList2"/>
    <dgm:cxn modelId="{A354346E-687E-43C2-9864-14101BC05334}" type="presParOf" srcId="{C7AF3FD4-F66B-47F0-A508-E5DDE579CB18}" destId="{ACD9137B-323B-47D9-9B4A-26F3A88C37BC}" srcOrd="6" destOrd="0" presId="urn:microsoft.com/office/officeart/2005/8/layout/vList2"/>
    <dgm:cxn modelId="{99F8AA5E-CD35-4D80-98A2-64FE0A5D2843}" type="presParOf" srcId="{C7AF3FD4-F66B-47F0-A508-E5DDE579CB18}" destId="{A898D938-792B-4161-91C0-B9C224EED153}" srcOrd="7" destOrd="0" presId="urn:microsoft.com/office/officeart/2005/8/layout/vList2"/>
    <dgm:cxn modelId="{BE3EC941-83FF-4F27-8C5D-572A65418FDA}" type="presParOf" srcId="{C7AF3FD4-F66B-47F0-A508-E5DDE579CB18}" destId="{F2CA5F97-CFF1-4778-8741-DC40BA7796DE}" srcOrd="8" destOrd="0" presId="urn:microsoft.com/office/officeart/2005/8/layout/vList2"/>
    <dgm:cxn modelId="{86D52F8A-5E99-4ED3-A513-711F17C613E7}" type="presParOf" srcId="{C7AF3FD4-F66B-47F0-A508-E5DDE579CB18}" destId="{76AA71C4-0433-491D-BD79-07451B6500E1}" srcOrd="9" destOrd="0" presId="urn:microsoft.com/office/officeart/2005/8/layout/vList2"/>
    <dgm:cxn modelId="{325D2DD7-6F8B-4D7D-A4C9-30BB77B567AD}" type="presParOf" srcId="{C7AF3FD4-F66B-47F0-A508-E5DDE579CB18}" destId="{E806559A-F843-44B1-993D-63769528D688}" srcOrd="10" destOrd="0" presId="urn:microsoft.com/office/officeart/2005/8/layout/vList2"/>
    <dgm:cxn modelId="{04D93535-D83C-49AC-ABE4-F4FB42F86529}" type="presParOf" srcId="{C7AF3FD4-F66B-47F0-A508-E5DDE579CB18}" destId="{3BB00D45-3F7F-4FD6-9E8D-28AD7C1CD9FD}" srcOrd="11" destOrd="0" presId="urn:microsoft.com/office/officeart/2005/8/layout/vList2"/>
    <dgm:cxn modelId="{87DF2AE6-7F3B-4971-9F07-D39BC7FC7E96}" type="presParOf" srcId="{C7AF3FD4-F66B-47F0-A508-E5DDE579CB18}" destId="{EACF22E5-2468-421C-95A5-A1578EC098E3}" srcOrd="12" destOrd="0" presId="urn:microsoft.com/office/officeart/2005/8/layout/vList2"/>
    <dgm:cxn modelId="{326B56C9-0D37-488C-A667-3C5A8A1EF988}" type="presParOf" srcId="{C7AF3FD4-F66B-47F0-A508-E5DDE579CB18}" destId="{258E4DBC-9727-42AA-B98C-0C553CAB58AA}" srcOrd="13" destOrd="0" presId="urn:microsoft.com/office/officeart/2005/8/layout/vList2"/>
    <dgm:cxn modelId="{6189D7D8-C376-414F-ABD4-84040206B2EE}" type="presParOf" srcId="{C7AF3FD4-F66B-47F0-A508-E5DDE579CB18}" destId="{3794007F-8148-445C-B2C9-99119AEAAAD2}" srcOrd="14" destOrd="0" presId="urn:microsoft.com/office/officeart/2005/8/layout/vList2"/>
    <dgm:cxn modelId="{9700DEFE-9D96-4D96-B100-E78624782545}" type="presParOf" srcId="{C7AF3FD4-F66B-47F0-A508-E5DDE579CB18}" destId="{50D94DBA-AAE9-40C7-80A1-B3FEAC0E7022}" srcOrd="15" destOrd="0" presId="urn:microsoft.com/office/officeart/2005/8/layout/vList2"/>
    <dgm:cxn modelId="{EC6D9EF2-90B9-4EE0-AA47-4E11EA3B4467}" type="presParOf" srcId="{C7AF3FD4-F66B-47F0-A508-E5DDE579CB18}" destId="{67B9A468-AD1D-4075-8CCE-287FA3380167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3CB1D1-F51D-42A9-9038-322933F8260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1E079C8-34C8-4DF8-98BF-AF37EDF5D530}">
      <dgm:prSet/>
      <dgm:spPr/>
      <dgm:t>
        <a:bodyPr/>
        <a:lstStyle/>
        <a:p>
          <a:r>
            <a:rPr lang="el-GR"/>
            <a:t>Χαμηλή εγγραφή</a:t>
          </a:r>
          <a:endParaRPr lang="en-US"/>
        </a:p>
      </dgm:t>
    </dgm:pt>
    <dgm:pt modelId="{FF17A940-CE1D-4E01-AA37-8493B0AC4F81}" type="parTrans" cxnId="{876211D2-435C-4BE2-885A-51C996E8F9A7}">
      <dgm:prSet/>
      <dgm:spPr/>
      <dgm:t>
        <a:bodyPr/>
        <a:lstStyle/>
        <a:p>
          <a:endParaRPr lang="en-US"/>
        </a:p>
      </dgm:t>
    </dgm:pt>
    <dgm:pt modelId="{AA8A514B-E0B6-4E71-9D21-D29794DB96CB}" type="sibTrans" cxnId="{876211D2-435C-4BE2-885A-51C996E8F9A7}">
      <dgm:prSet/>
      <dgm:spPr/>
      <dgm:t>
        <a:bodyPr/>
        <a:lstStyle/>
        <a:p>
          <a:endParaRPr lang="en-US"/>
        </a:p>
      </dgm:t>
    </dgm:pt>
    <dgm:pt modelId="{D65DC532-D340-4022-AA4E-92D6284FF86A}">
      <dgm:prSet/>
      <dgm:spPr/>
      <dgm:t>
        <a:bodyPr/>
        <a:lstStyle/>
        <a:p>
          <a:r>
            <a:rPr lang="el-GR"/>
            <a:t>Αναζήτηση αίσθησης</a:t>
          </a:r>
          <a:endParaRPr lang="en-US"/>
        </a:p>
      </dgm:t>
    </dgm:pt>
    <dgm:pt modelId="{9BE7E146-F2CB-4913-9FA2-376865412248}" type="parTrans" cxnId="{F9F4E4E3-F6DD-4621-B254-FBEEEA33F943}">
      <dgm:prSet/>
      <dgm:spPr/>
      <dgm:t>
        <a:bodyPr/>
        <a:lstStyle/>
        <a:p>
          <a:endParaRPr lang="en-US"/>
        </a:p>
      </dgm:t>
    </dgm:pt>
    <dgm:pt modelId="{F9DE1018-5830-4769-A195-44DBF5F888A0}" type="sibTrans" cxnId="{F9F4E4E3-F6DD-4621-B254-FBEEEA33F943}">
      <dgm:prSet/>
      <dgm:spPr/>
      <dgm:t>
        <a:bodyPr/>
        <a:lstStyle/>
        <a:p>
          <a:endParaRPr lang="en-US"/>
        </a:p>
      </dgm:t>
    </dgm:pt>
    <dgm:pt modelId="{662676B3-CEF1-411B-8D78-8E175F659CC8}">
      <dgm:prSet/>
      <dgm:spPr/>
      <dgm:t>
        <a:bodyPr/>
        <a:lstStyle/>
        <a:p>
          <a:r>
            <a:rPr lang="el-GR"/>
            <a:t>Αισθητηριακή ευαισθησία</a:t>
          </a:r>
          <a:endParaRPr lang="en-US"/>
        </a:p>
      </dgm:t>
    </dgm:pt>
    <dgm:pt modelId="{03524BF7-FDDF-44A6-9105-5E74443C370A}" type="parTrans" cxnId="{B72CF79A-B6AA-40B9-B567-461E3253C67B}">
      <dgm:prSet/>
      <dgm:spPr/>
      <dgm:t>
        <a:bodyPr/>
        <a:lstStyle/>
        <a:p>
          <a:endParaRPr lang="en-US"/>
        </a:p>
      </dgm:t>
    </dgm:pt>
    <dgm:pt modelId="{F2DE62DC-2396-4652-A669-EC7228C34953}" type="sibTrans" cxnId="{B72CF79A-B6AA-40B9-B567-461E3253C67B}">
      <dgm:prSet/>
      <dgm:spPr/>
      <dgm:t>
        <a:bodyPr/>
        <a:lstStyle/>
        <a:p>
          <a:endParaRPr lang="en-US"/>
        </a:p>
      </dgm:t>
    </dgm:pt>
    <dgm:pt modelId="{D17DF9F5-FD3D-48DF-9671-9B9970B28F17}">
      <dgm:prSet/>
      <dgm:spPr/>
      <dgm:t>
        <a:bodyPr/>
        <a:lstStyle/>
        <a:p>
          <a:r>
            <a:rPr lang="el-GR"/>
            <a:t>Αποφυγή αίσθησης</a:t>
          </a:r>
          <a:endParaRPr lang="en-US"/>
        </a:p>
      </dgm:t>
    </dgm:pt>
    <dgm:pt modelId="{354C1436-A1F8-45B6-A5EC-0456C0A7AD79}" type="parTrans" cxnId="{6A0F2A97-B376-4056-AB00-212B6835D8C2}">
      <dgm:prSet/>
      <dgm:spPr/>
      <dgm:t>
        <a:bodyPr/>
        <a:lstStyle/>
        <a:p>
          <a:endParaRPr lang="en-US"/>
        </a:p>
      </dgm:t>
    </dgm:pt>
    <dgm:pt modelId="{EC0F8EF0-B82C-4A40-A7B4-CDC103AFE887}" type="sibTrans" cxnId="{6A0F2A97-B376-4056-AB00-212B6835D8C2}">
      <dgm:prSet/>
      <dgm:spPr/>
      <dgm:t>
        <a:bodyPr/>
        <a:lstStyle/>
        <a:p>
          <a:endParaRPr lang="en-US"/>
        </a:p>
      </dgm:t>
    </dgm:pt>
    <dgm:pt modelId="{432187EC-E753-4838-862E-33AE8A52E2E2}" type="pres">
      <dgm:prSet presAssocID="{403CB1D1-F51D-42A9-9038-322933F82604}" presName="Name0" presStyleCnt="0">
        <dgm:presLayoutVars>
          <dgm:dir/>
          <dgm:animLvl val="lvl"/>
          <dgm:resizeHandles val="exact"/>
        </dgm:presLayoutVars>
      </dgm:prSet>
      <dgm:spPr/>
    </dgm:pt>
    <dgm:pt modelId="{07B85F14-0B90-4980-8988-E9CC7778A1C7}" type="pres">
      <dgm:prSet presAssocID="{91E079C8-34C8-4DF8-98BF-AF37EDF5D530}" presName="linNode" presStyleCnt="0"/>
      <dgm:spPr/>
    </dgm:pt>
    <dgm:pt modelId="{946665D6-124E-46B8-A820-F0E1349FB0B7}" type="pres">
      <dgm:prSet presAssocID="{91E079C8-34C8-4DF8-98BF-AF37EDF5D530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CFBD9380-2AA3-4997-987F-E9232DE58D2C}" type="pres">
      <dgm:prSet presAssocID="{AA8A514B-E0B6-4E71-9D21-D29794DB96CB}" presName="sp" presStyleCnt="0"/>
      <dgm:spPr/>
    </dgm:pt>
    <dgm:pt modelId="{1886A1CD-2C75-4618-B967-72FE1C514C4B}" type="pres">
      <dgm:prSet presAssocID="{D65DC532-D340-4022-AA4E-92D6284FF86A}" presName="linNode" presStyleCnt="0"/>
      <dgm:spPr/>
    </dgm:pt>
    <dgm:pt modelId="{820C9A59-A5CD-4D99-AB95-110D9BEB59F0}" type="pres">
      <dgm:prSet presAssocID="{D65DC532-D340-4022-AA4E-92D6284FF86A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E2BEC3AA-012C-4C1C-BC32-B2AECDCB850B}" type="pres">
      <dgm:prSet presAssocID="{F9DE1018-5830-4769-A195-44DBF5F888A0}" presName="sp" presStyleCnt="0"/>
      <dgm:spPr/>
    </dgm:pt>
    <dgm:pt modelId="{B131EB8A-1464-48F1-A0FD-952D759F108F}" type="pres">
      <dgm:prSet presAssocID="{662676B3-CEF1-411B-8D78-8E175F659CC8}" presName="linNode" presStyleCnt="0"/>
      <dgm:spPr/>
    </dgm:pt>
    <dgm:pt modelId="{E861B5B5-579E-4E25-8D44-5AE47E32005E}" type="pres">
      <dgm:prSet presAssocID="{662676B3-CEF1-411B-8D78-8E175F659CC8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269466FB-337E-49D8-AF8D-DF5FAA605A13}" type="pres">
      <dgm:prSet presAssocID="{F2DE62DC-2396-4652-A669-EC7228C34953}" presName="sp" presStyleCnt="0"/>
      <dgm:spPr/>
    </dgm:pt>
    <dgm:pt modelId="{5D1255E5-FE3C-42AD-92F7-BAE4B8221074}" type="pres">
      <dgm:prSet presAssocID="{D17DF9F5-FD3D-48DF-9671-9B9970B28F17}" presName="linNode" presStyleCnt="0"/>
      <dgm:spPr/>
    </dgm:pt>
    <dgm:pt modelId="{A1EF4DE3-A225-42E7-837C-3DA64C4283BB}" type="pres">
      <dgm:prSet presAssocID="{D17DF9F5-FD3D-48DF-9671-9B9970B28F17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D0AFEC27-41D6-407B-B3E5-C3E578402B39}" type="presOf" srcId="{D65DC532-D340-4022-AA4E-92D6284FF86A}" destId="{820C9A59-A5CD-4D99-AB95-110D9BEB59F0}" srcOrd="0" destOrd="0" presId="urn:microsoft.com/office/officeart/2005/8/layout/vList5"/>
    <dgm:cxn modelId="{A7354261-C4A1-4CEF-B685-98981DD6C11A}" type="presOf" srcId="{D17DF9F5-FD3D-48DF-9671-9B9970B28F17}" destId="{A1EF4DE3-A225-42E7-837C-3DA64C4283BB}" srcOrd="0" destOrd="0" presId="urn:microsoft.com/office/officeart/2005/8/layout/vList5"/>
    <dgm:cxn modelId="{9D0BC57D-EF5F-4096-81F8-2AB7B0958EC9}" type="presOf" srcId="{662676B3-CEF1-411B-8D78-8E175F659CC8}" destId="{E861B5B5-579E-4E25-8D44-5AE47E32005E}" srcOrd="0" destOrd="0" presId="urn:microsoft.com/office/officeart/2005/8/layout/vList5"/>
    <dgm:cxn modelId="{97F31082-49E7-4B09-A937-F61AC725FCB5}" type="presOf" srcId="{91E079C8-34C8-4DF8-98BF-AF37EDF5D530}" destId="{946665D6-124E-46B8-A820-F0E1349FB0B7}" srcOrd="0" destOrd="0" presId="urn:microsoft.com/office/officeart/2005/8/layout/vList5"/>
    <dgm:cxn modelId="{6A0F2A97-B376-4056-AB00-212B6835D8C2}" srcId="{403CB1D1-F51D-42A9-9038-322933F82604}" destId="{D17DF9F5-FD3D-48DF-9671-9B9970B28F17}" srcOrd="3" destOrd="0" parTransId="{354C1436-A1F8-45B6-A5EC-0456C0A7AD79}" sibTransId="{EC0F8EF0-B82C-4A40-A7B4-CDC103AFE887}"/>
    <dgm:cxn modelId="{B72CF79A-B6AA-40B9-B567-461E3253C67B}" srcId="{403CB1D1-F51D-42A9-9038-322933F82604}" destId="{662676B3-CEF1-411B-8D78-8E175F659CC8}" srcOrd="2" destOrd="0" parTransId="{03524BF7-FDDF-44A6-9105-5E74443C370A}" sibTransId="{F2DE62DC-2396-4652-A669-EC7228C34953}"/>
    <dgm:cxn modelId="{876211D2-435C-4BE2-885A-51C996E8F9A7}" srcId="{403CB1D1-F51D-42A9-9038-322933F82604}" destId="{91E079C8-34C8-4DF8-98BF-AF37EDF5D530}" srcOrd="0" destOrd="0" parTransId="{FF17A940-CE1D-4E01-AA37-8493B0AC4F81}" sibTransId="{AA8A514B-E0B6-4E71-9D21-D29794DB96CB}"/>
    <dgm:cxn modelId="{452635D6-3882-4C8F-941E-D863CF534E81}" type="presOf" srcId="{403CB1D1-F51D-42A9-9038-322933F82604}" destId="{432187EC-E753-4838-862E-33AE8A52E2E2}" srcOrd="0" destOrd="0" presId="urn:microsoft.com/office/officeart/2005/8/layout/vList5"/>
    <dgm:cxn modelId="{F9F4E4E3-F6DD-4621-B254-FBEEEA33F943}" srcId="{403CB1D1-F51D-42A9-9038-322933F82604}" destId="{D65DC532-D340-4022-AA4E-92D6284FF86A}" srcOrd="1" destOrd="0" parTransId="{9BE7E146-F2CB-4913-9FA2-376865412248}" sibTransId="{F9DE1018-5830-4769-A195-44DBF5F888A0}"/>
    <dgm:cxn modelId="{99C90CB9-E513-4EDD-A82C-F1EB857952F6}" type="presParOf" srcId="{432187EC-E753-4838-862E-33AE8A52E2E2}" destId="{07B85F14-0B90-4980-8988-E9CC7778A1C7}" srcOrd="0" destOrd="0" presId="urn:microsoft.com/office/officeart/2005/8/layout/vList5"/>
    <dgm:cxn modelId="{6E6E1B13-7E0E-4845-A90D-A3126CA91B44}" type="presParOf" srcId="{07B85F14-0B90-4980-8988-E9CC7778A1C7}" destId="{946665D6-124E-46B8-A820-F0E1349FB0B7}" srcOrd="0" destOrd="0" presId="urn:microsoft.com/office/officeart/2005/8/layout/vList5"/>
    <dgm:cxn modelId="{41031A79-FAB9-451C-97EC-3BDA3B5AFA0D}" type="presParOf" srcId="{432187EC-E753-4838-862E-33AE8A52E2E2}" destId="{CFBD9380-2AA3-4997-987F-E9232DE58D2C}" srcOrd="1" destOrd="0" presId="urn:microsoft.com/office/officeart/2005/8/layout/vList5"/>
    <dgm:cxn modelId="{8C0F0C21-A955-4F9F-A307-F3132796AAB2}" type="presParOf" srcId="{432187EC-E753-4838-862E-33AE8A52E2E2}" destId="{1886A1CD-2C75-4618-B967-72FE1C514C4B}" srcOrd="2" destOrd="0" presId="urn:microsoft.com/office/officeart/2005/8/layout/vList5"/>
    <dgm:cxn modelId="{FAA04182-F892-41A7-9CE6-BBF225B43CFA}" type="presParOf" srcId="{1886A1CD-2C75-4618-B967-72FE1C514C4B}" destId="{820C9A59-A5CD-4D99-AB95-110D9BEB59F0}" srcOrd="0" destOrd="0" presId="urn:microsoft.com/office/officeart/2005/8/layout/vList5"/>
    <dgm:cxn modelId="{1FB2F0C2-352A-40DE-BE09-87F9CF29112D}" type="presParOf" srcId="{432187EC-E753-4838-862E-33AE8A52E2E2}" destId="{E2BEC3AA-012C-4C1C-BC32-B2AECDCB850B}" srcOrd="3" destOrd="0" presId="urn:microsoft.com/office/officeart/2005/8/layout/vList5"/>
    <dgm:cxn modelId="{FD3F3D5C-436D-4EB4-8D2C-859D0BDDD493}" type="presParOf" srcId="{432187EC-E753-4838-862E-33AE8A52E2E2}" destId="{B131EB8A-1464-48F1-A0FD-952D759F108F}" srcOrd="4" destOrd="0" presId="urn:microsoft.com/office/officeart/2005/8/layout/vList5"/>
    <dgm:cxn modelId="{E1BAB00A-1ED2-4698-8AC3-EF8BCC9B2536}" type="presParOf" srcId="{B131EB8A-1464-48F1-A0FD-952D759F108F}" destId="{E861B5B5-579E-4E25-8D44-5AE47E32005E}" srcOrd="0" destOrd="0" presId="urn:microsoft.com/office/officeart/2005/8/layout/vList5"/>
    <dgm:cxn modelId="{43AC4480-BF67-4843-8045-3A8D45663C71}" type="presParOf" srcId="{432187EC-E753-4838-862E-33AE8A52E2E2}" destId="{269466FB-337E-49D8-AF8D-DF5FAA605A13}" srcOrd="5" destOrd="0" presId="urn:microsoft.com/office/officeart/2005/8/layout/vList5"/>
    <dgm:cxn modelId="{8D030A5E-26D5-4DB5-8015-2D94194073A9}" type="presParOf" srcId="{432187EC-E753-4838-862E-33AE8A52E2E2}" destId="{5D1255E5-FE3C-42AD-92F7-BAE4B8221074}" srcOrd="6" destOrd="0" presId="urn:microsoft.com/office/officeart/2005/8/layout/vList5"/>
    <dgm:cxn modelId="{FE879117-3856-49E9-990C-20FBA7D5904D}" type="presParOf" srcId="{5D1255E5-FE3C-42AD-92F7-BAE4B8221074}" destId="{A1EF4DE3-A225-42E7-837C-3DA64C4283B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53438C-49DD-4C3C-A8C2-684234A72B82}">
      <dsp:nvSpPr>
        <dsp:cNvPr id="0" name=""/>
        <dsp:cNvSpPr/>
      </dsp:nvSpPr>
      <dsp:spPr>
        <a:xfrm>
          <a:off x="0" y="3263"/>
          <a:ext cx="6654665" cy="64632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Δραστηριότητες Καθημερινής Ζωής (ΔΚΖ), - </a:t>
          </a:r>
          <a:r>
            <a:rPr lang="el-GR" sz="2000" kern="1200" dirty="0" err="1"/>
            <a:t>αυτοφροντίδα</a:t>
          </a:r>
          <a:r>
            <a:rPr lang="el-GR" sz="2000" kern="1200" dirty="0"/>
            <a:t>, </a:t>
          </a:r>
          <a:endParaRPr lang="en-US" sz="2000" kern="1200" dirty="0"/>
        </a:p>
      </dsp:txBody>
      <dsp:txXfrm>
        <a:off x="31551" y="34814"/>
        <a:ext cx="6591563" cy="583222"/>
      </dsp:txXfrm>
    </dsp:sp>
    <dsp:sp modelId="{42757C38-675F-4108-82E0-040224193816}">
      <dsp:nvSpPr>
        <dsp:cNvPr id="0" name=""/>
        <dsp:cNvSpPr/>
      </dsp:nvSpPr>
      <dsp:spPr>
        <a:xfrm>
          <a:off x="0" y="662005"/>
          <a:ext cx="6654665" cy="646324"/>
        </a:xfrm>
        <a:prstGeom prst="roundRect">
          <a:avLst/>
        </a:prstGeom>
        <a:solidFill>
          <a:schemeClr val="accent5">
            <a:hueOff val="-844818"/>
            <a:satOff val="-2177"/>
            <a:lumOff val="-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σύνθετες </a:t>
          </a:r>
          <a:r>
            <a:rPr lang="el-GR" sz="1800" kern="1200" dirty="0" err="1"/>
            <a:t>σΔΚΖ</a:t>
          </a:r>
          <a:r>
            <a:rPr lang="el-GR" sz="1800" kern="1200" dirty="0"/>
            <a:t> -φροντίδα άλλων, σπιτιού, προετοιμασία γευμάτων, διατήρηση της ασφάλειας, αντιμετώπιση έκτακτων αναγκών κ.ά</a:t>
          </a:r>
          <a:r>
            <a:rPr lang="el-GR" sz="2000" kern="1200" dirty="0"/>
            <a:t>., </a:t>
          </a:r>
          <a:endParaRPr lang="en-US" sz="2000" kern="1200" dirty="0"/>
        </a:p>
      </dsp:txBody>
      <dsp:txXfrm>
        <a:off x="31551" y="693556"/>
        <a:ext cx="6591563" cy="583222"/>
      </dsp:txXfrm>
    </dsp:sp>
    <dsp:sp modelId="{50976BF4-5A37-469B-A26E-854854C604B2}">
      <dsp:nvSpPr>
        <dsp:cNvPr id="0" name=""/>
        <dsp:cNvSpPr/>
      </dsp:nvSpPr>
      <dsp:spPr>
        <a:xfrm>
          <a:off x="0" y="1320746"/>
          <a:ext cx="6654665" cy="646324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ανάπαυση και τον ύπνο</a:t>
          </a:r>
          <a:r>
            <a:rPr lang="el-GR" sz="1800" kern="1200" dirty="0"/>
            <a:t>, </a:t>
          </a:r>
          <a:endParaRPr lang="en-US" sz="1800" kern="1200" dirty="0"/>
        </a:p>
      </dsp:txBody>
      <dsp:txXfrm>
        <a:off x="31551" y="1352297"/>
        <a:ext cx="6591563" cy="583222"/>
      </dsp:txXfrm>
    </dsp:sp>
    <dsp:sp modelId="{ACD9137B-323B-47D9-9B4A-26F3A88C37BC}">
      <dsp:nvSpPr>
        <dsp:cNvPr id="0" name=""/>
        <dsp:cNvSpPr/>
      </dsp:nvSpPr>
      <dsp:spPr>
        <a:xfrm>
          <a:off x="0" y="1979488"/>
          <a:ext cx="6654665" cy="646324"/>
        </a:xfrm>
        <a:prstGeom prst="roundRect">
          <a:avLst/>
        </a:prstGeom>
        <a:solidFill>
          <a:schemeClr val="accent5">
            <a:hueOff val="-2534453"/>
            <a:satOff val="-6532"/>
            <a:lumOff val="-4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εκπαίδευση</a:t>
          </a:r>
          <a:r>
            <a:rPr lang="el-GR" sz="900" kern="1200" dirty="0"/>
            <a:t>, </a:t>
          </a:r>
          <a:endParaRPr lang="en-US" sz="900" kern="1200" dirty="0"/>
        </a:p>
      </dsp:txBody>
      <dsp:txXfrm>
        <a:off x="31551" y="2011039"/>
        <a:ext cx="6591563" cy="583222"/>
      </dsp:txXfrm>
    </dsp:sp>
    <dsp:sp modelId="{F2CA5F97-CFF1-4778-8741-DC40BA7796DE}">
      <dsp:nvSpPr>
        <dsp:cNvPr id="0" name=""/>
        <dsp:cNvSpPr/>
      </dsp:nvSpPr>
      <dsp:spPr>
        <a:xfrm>
          <a:off x="0" y="2638229"/>
          <a:ext cx="6654665" cy="646324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εργασία, </a:t>
          </a:r>
          <a:endParaRPr lang="en-US" sz="2000" kern="1200" dirty="0"/>
        </a:p>
      </dsp:txBody>
      <dsp:txXfrm>
        <a:off x="31551" y="2669780"/>
        <a:ext cx="6591563" cy="583222"/>
      </dsp:txXfrm>
    </dsp:sp>
    <dsp:sp modelId="{E806559A-F843-44B1-993D-63769528D688}">
      <dsp:nvSpPr>
        <dsp:cNvPr id="0" name=""/>
        <dsp:cNvSpPr/>
      </dsp:nvSpPr>
      <dsp:spPr>
        <a:xfrm>
          <a:off x="0" y="3296971"/>
          <a:ext cx="6654665" cy="646324"/>
        </a:xfrm>
        <a:prstGeom prst="roundRect">
          <a:avLst/>
        </a:prstGeom>
        <a:solidFill>
          <a:schemeClr val="accent5">
            <a:hueOff val="-4224089"/>
            <a:satOff val="-10887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παιχνίδι, </a:t>
          </a:r>
          <a:endParaRPr lang="en-US" sz="2000" kern="1200" dirty="0"/>
        </a:p>
      </dsp:txBody>
      <dsp:txXfrm>
        <a:off x="31551" y="3328522"/>
        <a:ext cx="6591563" cy="583222"/>
      </dsp:txXfrm>
    </dsp:sp>
    <dsp:sp modelId="{EACF22E5-2468-421C-95A5-A1578EC098E3}">
      <dsp:nvSpPr>
        <dsp:cNvPr id="0" name=""/>
        <dsp:cNvSpPr/>
      </dsp:nvSpPr>
      <dsp:spPr>
        <a:xfrm>
          <a:off x="0" y="3955712"/>
          <a:ext cx="6654665" cy="646324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ελεύθερο χρόνο/ψυχαγωγία, </a:t>
          </a:r>
          <a:endParaRPr lang="en-US" sz="2000" kern="1200" dirty="0"/>
        </a:p>
      </dsp:txBody>
      <dsp:txXfrm>
        <a:off x="31551" y="3987263"/>
        <a:ext cx="6591563" cy="583222"/>
      </dsp:txXfrm>
    </dsp:sp>
    <dsp:sp modelId="{3794007F-8148-445C-B2C9-99119AEAAAD2}">
      <dsp:nvSpPr>
        <dsp:cNvPr id="0" name=""/>
        <dsp:cNvSpPr/>
      </dsp:nvSpPr>
      <dsp:spPr>
        <a:xfrm>
          <a:off x="0" y="4614454"/>
          <a:ext cx="6654665" cy="646324"/>
        </a:xfrm>
        <a:prstGeom prst="roundRect">
          <a:avLst/>
        </a:prstGeom>
        <a:solidFill>
          <a:schemeClr val="accent5">
            <a:hueOff val="-5913725"/>
            <a:satOff val="-15242"/>
            <a:lumOff val="-10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κοινωνική συμμετοχή  </a:t>
          </a:r>
          <a:endParaRPr lang="en-US" sz="2000" kern="1200" dirty="0"/>
        </a:p>
      </dsp:txBody>
      <dsp:txXfrm>
        <a:off x="31551" y="4646005"/>
        <a:ext cx="6591563" cy="583222"/>
      </dsp:txXfrm>
    </dsp:sp>
    <dsp:sp modelId="{67B9A468-AD1D-4075-8CCE-287FA3380167}">
      <dsp:nvSpPr>
        <dsp:cNvPr id="0" name=""/>
        <dsp:cNvSpPr/>
      </dsp:nvSpPr>
      <dsp:spPr>
        <a:xfrm>
          <a:off x="0" y="5273195"/>
          <a:ext cx="6654665" cy="646324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διαχείριση της υγείας </a:t>
          </a:r>
          <a:r>
            <a:rPr lang="el-GR" sz="900" kern="1200" dirty="0"/>
            <a:t>(</a:t>
          </a:r>
          <a:r>
            <a:rPr lang="el-GR" sz="1400" kern="1200" dirty="0"/>
            <a:t>American </a:t>
          </a:r>
          <a:r>
            <a:rPr lang="el-GR" sz="1400" kern="1200" dirty="0" err="1"/>
            <a:t>Occupational</a:t>
          </a:r>
          <a:r>
            <a:rPr lang="el-GR" sz="1400" kern="1200" dirty="0"/>
            <a:t> </a:t>
          </a:r>
          <a:r>
            <a:rPr lang="el-GR" sz="1400" kern="1200" dirty="0" err="1"/>
            <a:t>Therapy</a:t>
          </a:r>
          <a:r>
            <a:rPr lang="el-GR" sz="1400" kern="1200" dirty="0"/>
            <a:t> Association, 2020).</a:t>
          </a:r>
          <a:endParaRPr lang="en-US" sz="1400" kern="1200" dirty="0"/>
        </a:p>
      </dsp:txBody>
      <dsp:txXfrm>
        <a:off x="31551" y="5304746"/>
        <a:ext cx="6591563" cy="5832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6665D6-124E-46B8-A820-F0E1349FB0B7}">
      <dsp:nvSpPr>
        <dsp:cNvPr id="0" name=""/>
        <dsp:cNvSpPr/>
      </dsp:nvSpPr>
      <dsp:spPr>
        <a:xfrm>
          <a:off x="3364992" y="2177"/>
          <a:ext cx="3785616" cy="104746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900" kern="1200"/>
            <a:t>Χαμηλή εγγραφή</a:t>
          </a:r>
          <a:endParaRPr lang="en-US" sz="2900" kern="1200"/>
        </a:p>
      </dsp:txBody>
      <dsp:txXfrm>
        <a:off x="3416125" y="53310"/>
        <a:ext cx="3683350" cy="945199"/>
      </dsp:txXfrm>
    </dsp:sp>
    <dsp:sp modelId="{820C9A59-A5CD-4D99-AB95-110D9BEB59F0}">
      <dsp:nvSpPr>
        <dsp:cNvPr id="0" name=""/>
        <dsp:cNvSpPr/>
      </dsp:nvSpPr>
      <dsp:spPr>
        <a:xfrm>
          <a:off x="3364992" y="1102016"/>
          <a:ext cx="3785616" cy="1047465"/>
        </a:xfrm>
        <a:prstGeom prst="round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900" kern="1200"/>
            <a:t>Αναζήτηση αίσθησης</a:t>
          </a:r>
          <a:endParaRPr lang="en-US" sz="2900" kern="1200"/>
        </a:p>
      </dsp:txBody>
      <dsp:txXfrm>
        <a:off x="3416125" y="1153149"/>
        <a:ext cx="3683350" cy="945199"/>
      </dsp:txXfrm>
    </dsp:sp>
    <dsp:sp modelId="{E861B5B5-579E-4E25-8D44-5AE47E32005E}">
      <dsp:nvSpPr>
        <dsp:cNvPr id="0" name=""/>
        <dsp:cNvSpPr/>
      </dsp:nvSpPr>
      <dsp:spPr>
        <a:xfrm>
          <a:off x="3364992" y="2201855"/>
          <a:ext cx="3785616" cy="1047465"/>
        </a:xfrm>
        <a:prstGeom prst="round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900" kern="1200"/>
            <a:t>Αισθητηριακή ευαισθησία</a:t>
          </a:r>
          <a:endParaRPr lang="en-US" sz="2900" kern="1200"/>
        </a:p>
      </dsp:txBody>
      <dsp:txXfrm>
        <a:off x="3416125" y="2252988"/>
        <a:ext cx="3683350" cy="945199"/>
      </dsp:txXfrm>
    </dsp:sp>
    <dsp:sp modelId="{A1EF4DE3-A225-42E7-837C-3DA64C4283BB}">
      <dsp:nvSpPr>
        <dsp:cNvPr id="0" name=""/>
        <dsp:cNvSpPr/>
      </dsp:nvSpPr>
      <dsp:spPr>
        <a:xfrm>
          <a:off x="3364992" y="3301694"/>
          <a:ext cx="3785616" cy="1047465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900" kern="1200"/>
            <a:t>Αποφυγή αίσθησης</a:t>
          </a:r>
          <a:endParaRPr lang="en-US" sz="2900" kern="1200"/>
        </a:p>
      </dsp:txBody>
      <dsp:txXfrm>
        <a:off x="3416125" y="3352827"/>
        <a:ext cx="3683350" cy="945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E0845-8328-4A0A-B41F-4AEFF939DC32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0B9A5-E5CA-4C46-BE2F-535F2605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24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0B9A5-E5CA-4C46-BE2F-535F2605ED1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16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D1D38DDC-46BA-4910-A878-77B13C7C28A4}" type="slidenum">
              <a:rPr lang="el-GR" smtClean="0">
                <a:solidFill>
                  <a:prstClr val="black"/>
                </a:solidFill>
                <a:latin typeface="Calibri"/>
              </a:rPr>
              <a:pPr/>
              <a:t>27</a:t>
            </a:fld>
            <a:endParaRPr lang="el-GR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17F293D-BBAB-E76F-FDE0-99D9046798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7A92222A-0C0E-EEA1-14DF-BF02911CD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684B4A4-2077-1561-9CFC-3E00ABB00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F8BCE6D-4D15-5731-6F75-058D24918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60EDAA4-E762-9688-D9AB-425421ED3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821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44D979F-6A87-8E10-074E-877190A9D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85CE74B5-B77A-F30E-984D-79D0AB9660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E076987-8412-CF98-6449-2D260E916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62CCA9B-1BFD-1A8E-24ED-152A5A2E1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5645F53-6BEA-9E12-14A4-E029CE8CF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12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335A2787-79D2-15FA-3019-54C1632319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586695D6-A5B0-4EED-8F6B-74EBE0EA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6AE348C-03FE-6C17-D0DC-EDD4C7EF1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EFBCA6A-0E94-301C-78B5-D1E422C01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56772A6-2DB0-0281-15F7-5386F114E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65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D85A64C-9341-2985-BE0F-ECDAEB99F8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12A2729-8262-65EE-94BE-6EA626B42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211A3BD-11AC-3E1B-1BE9-E42088F2A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D387D14-C9A5-A7CD-37EB-30253AAE2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C059E7-1B47-A3F0-0E02-638BC6A1B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9539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582FA5D-9617-EF8D-E7DF-94016B4B4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4255861-FC1B-1BC4-2CCB-8ED4BF358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CBC19E2-6764-D15F-ED4C-163518B90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18B1C3A4-A06D-28E0-7F01-84CD62B20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37E687A-D42C-5C77-5175-139603E3E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1206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9E33BA6-136E-4E29-AB9B-C7706C8F4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AEEA8AD-07D2-B20E-63CB-4FA024DA6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6A021B9-0B63-1FF5-76D8-3AAF05508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0A24C47C-EA94-38B5-F655-ABF7EFA7D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51BC2F0C-9699-5EA0-DE39-500549F3A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4011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C32A601-6D5F-CFA9-3B93-744532F20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59742CC-444E-9893-4EE3-BCC71E51D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1DC97115-5456-C245-E185-B09811559A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71347E19-F32D-9C2B-C859-3E34DF492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EE220A8B-2857-F417-AF11-3BDF92619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CC04D694-27A0-C7D7-2883-64E9BA97F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0367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508454E-E7BA-E8EC-8F37-A8C466DDD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8E690C61-4B6F-16C0-5838-687B2EB6D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2785F54B-712C-2146-4649-B0CD0B9AD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217528B2-19E9-0B03-7CD2-C4C17A0C3B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F4FCEA46-2772-7B51-F964-51FB95F010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47B2BF6F-9FBA-D5D9-112A-D1CBCA42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FEE81BDE-DFEE-4135-CEF3-DF6DFA9B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E868FAF0-6102-DEDB-D180-64C72AEFF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2110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630400-9B6F-F3BF-91B3-FDCF5190A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96F11C1F-2277-7D71-586A-B77CBF174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CA9DC00-E333-F2BC-48BA-4B577314D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3F39DD3A-4E6E-A648-AF59-6F2D2C786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22645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BF4065B8-AD32-196E-7AD5-E2F866200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7F8C196D-D87E-4B9F-B78B-E093358BD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37D97E2-A676-CC50-922C-A14C6A59E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11870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1D690B7-67AF-407E-A4E1-EB14226F2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F135E3A-818D-46A7-3D9E-E76909CB4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B58AD92A-7A98-D6E4-C219-F95AAE9209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2C0F0216-957C-2E76-F417-51572F371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AA526A73-D511-E18C-95AC-D845FFAAB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2AAD44E9-CA2B-D90B-C77E-842707955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1997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BE0F305-6889-FAC4-B447-346118B25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433E523-B77D-D010-5522-8F19CA334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8F406F3-861C-6301-E0AF-EACA58FF6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045D5DF-1BCC-B2AC-F84C-467236E98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4FED8B9-47B0-22BA-BB99-F7C52ABE9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66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FB2D313-FD99-44D2-0C6D-B00C75428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35B0C015-B963-20BC-DD86-72C8A7B4C6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EB381B9E-A5D5-75CC-2D68-BF4D5E20C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333EBD51-AC78-B63B-A9B0-94341A6D6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D734E9DB-448B-2606-B9D7-5799B5529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6BF056E3-A2DF-9E4D-0886-39C3D0B4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28162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0614471-203C-B7A3-86D7-D160A6261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DF3FB75C-6AA3-79F3-358C-CEC034BBEC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CE44D3F-FA91-D7B1-2E64-FB9EA8967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AEA1FDB-539C-87C4-6166-0CD84CF8E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349C633-EF9F-0F8C-9A47-4371B8A3B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35246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DC48FF61-A590-94B8-74B7-1A12507262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0878A7A0-CE92-C620-F506-E44BB749EC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B383F6D-3B07-280F-4951-26D960F12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00749216-0684-E183-37F8-2476EE396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33B0A37-EB9E-FF0F-BBD3-360471151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3150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2F85C25-DC60-0398-6E0D-9B112AA5D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1A065F9-FCDE-B24B-E17D-1FF78493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CD08DEA-4709-1B03-8242-B5B6FE6BE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17D368B-D7A1-BB63-8046-0D9B14C8C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4CC7E65-8A1C-CE6D-FD0B-D3C6D6584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71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6BA88A8-26B7-4E83-F915-3A25FB97C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F4058AE-E3BD-B738-181F-D34D93F6D1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082C4AA7-E2FF-D08C-515C-C8B68DCCC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7AC91264-4046-C67C-B4C4-832B18A29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B8DF9BB-A11E-2E7C-EDA8-B307B8EEC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C214C785-4DB0-4CD4-FE95-C6A6FBF34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931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74AA472-4E6D-DEE0-A3F6-4233E4BEC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0A488EF7-40B0-CB8C-9EA1-EB8999FA5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68B6905B-2F56-A604-CEE5-A38F266FC2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8CCCDD89-FFBF-8C03-99A6-BE585FDF3C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81BA7B35-1BE4-8E8D-1785-703733311D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C2BFD26D-ACBC-6C1E-1F64-4E375E1D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FA5B065D-8303-12F9-5537-6C6C1F9DD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8E8C2550-5C4D-BD7F-875B-279538DF1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4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157F0AE-C1F8-10CB-340F-44C12DED6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983AF225-D1EA-E920-0CFF-BFC5CCAF4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051161AB-2524-3EB5-7796-E63551579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6F438C20-7310-0B5D-607A-42E20BBB0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5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723F90C2-107F-C0E8-3387-C3D3C2FD3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83C48571-7526-7034-859C-C7A9F3500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77AF3357-B694-D894-EEEB-A691924A6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842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B7EEB69-467C-FEDE-641B-551C79505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44AA8E5-B3B7-2C17-A282-A0FE3EB42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4C5D2EF3-8FC4-0003-E37C-314132962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A904008C-AA0B-70D7-9287-0F66E2FC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8D4B3753-A79F-86DC-419A-3E09A15DD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D57479A6-A1CA-C25C-7D9A-BFA3CAA8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26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BF4A1B6-7C55-93D6-4DB3-387ECE9E3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0A4042B4-F230-B3A0-8C5F-7419805CC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72330C82-C68A-9D72-7E41-767FD325C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0428802D-1F81-2730-7676-8F0C6DA3F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763B4043-B4A1-58A9-21F1-0AAE5C9E5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859B6B2A-E93D-AC79-C68D-BF3835771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57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83CDCF59-5C6D-40F7-F3D1-46EA78881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83600A0-ADFF-2CF8-1F30-AC0A3F196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0C940AF-51AD-6E81-4D58-04968DC762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4041D-F874-41D4-8950-B38B12CEDAA6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0745670-55A9-8307-E906-DB080AFE48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3721DB5-2409-46A8-C75D-2D7644D5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1AB6B-0A8C-43D2-BB97-89AE9C26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08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F68D2D02-6EA2-5106-782C-4E9CBD35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38D962D-060A-90C9-341D-68FA24EED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A8D8EB3-0075-95C7-515D-8E135808C0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2F666252-FE71-49B4-9637-34D93D81D60B}" type="datetimeFigureOut">
              <a:rPr lang="el-GR" kern="1200" smtClean="0">
                <a:solidFill>
                  <a:srgbClr val="B13F9A"/>
                </a:solidFill>
                <a:latin typeface="Trebuchet MS"/>
                <a:ea typeface="+mn-ea"/>
                <a:cs typeface="+mn-cs"/>
              </a:rPr>
              <a:pPr>
                <a:buClrTx/>
                <a:buFontTx/>
                <a:buNone/>
              </a:pPr>
              <a:t>6/6/2023</a:t>
            </a:fld>
            <a:endParaRPr lang="el-GR" kern="1200">
              <a:solidFill>
                <a:srgbClr val="B13F9A"/>
              </a:solidFill>
              <a:latin typeface="Trebuchet MS"/>
              <a:ea typeface="+mn-ea"/>
              <a:cs typeface="+mn-cs"/>
            </a:endParaRPr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FF58F73-14C1-7640-56DC-3352E3905D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endParaRPr lang="el-GR" kern="1200">
              <a:solidFill>
                <a:srgbClr val="B13F9A"/>
              </a:solidFill>
              <a:latin typeface="Trebuchet MS"/>
              <a:ea typeface="+mn-ea"/>
              <a:cs typeface="+mn-cs"/>
            </a:endParaRP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AF19CF8-AF12-3C37-4611-FD483D843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EACDF2F9-6EA3-40E3-9C99-AE398EAA3E90}" type="slidenum">
              <a:rPr lang="el-GR" kern="1200" smtClean="0">
                <a:solidFill>
                  <a:srgbClr val="B13F9A"/>
                </a:solidFill>
                <a:latin typeface="Trebuchet MS"/>
                <a:ea typeface="+mn-ea"/>
                <a:cs typeface="+mn-cs"/>
              </a:rPr>
              <a:pPr>
                <a:buClrTx/>
                <a:buFontTx/>
                <a:buNone/>
              </a:pPr>
              <a:t>‹#›</a:t>
            </a:fld>
            <a:endParaRPr lang="el-GR" kern="1200">
              <a:solidFill>
                <a:srgbClr val="B13F9A"/>
              </a:solidFill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952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ota.org/about/for-the-media/about-occupational-therapy" TargetMode="External"/><Relationship Id="rId2" Type="http://schemas.openxmlformats.org/officeDocument/2006/relationships/hyperlink" Target="https://doi.org/10.1177/0308022617709183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8320351-9FA2-4A26-885B-BB8F3E490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8CD2EFB-78C2-4C6E-A6B9-4ED12FAD5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95D7ADC-C447-9B4D-25DD-BDAF536BC2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7754" b="7977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162C089F-081C-7835-C2B1-5232A5B6D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600427"/>
            <a:ext cx="9875520" cy="3299902"/>
          </a:xfrm>
        </p:spPr>
        <p:txBody>
          <a:bodyPr>
            <a:normAutofit/>
          </a:bodyPr>
          <a:lstStyle/>
          <a:p>
            <a:pPr algn="l"/>
            <a:r>
              <a:rPr lang="el-GR" sz="4500">
                <a:solidFill>
                  <a:srgbClr val="FFFFFF"/>
                </a:solidFill>
              </a:rPr>
              <a:t>«Αναπτυξιακή Διαταραχή του Συντονισμού των Κινήσεων και Διαταραχές</a:t>
            </a:r>
            <a:br>
              <a:rPr lang="el-GR" sz="4500">
                <a:solidFill>
                  <a:srgbClr val="FFFFFF"/>
                </a:solidFill>
              </a:rPr>
            </a:br>
            <a:r>
              <a:rPr lang="el-GR" sz="4500">
                <a:solidFill>
                  <a:srgbClr val="FFFFFF"/>
                </a:solidFill>
              </a:rPr>
              <a:t>Αισθητηριακής Επεξεργασίας»</a:t>
            </a:r>
            <a:br>
              <a:rPr lang="el-GR" sz="4500">
                <a:solidFill>
                  <a:srgbClr val="FFFFFF"/>
                </a:solidFill>
              </a:rPr>
            </a:br>
            <a:endParaRPr lang="en-US" sz="4500">
              <a:solidFill>
                <a:srgbClr val="FFFFFF"/>
              </a:solidFill>
            </a:endParaRP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9A8F6D96-9248-4B7B-1C5D-70E8C195A6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536" y="4072045"/>
            <a:ext cx="9875520" cy="1414355"/>
          </a:xfrm>
        </p:spPr>
        <p:txBody>
          <a:bodyPr>
            <a:normAutofit/>
          </a:bodyPr>
          <a:lstStyle/>
          <a:p>
            <a:pPr algn="l"/>
            <a:r>
              <a:rPr lang="el-GR">
                <a:solidFill>
                  <a:srgbClr val="FFFFFF"/>
                </a:solidFill>
              </a:rPr>
              <a:t>Κατσιάνα Αικατερίνη, Επίκουρη Καθηγήτρια, Τμήμα Εργοθεραπείας, ΠΔΜ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5EF8BC77-CD40-DE56-3EE8-874ECD421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22" y="5022602"/>
            <a:ext cx="1271027" cy="1271027"/>
          </a:xfrm>
          <a:prstGeom prst="rect">
            <a:avLst/>
          </a:prstGeom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F559B781-2B67-B2F4-DFD9-1996F9886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049" y="5022601"/>
            <a:ext cx="2857500" cy="127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29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CAF101B-31A2-2078-7B0D-68E916F60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270" y="368625"/>
            <a:ext cx="4974771" cy="862770"/>
          </a:xfrm>
        </p:spPr>
        <p:txBody>
          <a:bodyPr anchor="b">
            <a:normAutofit/>
          </a:bodyPr>
          <a:lstStyle/>
          <a:p>
            <a:r>
              <a:rPr lang="el-GR" sz="3600" dirty="0">
                <a:solidFill>
                  <a:schemeClr val="bg1"/>
                </a:solidFill>
              </a:rPr>
              <a:t>Έργα (</a:t>
            </a:r>
            <a:r>
              <a:rPr lang="el-GR" sz="3600" dirty="0" err="1">
                <a:solidFill>
                  <a:schemeClr val="bg1"/>
                </a:solidFill>
              </a:rPr>
              <a:t>Occupations</a:t>
            </a:r>
            <a:r>
              <a:rPr lang="el-GR" sz="3600" dirty="0">
                <a:solidFill>
                  <a:schemeClr val="bg1"/>
                </a:solidFill>
              </a:rPr>
              <a:t>)</a:t>
            </a:r>
            <a:endParaRPr lang="en-US" sz="3600" dirty="0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C7DD97-49DC-4BFD-951D-CFF51B976D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141571" y="70488"/>
            <a:ext cx="3501861" cy="3501861"/>
            <a:chOff x="4690043" y="291695"/>
            <a:chExt cx="3055711" cy="3055711"/>
          </a:xfrm>
        </p:grpSpPr>
        <p:sp>
          <p:nvSpPr>
            <p:cNvPr id="198" name="Oval 12">
              <a:extLst>
                <a:ext uri="{FF2B5EF4-FFF2-40B4-BE49-F238E27FC236}">
                  <a16:creationId xmlns:a16="http://schemas.microsoft.com/office/drawing/2014/main" id="{E7DCFDCC-147C-40CA-BFDF-2848A4297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90043" y="291695"/>
              <a:ext cx="3055711" cy="3055711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1F8CA31-10D7-4B78-877D-2D21FBE553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90043" y="291695"/>
              <a:ext cx="3055711" cy="3055711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6786CF-68E6-476D-909E-8522718B7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75057" y="3240578"/>
            <a:ext cx="3297290" cy="3297290"/>
            <a:chOff x="4690043" y="291695"/>
            <a:chExt cx="3055711" cy="3055711"/>
          </a:xfrm>
        </p:grpSpPr>
        <p:sp>
          <p:nvSpPr>
            <p:cNvPr id="199" name="Oval 16">
              <a:extLst>
                <a:ext uri="{FF2B5EF4-FFF2-40B4-BE49-F238E27FC236}">
                  <a16:creationId xmlns:a16="http://schemas.microsoft.com/office/drawing/2014/main" id="{06D8E882-7D0E-42D7-99C8-D4865D7DA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90043" y="291695"/>
              <a:ext cx="3055711" cy="3055711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15F1597-6BCF-45F1-9AC9-B142DD4768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90043" y="291695"/>
              <a:ext cx="3055711" cy="3055711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EAED1919-54A1-41C9-B30B-A3FF3F58E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26220" y="30573"/>
            <a:ext cx="3483100" cy="34831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2" name="Graphic 190">
            <a:extLst>
              <a:ext uri="{FF2B5EF4-FFF2-40B4-BE49-F238E27FC236}">
                <a16:creationId xmlns:a16="http://schemas.microsoft.com/office/drawing/2014/main" id="{00E015F5-1A99-4E40-BC3D-770780299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0828" y="1091857"/>
            <a:ext cx="1291642" cy="429215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200" name="Freeform: Shape 22">
              <a:extLst>
                <a:ext uri="{FF2B5EF4-FFF2-40B4-BE49-F238E27FC236}">
                  <a16:creationId xmlns:a16="http://schemas.microsoft.com/office/drawing/2014/main" id="{3FE6F571-2BB7-46DA-A3D9-B32ADDC16A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905CC16-753C-4B9F-B3E2-C456795AE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63944B74-CFEB-E309-A3A4-9073E1681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2149" y="709301"/>
            <a:ext cx="2490922" cy="2113201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FFFEB18F-F81F-4CED-BE64-EB888A77C3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093" y="3195231"/>
            <a:ext cx="3281677" cy="3281677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47EBC077-BEAB-79AE-8201-B4F72C5DD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388" y="3904608"/>
            <a:ext cx="1417086" cy="1895767"/>
          </a:xfrm>
          <a:prstGeom prst="rect">
            <a:avLst/>
          </a:prstGeom>
        </p:spPr>
      </p:pic>
      <p:grpSp>
        <p:nvGrpSpPr>
          <p:cNvPr id="28" name="Graphic 4">
            <a:extLst>
              <a:ext uri="{FF2B5EF4-FFF2-40B4-BE49-F238E27FC236}">
                <a16:creationId xmlns:a16="http://schemas.microsoft.com/office/drawing/2014/main" id="{A04977CB-3825-471A-A590-C57F8C350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97585" y="3139252"/>
            <a:ext cx="1330536" cy="1330521"/>
            <a:chOff x="5734037" y="3067039"/>
            <a:chExt cx="724483" cy="724489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B4B4814-3BFD-418E-B5B6-9DC3E0023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1" name="Freeform: Shape 29">
              <a:extLst>
                <a:ext uri="{FF2B5EF4-FFF2-40B4-BE49-F238E27FC236}">
                  <a16:creationId xmlns:a16="http://schemas.microsoft.com/office/drawing/2014/main" id="{6B775DC1-0C03-424C-81DD-0B63736424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2" name="Freeform: Shape 30">
              <a:extLst>
                <a:ext uri="{FF2B5EF4-FFF2-40B4-BE49-F238E27FC236}">
                  <a16:creationId xmlns:a16="http://schemas.microsoft.com/office/drawing/2014/main" id="{9DA07F5D-1F32-483C-8A98-9849D780DE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Freeform: Shape 31">
              <a:extLst>
                <a:ext uri="{FF2B5EF4-FFF2-40B4-BE49-F238E27FC236}">
                  <a16:creationId xmlns:a16="http://schemas.microsoft.com/office/drawing/2014/main" id="{37A913DD-4597-42B1-9728-4127E83A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4" name="Freeform: Shape 32">
              <a:extLst>
                <a:ext uri="{FF2B5EF4-FFF2-40B4-BE49-F238E27FC236}">
                  <a16:creationId xmlns:a16="http://schemas.microsoft.com/office/drawing/2014/main" id="{009FBB02-BC59-4864-8DBC-B2B2BD52B3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5" name="Freeform: Shape 33">
              <a:extLst>
                <a:ext uri="{FF2B5EF4-FFF2-40B4-BE49-F238E27FC236}">
                  <a16:creationId xmlns:a16="http://schemas.microsoft.com/office/drawing/2014/main" id="{6BD87CAE-98EF-4EA4-B739-3304AB75B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6" name="Freeform: Shape 34">
              <a:extLst>
                <a:ext uri="{FF2B5EF4-FFF2-40B4-BE49-F238E27FC236}">
                  <a16:creationId xmlns:a16="http://schemas.microsoft.com/office/drawing/2014/main" id="{1A313AD8-2CA9-4181-84FF-A4EA106FB0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7" name="Freeform: Shape 35">
              <a:extLst>
                <a:ext uri="{FF2B5EF4-FFF2-40B4-BE49-F238E27FC236}">
                  <a16:creationId xmlns:a16="http://schemas.microsoft.com/office/drawing/2014/main" id="{90E1FD27-6078-4DDB-85A5-EF32823635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8" name="Freeform: Shape 36">
              <a:extLst>
                <a:ext uri="{FF2B5EF4-FFF2-40B4-BE49-F238E27FC236}">
                  <a16:creationId xmlns:a16="http://schemas.microsoft.com/office/drawing/2014/main" id="{8B87154F-1C33-4D96-AD0F-41A911079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9" name="Freeform: Shape 37">
              <a:extLst>
                <a:ext uri="{FF2B5EF4-FFF2-40B4-BE49-F238E27FC236}">
                  <a16:creationId xmlns:a16="http://schemas.microsoft.com/office/drawing/2014/main" id="{59F7C24D-DA96-4B69-9D48-11ED659814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0" name="Freeform: Shape 38">
              <a:extLst>
                <a:ext uri="{FF2B5EF4-FFF2-40B4-BE49-F238E27FC236}">
                  <a16:creationId xmlns:a16="http://schemas.microsoft.com/office/drawing/2014/main" id="{A1CC3BFF-8D2C-4191-AA89-4B5F07B595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1" name="Freeform: Shape 39">
              <a:extLst>
                <a:ext uri="{FF2B5EF4-FFF2-40B4-BE49-F238E27FC236}">
                  <a16:creationId xmlns:a16="http://schemas.microsoft.com/office/drawing/2014/main" id="{030851AC-DB18-4C88-A8A2-449F772E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2" name="Freeform: Shape 40">
              <a:extLst>
                <a:ext uri="{FF2B5EF4-FFF2-40B4-BE49-F238E27FC236}">
                  <a16:creationId xmlns:a16="http://schemas.microsoft.com/office/drawing/2014/main" id="{DA0FBDE6-61C6-4EAD-BEF2-895D802FB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Freeform: Shape 41">
              <a:extLst>
                <a:ext uri="{FF2B5EF4-FFF2-40B4-BE49-F238E27FC236}">
                  <a16:creationId xmlns:a16="http://schemas.microsoft.com/office/drawing/2014/main" id="{AA861D3C-5355-4A4A-A875-EC40751A7D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Freeform: Shape 42">
              <a:extLst>
                <a:ext uri="{FF2B5EF4-FFF2-40B4-BE49-F238E27FC236}">
                  <a16:creationId xmlns:a16="http://schemas.microsoft.com/office/drawing/2014/main" id="{998E573C-00D7-4371-9CE5-C72044BCA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Freeform: Shape 43">
              <a:extLst>
                <a:ext uri="{FF2B5EF4-FFF2-40B4-BE49-F238E27FC236}">
                  <a16:creationId xmlns:a16="http://schemas.microsoft.com/office/drawing/2014/main" id="{4B74B55B-C24A-4F7B-80B0-59E86E989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Freeform: Shape 44">
              <a:extLst>
                <a:ext uri="{FF2B5EF4-FFF2-40B4-BE49-F238E27FC236}">
                  <a16:creationId xmlns:a16="http://schemas.microsoft.com/office/drawing/2014/main" id="{361FF18D-542A-4DA3-B579-046996571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7" name="Freeform: Shape 45">
              <a:extLst>
                <a:ext uri="{FF2B5EF4-FFF2-40B4-BE49-F238E27FC236}">
                  <a16:creationId xmlns:a16="http://schemas.microsoft.com/office/drawing/2014/main" id="{B5CD3040-DA11-4096-9ECA-0547EB296B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8" name="Freeform: Shape 46">
              <a:extLst>
                <a:ext uri="{FF2B5EF4-FFF2-40B4-BE49-F238E27FC236}">
                  <a16:creationId xmlns:a16="http://schemas.microsoft.com/office/drawing/2014/main" id="{8DBF68E6-70DC-4C9B-9E36-54DADF5D8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Freeform: Shape 47">
              <a:extLst>
                <a:ext uri="{FF2B5EF4-FFF2-40B4-BE49-F238E27FC236}">
                  <a16:creationId xmlns:a16="http://schemas.microsoft.com/office/drawing/2014/main" id="{11A82FA5-7042-42C0-82C9-8068C36A6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F1F1E10-43A7-49C1-9611-E52FB1BF5C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350A35C-3618-4456-8580-7687EDA435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4013BD1-ADEE-4116-8B16-8C5FB3B01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41350A0-245D-42A9-911D-82D77BC3D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8734813-52CA-4809-A0E0-348308DC47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626E127-926A-4623-B87E-6944AA8F44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DDE53E-0E40-4853-BCF0-9B152D6A4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13F1249-54EA-428F-AE2E-A0579B409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52C80D7-048D-4658-A5FE-B698CC4E42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A82C20A-8FDC-4735-9608-AD288081F1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FB7CA94-32F3-403F-9F2B-1E2F701EE5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066606C-4588-4163-AD08-3AC14040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8565D18-023F-46E0-B825-199BFEAD6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F96FBB7-2ED0-47E0-9016-421EC9D3D8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CFFB9F2-9F7C-43A4-A9E6-1EE70C00B7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0421F39C-6A35-4CF1-8E72-2A897C1F8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DA5561C-BFBA-4EA2-8A59-2910A2CDF8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9F79817-A1A8-459C-A1DA-1639CC4EF1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30C5931-2980-4D21-A6AF-33BBB2B4A5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130F5F5-6F7C-41EE-8CBB-1D0839C6FC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671993A-EC69-4341-90B1-F23F6EA5A0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56C4EAD-EE30-43C6-99BC-D4CB4EE9E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0981292-8C2D-477F-BFC1-A0C971DE4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EB673EB-AAA5-41CD-BD9E-19C05381C9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F0F0673-73C3-44AE-9E98-EE65ADB27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908B8D8-11C7-4C6B-9642-2AAD37E24A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F2F92D7-98B0-4E76-B8C6-AADDDBFCC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5EC8DDD7-9501-4B67-9C31-6D5930A2B8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57BD5C40-C542-47FD-9C2B-EE136CB979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4CE941A-9B71-4C39-B230-20A18D89BA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718F172-45D8-46D9-A359-D8A51BE649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151EDA59-37F4-47C4-9579-A4EE161561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FCF25555-9B27-45F5-BDE8-EC65FC7B9D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18D4CBF-5079-4BCF-996F-48C5BD1DC8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99F779A-FDDF-4E15-A19E-D734C95A57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98510558-1546-41C7-819E-0C4056E54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B371F762-3D9D-459C-AC86-3183843A44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DECEFE0-53BB-47FB-97D7-AE0B0E3198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D7521B5-463A-40A3-BE61-B1CAE3307E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A3596C1-0483-4496-8755-DB608479D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9261538-C799-4246-B1B3-B3F5B09A0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FDE36D9-78E7-44D9-BC0F-1BAFDE5B3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B9D93E5-4ECA-4C24-9FF6-AC81334279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4C35E97-1F66-4BFD-AE92-7EBC84F1D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6BF299A-A3D1-430D-80FF-B080C6FC6E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E7CF736-D3DE-4C5E-AA1F-DC4C8AA3AF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396DF6B-432E-4903-B1AA-D3531FF8AB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ECDFD65-3965-4589-A4C2-16510946FF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A8C54E5-84FF-4F13-AA46-FED8E8DADB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ECA2236-A9B4-439E-9BAB-56AE965F68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9441778-3D1A-4F75-A5A1-7214DAFB14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B9AA094-8F15-4A0C-AA38-346BD5DDC8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19958CA-594A-4498-84BE-F61BFC580B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DFCE354-2B72-4480-97DE-E882906FDF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BC973E6C-6BC5-4FF1-8ECA-861597312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64FCB3C-7129-40FC-B584-150E5E62F2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211C60F-B3FE-47DD-BD11-D331736344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D3EA065-68A6-4DD0-99BA-645480D4A4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B6AC294-B9BA-4C59-B08A-53548D610A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5F31034-2EF3-4F10-85B8-454316F2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A87A0E7-AF0B-4A66-AFF6-689E7D3883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D8E5EAF-B0C7-4E80-92EF-0209B4FE7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AA01C3F-AD71-4F07-8664-821309948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A30EC962-F7C8-4F17-A8EB-8EC64ADEFB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FA0DA527-FFEF-4AB6-B38F-FDF228D5B4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FAB5776C-CF29-46E0-9A73-03A318AE6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45572D84-640D-47CC-A862-6DCF1A73E6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0F9CD199-6195-4F64-9E22-94AD9D760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35BC72FF-17EE-425A-B62A-2E024A6D7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6F3AB89-E7FF-4C05-9243-32DF9B4DF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ABD659D-3754-4F63-9C8D-54AB1549E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C9DF2EF3-55C8-4745-9F55-24B60215DD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13C67022-CC78-4114-891A-C34637A613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0F93252-C331-4CBB-B4F8-6B12B3903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F4537F3-EDF5-4626-AFBE-4488E0140C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3848604B-6F7A-4A76-96F8-6B7BE1FE81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3D47B0C-A018-4B2C-898B-2391FC845D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3DD4A89-CBC7-4BEE-AF16-D76807C080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E63C3831-F632-40D9-84E9-FEDA73C6B5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D39FEFA-CF2D-47D2-A180-417199AE8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987F2FB4-CAFE-4018-A06E-5BAB572FF7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9C990CED-1FA9-4850-8469-1460027704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5BF6636-258D-497B-ABBF-1813F114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27D9B40C-72EA-4EFC-B711-9F7828061E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54702A9-BABD-4005-8B4D-991D3CFBE3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1E860B77-3AB6-46A1-9CE3-37D976AF4C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292ABAA7-B221-4C32-8F87-ABBAE21AD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81D416EA-36C9-4DC6-A012-0C0F3FDF73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7F4DF81-59CD-4438-AA36-8F1BCCF97A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77C64A27-32D1-40C4-B94F-1093B6DE6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4797AB82-41AF-4856-AFC1-222C6DBC7B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80C1D340-365C-4212-A0FE-D7D06095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3493915A-115F-4720-86A4-853B732307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B7C4C77-1BED-4D31-8452-96E6F6B2A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98B04703-29C2-4A3B-AF19-7434D788E0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6557C845-906D-43D8-92DE-72EF460687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55858061-043C-4334-BFCE-D9F77366A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B825429-701A-43D0-83FA-2AF61D8426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633109C-AACA-40CF-B41E-488FD48841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7558F3F-5D90-45F4-AA12-07ED3A519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451DD258-CE67-424A-BF5B-AFFA82B56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400BE62-7130-4D75-B3AB-AA78B0224C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2DE0A40-C470-4BF2-86BE-950D01B0CE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FD0A8776-E748-4D71-999B-FF5213CB4F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9868C751-1379-453B-AC78-C61BCDFD7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AB5E0827-B184-45E4-BE8A-A6E9B4456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528E9365-B34E-471B-B5F5-7D7AA0226C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32C453C-483A-468F-8AE5-9653EE06C6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8206E38D-8DBE-4126-8CAC-F737F5835F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ED5D9B69-81D5-4D7D-875B-4E07EC457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212BDC-A49B-4150-8C9A-BFD08D9E1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8A2BE4D-B38F-4C4C-A82F-FABB3DE999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94EFD994-9359-4615-BFA9-DFCC942FE6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4205EAC6-6E11-4106-A079-7E9F2F62CA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EDDCF5F4-CA05-4922-AF4B-F9629D6F3D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09113CF3-AB25-42A2-8DE0-735C1F40C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FB5092A3-B3FA-4AC8-82C3-FA386B8480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08F8F5D2-8958-4ED5-94E8-B4AB9F4420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87D2E7CC-7DFE-42C8-9E78-44777D7B9C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6E57A90F-A41A-4C97-8EA3-ADD911EDD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9C217A0-4087-4422-8635-C74D0B13A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9C0E89CF-75CB-4D42-9E44-ADF284D84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5564F9F3-0D82-4874-9440-38F3AF9175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8E318789-20ED-497A-AFEB-3280B07AB5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F2256C04-2807-49A4-93C3-95542421D5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14FBD6ED-2E68-4F38-BF88-DC75DAECAF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AF7BF2B0-9477-4227-9CDB-98E8AF7C1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7B6B9DAA-B992-45AD-A992-9CDFB41B94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8DE418D1-D67F-4FD8-BA49-CC986A712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39AB1E1F-243A-489C-8753-69078993E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F5E4BFF9-A8A8-4B08-AC59-228B81E02A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D3D80DFA-96DF-4CD6-B136-557368FF36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1ED3E86E-8BEE-463D-A646-180ABD21F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ADD483A5-049C-4EBA-B2D1-910117903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1116FEF0-D89A-43D8-B160-04E86A39F6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517D6EEA-1BB1-4EC1-87B7-2CAFBE348A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2EBD1224-D8F1-4976-BE1F-B4ABB071A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DEBB9B87-CACC-4819-BEFA-C8A0C1AF2A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5259DF1F-DEAD-492D-AFEE-BA7BB1A7E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D3573A36-F1A6-4532-829C-AE49B7CE27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F1A8D26A-350C-45FE-AA87-4AC5C0568B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5044A982-3E0F-4D17-9104-27E2D2D2F4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68EB580A-7544-41A1-AE10-5C52B00FB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65DBF4F2-4158-4DA7-AF14-7F9DDF07BF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F43513B1-0D48-4482-AA4E-2046DE5854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AC04BF60-8F64-4663-A8B4-D8BC1943B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1B9A4999-4058-4260-B3D7-A8B6C1361B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99FCBE72-DC7B-42FD-B59A-E1714802EA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2FC3A23A-4EDB-4DD4-B293-746E0255A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AE37BB-F476-F1CF-D070-0683CB17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1780" y="1521073"/>
            <a:ext cx="5445163" cy="5016796"/>
          </a:xfrm>
        </p:spPr>
        <p:txBody>
          <a:bodyPr anchor="t">
            <a:normAutofit/>
          </a:bodyPr>
          <a:lstStyle/>
          <a:p>
            <a:r>
              <a:rPr lang="el-GR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Τα έργα είναι οι δραστηριότητες που οι άνθρωποι όλων των ηλικιών χρειάζονται και θέλουν να κάνουν - όπως </a:t>
            </a:r>
            <a:r>
              <a:rPr lang="el-GR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r>
              <a:rPr lang="el-GR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το να φτιάχνουν γεύματα, </a:t>
            </a:r>
          </a:p>
          <a:p>
            <a:r>
              <a:rPr lang="el-GR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να ντύνονται, </a:t>
            </a:r>
          </a:p>
          <a:p>
            <a:r>
              <a:rPr lang="el-GR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να διαχειρίζονται τα φάρμακά τους, </a:t>
            </a:r>
          </a:p>
          <a:p>
            <a:r>
              <a:rPr lang="el-GR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να οδηγούν, </a:t>
            </a:r>
          </a:p>
          <a:p>
            <a:r>
              <a:rPr lang="el-GR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να πηγαίνουν στη δουλειά, </a:t>
            </a:r>
          </a:p>
          <a:p>
            <a:r>
              <a:rPr lang="el-GR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να φροντίζουν τα μέλη της οικογένειάς τους</a:t>
            </a:r>
          </a:p>
          <a:p>
            <a:r>
              <a:rPr lang="el-GR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Η εργοθεραπεία λαμβάνει υπόψη την πολύπλοκη σχέση μεταξύ του πελάτη, της δραστηριότητας και του περιβάλλοντος στο οποίο λαμβάνει χώρα η δραστηριότητα </a:t>
            </a:r>
          </a:p>
          <a:p>
            <a:pPr marL="0" indent="0">
              <a:buNone/>
            </a:pPr>
            <a:r>
              <a:rPr lang="el-GR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American Occupational Therapy Association</a:t>
            </a:r>
            <a:r>
              <a:rPr lang="el-GR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2023)</a:t>
            </a:r>
            <a:endParaRPr 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934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3EFF7B1-6CB7-47D1-AD37-B870CA2B2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A2962B-21B6-4689-A95D-A8FF6ADE4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45280D-ED36-41FE-8EB1-CE597C99CF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117348" y="774914"/>
            <a:ext cx="304800" cy="429768"/>
            <a:chOff x="215328" y="-46937"/>
            <a:chExt cx="304800" cy="277384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D26CEB3-5AE4-4088-AD63-396DB50F2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AA9279A-AD34-474C-834E-6BF658144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3589559-7D9A-4ECD-90BB-A5565E2DA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01B1A71-DCEA-4EB2-8133-98A2CD6F09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E95A5C-1E97-41C3-9DEC-245FF6DEB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D3C3374-C720-4FCD-B6CD-AEF1D1A6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639E2EF-4D23-4EA3-B29E-D6362FF72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30820A4-6CEA-4BF7-8DE4-F5B2D2EB2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320E002-8AED-4D4F-A104-0585FFFB9A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A0BF3F3-3A09-42CE-9483-114BD01DD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233BD5C-DFC7-4EB7-B348-7C9B5B8D0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00D2CE1-35C1-46E6-BD59-CEE668BD9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58DCE86-9AE1-46D1-96D6-04B8B3EDF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9B74739-D423-4F25-A976-0A6CD86D1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018E700-FF08-42AA-9237-24E7A74AD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6B3488A-8A55-403E-B9C9-75AFA0CF53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5089B9D-BA8D-4A64-B95F-33940D9D6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18403B7-F2C7-4C07-8522-21C319109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3B58CC6-A99E-43AF-A467-256F19287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FE97852-3A18-4317-B17E-8C45174F9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9D0BC6E-6D0B-4589-B1BF-372BAA383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30B892E-E062-4B0A-B79E-E55D36EC9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D1A4DF9-C28A-4C0A-B273-702F0C48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507888A2-A94E-16BB-BFCB-79FA1B132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95992"/>
            <a:ext cx="4195140" cy="5638831"/>
          </a:xfrm>
          <a:noFill/>
        </p:spPr>
        <p:txBody>
          <a:bodyPr anchor="ctr">
            <a:normAutofit/>
          </a:bodyPr>
          <a:lstStyle/>
          <a:p>
            <a:r>
              <a:rPr lang="el-GR" sz="4800"/>
              <a:t>Τομείς έργων </a:t>
            </a:r>
            <a:endParaRPr lang="en-US" sz="4800"/>
          </a:p>
        </p:txBody>
      </p:sp>
      <p:graphicFrame>
        <p:nvGraphicFramePr>
          <p:cNvPr id="5" name="Θέση περιεχομένου 2">
            <a:extLst>
              <a:ext uri="{FF2B5EF4-FFF2-40B4-BE49-F238E27FC236}">
                <a16:creationId xmlns:a16="http://schemas.microsoft.com/office/drawing/2014/main" id="{2AD5ACF2-F292-3953-BC30-2CC2A7DA502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915946" y="535580"/>
          <a:ext cx="6654665" cy="592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Εικόνα 3">
            <a:extLst>
              <a:ext uri="{FF2B5EF4-FFF2-40B4-BE49-F238E27FC236}">
                <a16:creationId xmlns:a16="http://schemas.microsoft.com/office/drawing/2014/main" id="{0B375E07-1E20-D44F-1EFD-027841EBF3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2845" y="1035932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817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C66D507-5697-6210-8BDF-754AE2DCD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1067209"/>
          </a:xfrm>
        </p:spPr>
        <p:txBody>
          <a:bodyPr>
            <a:normAutofit/>
          </a:bodyPr>
          <a:lstStyle/>
          <a:p>
            <a:r>
              <a:rPr lang="el-GR" sz="3400">
                <a:solidFill>
                  <a:schemeClr val="bg1"/>
                </a:solidFill>
              </a:rPr>
              <a:t>Εργοθεραπευτική αξιολόγηση </a:t>
            </a:r>
            <a:endParaRPr lang="en-US" sz="3400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D0CFB13D-9060-54BF-6B01-3560BE026C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687" r="21731" b="-2"/>
          <a:stretch/>
        </p:blipFill>
        <p:spPr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F96ECC9-954E-EB02-105F-AA87472B7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1800">
                <a:solidFill>
                  <a:schemeClr val="bg1"/>
                </a:solidFill>
              </a:rPr>
              <a:t>Mια εργοθεραπευτική αξιολόγηση μπορεί να αποτελέσει βασικό μέρος της διαγνωστικής διαδικασίας</a:t>
            </a:r>
          </a:p>
          <a:p>
            <a:r>
              <a:rPr lang="el-GR" sz="1800">
                <a:solidFill>
                  <a:schemeClr val="bg1"/>
                </a:solidFill>
              </a:rPr>
              <a:t>Η ύπαρξη μιας διάγνωσης μπορεί: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να βοηθήσει την εκτέλεση έργου, την εμπλοκή και τη συμμετοχή του ατόμου παρέχοντας μια εξήγηση για τις δυσκολίες που αντιμετωπίζει στην καθημερινή του ζωή και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οδηγώντας τους σε αξιόπιστες, σχετικές πηγές πληροφόρησης και υποστήριξης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επιτρέποντας την πρόσβαση σε θεραπεία και υπηρεσίες (π.χ. στην εκπαίδευση και την εργασία) (RCOT, 2021)</a:t>
            </a:r>
          </a:p>
          <a:p>
            <a:endParaRPr lang="en-US" sz="1800">
              <a:solidFill>
                <a:schemeClr val="bg1"/>
              </a:solidFill>
            </a:endParaRPr>
          </a:p>
        </p:txBody>
      </p:sp>
      <p:grpSp>
        <p:nvGrpSpPr>
          <p:cNvPr id="1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7642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C1D1FA3-6212-4B97-9B1E-C7F81247C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1C51958-04D4-4687-95A2-95DCDCF47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9AFCB35-9C04-4524-A0B1-57FF6865D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92656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11AD2AD-0BA0-4DD3-8EEA-84686A0E71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2391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E6EF0CB-CD1E-62F8-8C61-38D41EBAF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1854" y="633046"/>
            <a:ext cx="4834021" cy="1314996"/>
          </a:xfrm>
        </p:spPr>
        <p:txBody>
          <a:bodyPr anchor="b"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Διάγνωση DSM-5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76661E8-BA5B-E0D7-7EBE-73AD097F3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1854" y="2125737"/>
            <a:ext cx="4834021" cy="4044463"/>
          </a:xfrm>
        </p:spPr>
        <p:txBody>
          <a:bodyPr>
            <a:normAutofit/>
          </a:bodyPr>
          <a:lstStyle/>
          <a:p>
            <a:r>
              <a:rPr lang="el-GR" sz="1500">
                <a:solidFill>
                  <a:schemeClr val="bg1"/>
                </a:solidFill>
              </a:rPr>
              <a:t>Στην αξιολόγηση και τη διάγνωση της </a:t>
            </a:r>
            <a:r>
              <a:rPr lang="en-US" sz="1500">
                <a:solidFill>
                  <a:schemeClr val="bg1"/>
                </a:solidFill>
              </a:rPr>
              <a:t>DCD</a:t>
            </a:r>
            <a:r>
              <a:rPr lang="el-GR" sz="1500">
                <a:solidFill>
                  <a:schemeClr val="bg1"/>
                </a:solidFill>
              </a:rPr>
              <a:t> θα πρέπει να συμμετέχει γιατρός</a:t>
            </a:r>
          </a:p>
          <a:p>
            <a:r>
              <a:rPr lang="el-GR" sz="1500">
                <a:solidFill>
                  <a:schemeClr val="bg1"/>
                </a:solidFill>
              </a:rPr>
              <a:t>Η διάγνωση γίνεται σύμφωνα με τα διαγνωστικά κριτήρια DSM-V (American Psychiatric Association 2013)</a:t>
            </a:r>
          </a:p>
          <a:p>
            <a:r>
              <a:rPr lang="el-GR" sz="1500">
                <a:solidFill>
                  <a:schemeClr val="bg1"/>
                </a:solidFill>
              </a:rPr>
              <a:t>Οι ΕΘ χρησιμοποιούν ως τεκμήρια τα κριτήρια DSM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 Κριτήριο Α: η απόκτηση και η εκτέλεση συντονισμένων κινητικών δεξιοτήτων είναι ουσιαστικά κάτω από το αναμενόμενο, δεδομένης της ηλικίας του ατόμου και των ευκαιριών εκμάθησης δεξιοτήτων.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 Κριτήριο Β: οι κινητικές δυσκολίες παρεμβαίνουν σημαντικά και επίμονα στην ικανότητα ενός ατόμου να εκτελεί τις κατάλληλες για την ηλικία του δραστηριότητες της καθημερινής ζωής.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 Κριτήριο Γ: τα συμπτώματα ήταν παρόντα από μικρή ηλικία και δεν αναπτύχθηκαν μετά από ασθένεια ή τραυματισμό.</a:t>
            </a:r>
          </a:p>
          <a:p>
            <a:endParaRPr lang="en-US" sz="1500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C2D9127E-05AA-2128-1BD2-594BFA9BD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1859" y="1200223"/>
            <a:ext cx="2846428" cy="4072815"/>
          </a:xfrm>
          <a:prstGeom prst="rect">
            <a:avLst/>
          </a:prstGeom>
        </p:spPr>
      </p:pic>
      <p:grpSp>
        <p:nvGrpSpPr>
          <p:cNvPr id="19" name="Graphic 185">
            <a:extLst>
              <a:ext uri="{FF2B5EF4-FFF2-40B4-BE49-F238E27FC236}">
                <a16:creationId xmlns:a16="http://schemas.microsoft.com/office/drawing/2014/main" id="{0C156BF8-7FF7-440F-BE2B-417DFFE8BF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7280-C3E7-4DF6-A345-B9FEF6EF8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78365A8-666B-4417-9D3C-554E6E6B2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71CAAFA-0A31-4308-AB9F-B1C84ABDF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6AB1D25-144D-4BB4-A45C-60B8A094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9F0FB4-779A-48FC-AC33-784F177C92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9462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46C5F28-A5B8-37EF-3992-229937CAC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1067209"/>
          </a:xfrm>
        </p:spPr>
        <p:txBody>
          <a:bodyPr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Διάγνωση DSM-5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BD8A5269-0706-769F-47D9-E42408F0D1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231" r="-1" b="9880"/>
          <a:stretch/>
        </p:blipFill>
        <p:spPr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F7EB34E-A1AD-3CF2-4FEC-7A5C353D4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1300">
                <a:solidFill>
                  <a:schemeClr val="bg1"/>
                </a:solidFill>
              </a:rPr>
              <a:t>Η συμμετοχή ιατρού είναι απαραίτητη για την αξιολόγηση του κριτηρίου Δ,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300">
                <a:solidFill>
                  <a:schemeClr val="bg1"/>
                </a:solidFill>
              </a:rPr>
              <a:t>για να εξεταστούν άλλες πιθανές εξηγήσεις για τις κινητικές δυσκολίες ενός ατόμου και να εντοπιστούν τυχόν συνυπάρχουσες καταστάσεις</a:t>
            </a:r>
          </a:p>
          <a:p>
            <a:r>
              <a:rPr lang="el-GR" sz="1300">
                <a:solidFill>
                  <a:schemeClr val="bg1"/>
                </a:solidFill>
              </a:rPr>
              <a:t>Όταν δεν υπάρχει τοπική πρόσβαση σε ιατρική αξιολόγηση και το άτομο πληροί όλα τα άλλα κριτήρια: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300">
                <a:solidFill>
                  <a:schemeClr val="bg1"/>
                </a:solidFill>
              </a:rPr>
              <a:t>ο ΕΘ θα πρέπει να δηλώσει ότι το άτομο πληροί τα κριτήρια Α, Β και Γ για τη διάγνωση DCD, αλλά απαιτείται ιατρική εξέταση για την αξιολόγηση του κριτηρίου Δ</a:t>
            </a:r>
          </a:p>
          <a:p>
            <a:r>
              <a:rPr lang="el-GR" sz="1300">
                <a:solidFill>
                  <a:schemeClr val="bg1"/>
                </a:solidFill>
              </a:rPr>
              <a:t>Συνιστάται παραπομπή σε παιδίατρο ή στον γενικό ιατρό του ατόμου</a:t>
            </a:r>
          </a:p>
          <a:p>
            <a:r>
              <a:rPr lang="el-GR" sz="1300">
                <a:solidFill>
                  <a:schemeClr val="bg1"/>
                </a:solidFill>
              </a:rPr>
              <a:t>Εάν οι δεξιότητες συντονισμού ενός ατόμου έχουν επιδεινωθεί και/ή υπάρχουν ενδείξεις ότι μπορεί να έχουν άλλη διαταραχή/κατάσταση,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300">
                <a:solidFill>
                  <a:schemeClr val="bg1"/>
                </a:solidFill>
              </a:rPr>
              <a:t>π.χ. διαταραχή ελλειμματικής προσοχής και υπερκινητικότητας (ΔΕΠΥ) ή αυτισμό, θα πρέπει να παραπέμπεται σε σχετική υπηρεσία για περαιτέρω διερεύνηση (RCOT, 2021)</a:t>
            </a:r>
          </a:p>
          <a:p>
            <a:endParaRPr lang="en-US" sz="1300">
              <a:solidFill>
                <a:schemeClr val="bg1"/>
              </a:solidFill>
            </a:endParaRPr>
          </a:p>
        </p:txBody>
      </p:sp>
      <p:grpSp>
        <p:nvGrpSpPr>
          <p:cNvPr id="1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7015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AA28F743-DE10-A7FF-9404-5871EA850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el-GR" sz="3800">
                <a:solidFill>
                  <a:schemeClr val="bg1"/>
                </a:solidFill>
              </a:rPr>
              <a:t>Εμπλοκή ΕΘ και Διάγνωση</a:t>
            </a:r>
            <a:endParaRPr lang="en-US" sz="380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28ECFD5-8B2D-96E6-216C-9A179F8E5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4586513" cy="3647710"/>
          </a:xfrm>
        </p:spPr>
        <p:txBody>
          <a:bodyPr>
            <a:normAutofit/>
          </a:bodyPr>
          <a:lstStyle/>
          <a:p>
            <a:r>
              <a:rPr lang="el-GR" sz="1400">
                <a:solidFill>
                  <a:schemeClr val="bg1"/>
                </a:solidFill>
              </a:rPr>
              <a:t>Οι ΕΘ έχουν χορηγούν τυποποιημένες αξιολογήσεις κινητικότητας για να προσδιορίσουν αν ένα άτομο πληροί το διαγνωστικό κριτήριο Α της DCD (American Psychiatric Association 2013)</a:t>
            </a:r>
          </a:p>
          <a:p>
            <a:r>
              <a:rPr lang="el-GR" sz="1400">
                <a:solidFill>
                  <a:schemeClr val="bg1"/>
                </a:solidFill>
              </a:rPr>
              <a:t>Στις αξιολογήσεις κινητικότητας μπορεί να συμμετέχουν και  φυσιοθεραπευτές κ.α. επαγγελματίες </a:t>
            </a:r>
          </a:p>
          <a:p>
            <a:r>
              <a:rPr lang="el-GR" sz="1400">
                <a:solidFill>
                  <a:schemeClr val="bg1"/>
                </a:solidFill>
              </a:rPr>
              <a:t> Ενώ υπάρχουν τυποποιημένες αξιολογήσεις κινητικότητας για τα παιδιά, υπάρχει έλλειψη σε αντίστοιχες για ενήλικες</a:t>
            </a:r>
          </a:p>
          <a:p>
            <a:r>
              <a:rPr lang="el-GR" sz="1400">
                <a:solidFill>
                  <a:schemeClr val="bg1"/>
                </a:solidFill>
              </a:rPr>
              <a:t>Όταν εργάζονται με ενήλικες, οι ΕΘ ως αποδεικτικά στοιχεία για το κριτήριο Α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400">
                <a:solidFill>
                  <a:schemeClr val="bg1"/>
                </a:solidFill>
              </a:rPr>
              <a:t>θα πρέπει να λαμβάνουν αναπτυξιακό ιστορικό και να χρησιμοποιούν ερωτηματολόγια αυτοαναφοράς και παρατηρήσεις ενός ατόμου που εκτελεί κινητικές δραστηριότητες (RCOT, 2021)</a:t>
            </a:r>
          </a:p>
          <a:p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57626343-94AA-3719-E8E5-1E9A33E5D5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1" r="18644"/>
          <a:stretch/>
        </p:blipFill>
        <p:spPr>
          <a:xfrm>
            <a:off x="6525453" y="10"/>
            <a:ext cx="566654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20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A638C7D-9088-41A9-88A0-7357157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31180" y="1109243"/>
            <a:ext cx="4842710" cy="4842710"/>
            <a:chOff x="1881974" y="1174396"/>
            <a:chExt cx="5290997" cy="529099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14B173-1D32-4BBC-A685-1F5D257AB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EF82DD1-2343-4F41-B6A7-A6489A713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270" y="1095407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3F102C1A-F60E-DBC6-70F3-2A9343AC0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Εμπλοκή ΕΘ και Διάγνωση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219210-B16A-47B6-9AA8-207DAFF37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B9B1F58-3F6C-6BCB-9FD5-BB968364A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077" y="2388651"/>
            <a:ext cx="3217333" cy="2168458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A284FE8-E969-E23C-EABC-DE5FCEB97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1500">
                <a:solidFill>
                  <a:schemeClr val="bg1"/>
                </a:solidFill>
              </a:rPr>
              <a:t>Η διάγνωση της DCD δεν πρέπει να τίθεται με βάση τα αποτελέσματα μιας τυποποιημένης κινητικής αξιολόγησης και μόνο</a:t>
            </a:r>
          </a:p>
          <a:p>
            <a:r>
              <a:rPr lang="el-GR" sz="1500">
                <a:solidFill>
                  <a:schemeClr val="bg1"/>
                </a:solidFill>
              </a:rPr>
              <a:t>Οι ΕΘ θα πρέπει να συλλέγουν πληροφορίες από πολλαπλές πηγές (συμπεριλαμβανομένου του ατόμου, οικογένειες/συνεργάτες, εκπαιδευτικούς και εργοδότες)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χρησιμοποιώντας συνεντεύξεις, ερωτηματολόγια και παρατηρήσεις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για να προσδιορίσουν την έναρξη των κινητικών δυσκολιών (Κριτήριο Γ) και να αξιολογήσουν τον αντίκτυπο των κινητικού συντονισμού στην καθημερινή ζωή του ατόμου (Κριτήριο Β)</a:t>
            </a:r>
          </a:p>
          <a:p>
            <a:r>
              <a:rPr lang="el-GR" sz="1500">
                <a:solidFill>
                  <a:schemeClr val="bg1"/>
                </a:solidFill>
              </a:rPr>
              <a:t>Η χρήση αυτών των εργαλείων στο πλαίσιο της διαδικασίας λήψης ιστορικού συνάδει με την επαγγελματική εστίαση στην εκτέλεση έργου και συμμετοχή (RCOT, 2021)</a:t>
            </a:r>
          </a:p>
          <a:p>
            <a:endParaRPr lang="en-US" sz="1500">
              <a:solidFill>
                <a:schemeClr val="bg1"/>
              </a:solidFill>
            </a:endParaRPr>
          </a:p>
        </p:txBody>
      </p:sp>
      <p:grpSp>
        <p:nvGrpSpPr>
          <p:cNvPr id="23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8062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C106FE4-4278-5BB3-0996-8FB5D36D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1067209"/>
          </a:xfrm>
        </p:spPr>
        <p:txBody>
          <a:bodyPr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ΕΘ και διάγνωση DCD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BEBF635F-02DC-D683-F6CF-2B3B2A4C1B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10" r="932" b="2"/>
          <a:stretch/>
        </p:blipFill>
        <p:spPr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4EE70CF-EFAB-1423-AB70-608A7FE71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200">
                <a:solidFill>
                  <a:schemeClr val="bg1"/>
                </a:solidFill>
              </a:rPr>
              <a:t>Οι αξιολογήσεις της εργοθεραπείας πρέπει να είναι ανθρωποκεντρικές και να εξετάζουν την επιρροή: </a:t>
            </a:r>
          </a:p>
          <a:p>
            <a:r>
              <a:rPr lang="el-GR" sz="2200">
                <a:solidFill>
                  <a:schemeClr val="bg1"/>
                </a:solidFill>
              </a:rPr>
              <a:t>των περιβαλλοντικών παραγόντων και των αξιών, </a:t>
            </a:r>
          </a:p>
          <a:p>
            <a:r>
              <a:rPr lang="el-GR" sz="2200">
                <a:solidFill>
                  <a:schemeClr val="bg1"/>
                </a:solidFill>
              </a:rPr>
              <a:t>της κουλτούρας, </a:t>
            </a:r>
          </a:p>
          <a:p>
            <a:r>
              <a:rPr lang="el-GR" sz="2200">
                <a:solidFill>
                  <a:schemeClr val="bg1"/>
                </a:solidFill>
              </a:rPr>
              <a:t>του υπόβαθρου και των ευκαιριών του ατόμου για μάθηση δεξιοτήτων στην απόδοσή του (συμπεριλαμβανομένων των τυποποιημένων αξιολογήσεων κίνησης) και </a:t>
            </a:r>
          </a:p>
          <a:p>
            <a:r>
              <a:rPr lang="el-GR" sz="2200">
                <a:solidFill>
                  <a:schemeClr val="bg1"/>
                </a:solidFill>
              </a:rPr>
              <a:t>τη συμμετοχή (RCOT, 2021)</a:t>
            </a:r>
          </a:p>
          <a:p>
            <a:endParaRPr lang="el-GR" sz="2200">
              <a:solidFill>
                <a:schemeClr val="bg1"/>
              </a:solidFill>
            </a:endParaRPr>
          </a:p>
          <a:p>
            <a:endParaRPr lang="en-US" sz="2200">
              <a:solidFill>
                <a:schemeClr val="bg1"/>
              </a:solidFill>
            </a:endParaRPr>
          </a:p>
        </p:txBody>
      </p:sp>
      <p:grpSp>
        <p:nvGrpSpPr>
          <p:cNvPr id="1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327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A638C7D-9088-41A9-88A0-7357157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31180" y="1109243"/>
            <a:ext cx="4842710" cy="4842710"/>
            <a:chOff x="1881974" y="1174396"/>
            <a:chExt cx="5290997" cy="529099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714B173-1D32-4BBC-A685-1F5D257AB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EF82DD1-2343-4F41-B6A7-A6489A713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270" y="1095407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8B9161FB-954C-FE2B-8613-62C6B5A75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ΕΘ και Διάγνωση DCD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219210-B16A-47B6-9AA8-207DAFF37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75F10016-018B-1E97-0520-9BAD84A7A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077" y="2267933"/>
            <a:ext cx="3217333" cy="2409894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ADC79FC-684B-A0BF-6BC8-A1F574ACE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2000">
                <a:solidFill>
                  <a:schemeClr val="bg1"/>
                </a:solidFill>
              </a:rPr>
              <a:t>Παρόλο που η DCD ορίζεται ως διαταραχή των κινητικών δεξιοτήτων, οι εργοθεραπευτές θα πρέπει να εξετάζουν:</a:t>
            </a:r>
          </a:p>
          <a:p>
            <a:r>
              <a:rPr lang="el-GR" sz="2000">
                <a:solidFill>
                  <a:schemeClr val="bg1"/>
                </a:solidFill>
              </a:rPr>
              <a:t>τους συναφείς μη κινητικούς παράγοντες που επηρεάζουν την εκτέλεση έργου κατά τη διάρκεια της αξιολόγησής τους, συμπεριλαμβανομένων: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>
                <a:solidFill>
                  <a:schemeClr val="bg1"/>
                </a:solidFill>
              </a:rPr>
              <a:t>των εκτελεστικών λειτουργιών (π.χ. μνήμη εργασίας),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>
                <a:solidFill>
                  <a:schemeClr val="bg1"/>
                </a:solidFill>
              </a:rPr>
              <a:t>της κοινωνικής συμμετοχής και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>
                <a:solidFill>
                  <a:schemeClr val="bg1"/>
                </a:solidFill>
              </a:rPr>
              <a:t>των ζητημάτων ψυχικής υγείας (συμπεριλαμβανομένου του άγχους και της κατάθλιψης) (RCOT, 2021)</a:t>
            </a:r>
          </a:p>
          <a:p>
            <a:endParaRPr lang="en-US" sz="2000">
              <a:solidFill>
                <a:schemeClr val="bg1"/>
              </a:solidFill>
            </a:endParaRPr>
          </a:p>
        </p:txBody>
      </p:sp>
      <p:grpSp>
        <p:nvGrpSpPr>
          <p:cNvPr id="21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122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A638C7D-9088-41A9-88A0-7357157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31180" y="1109243"/>
            <a:ext cx="4842710" cy="4842710"/>
            <a:chOff x="1881974" y="1174396"/>
            <a:chExt cx="5290997" cy="529099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714B173-1D32-4BBC-A685-1F5D257AB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EF82DD1-2343-4F41-B6A7-A6489A713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270" y="1095407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C1ED3D97-4E65-9016-E0E8-4BC901058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Εργοθεραπεία και DCD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219210-B16A-47B6-9AA8-207DAFF37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7583E588-21D4-A7CB-B635-30E86DE54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077" y="2156109"/>
            <a:ext cx="3217333" cy="2633542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EEA0831-66FF-5DC8-454A-6D4C41087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2200">
                <a:solidFill>
                  <a:schemeClr val="bg1"/>
                </a:solidFill>
              </a:rPr>
              <a:t>Παρόλο που τα άτομα δεν χρειάζονται διάγνωση της DCD για να επωφεληθούν από την εργοθεραπεία, μια αξιολόγηση μπορεί να προάγει :</a:t>
            </a:r>
          </a:p>
          <a:p>
            <a:r>
              <a:rPr lang="el-GR" sz="2200">
                <a:solidFill>
                  <a:schemeClr val="bg1"/>
                </a:solidFill>
              </a:rPr>
              <a:t>την αυτογνωσία, </a:t>
            </a:r>
          </a:p>
          <a:p>
            <a:r>
              <a:rPr lang="el-GR" sz="2200">
                <a:solidFill>
                  <a:schemeClr val="bg1"/>
                </a:solidFill>
              </a:rPr>
              <a:t>τη γνώση και </a:t>
            </a:r>
          </a:p>
          <a:p>
            <a:r>
              <a:rPr lang="el-GR" sz="2200">
                <a:solidFill>
                  <a:schemeClr val="bg1"/>
                </a:solidFill>
              </a:rPr>
              <a:t>τη βαθιά παρατήρηση</a:t>
            </a:r>
          </a:p>
          <a:p>
            <a:r>
              <a:rPr lang="el-GR" sz="2200">
                <a:solidFill>
                  <a:schemeClr val="bg1"/>
                </a:solidFill>
              </a:rPr>
              <a:t>Αυτό διευκολύνει την αυτοδιαχείριση και τον εντοπισμό εύλογων προσαρμογών για την υποστήριξη της απόδοσης και της συμμετοχής</a:t>
            </a:r>
          </a:p>
          <a:p>
            <a:pPr marL="0" indent="0">
              <a:buNone/>
            </a:pPr>
            <a:r>
              <a:rPr lang="el-GR" sz="2200">
                <a:solidFill>
                  <a:schemeClr val="bg1"/>
                </a:solidFill>
              </a:rPr>
              <a:t>RCOT, (2021)</a:t>
            </a:r>
          </a:p>
          <a:p>
            <a:endParaRPr lang="en-US" sz="2200">
              <a:solidFill>
                <a:schemeClr val="bg1"/>
              </a:solidFill>
            </a:endParaRPr>
          </a:p>
        </p:txBody>
      </p:sp>
      <p:grpSp>
        <p:nvGrpSpPr>
          <p:cNvPr id="21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8376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37791B-B040-4694-BFDC-8DD132D86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EBBF33CA-4F18-8149-7B43-E4E508035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824" y="1510824"/>
            <a:ext cx="4448175" cy="127090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9A59B10-9D94-4C5B-8BF0-95928DCE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296011"/>
            <a:ext cx="12192000" cy="3561989"/>
            <a:chOff x="0" y="3296011"/>
            <a:chExt cx="12192000" cy="3561989"/>
          </a:xfrm>
          <a:effectLst>
            <a:outerShdw blurRad="254000" dist="152400" dir="16200000" rotWithShape="0">
              <a:prstClr val="black">
                <a:alpha val="10000"/>
              </a:prstClr>
            </a:outerShdw>
          </a:effectLst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54E31B9-72DD-4DE4-B3E3-4395530BEC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3681702"/>
              <a:ext cx="12192000" cy="3176298"/>
              <a:chOff x="0" y="3681702"/>
              <a:chExt cx="12192000" cy="3176298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738192-1FEA-49E1-BFF3-6D1C324A5C4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F3C51644-0F34-453B-92B8-9FF33932E2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ADB9AB8-2EB4-4B5E-9A1E-84F2E44D9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44" y="3296011"/>
              <a:ext cx="12191456" cy="2849975"/>
              <a:chOff x="544" y="3296011"/>
              <a:chExt cx="12191456" cy="2849975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95F439B0-E080-4B01-85AF-D226A85BA4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EDEC643B-AA3F-4913-B411-1458BCEF26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blipFill>
                <a:blip r:embed="rId3">
                  <a:alphaModFix amt="57000"/>
                </a:blip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C3ACA1F8-CAAF-7AFA-AAA4-0197FDFB0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20676"/>
            <a:ext cx="5257801" cy="230832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«ΣΥΝΕΠΕΙΕΣ ΤΗΣ ΠΡΟΩΡΟΤΗΤΑΣ ΣΤΗΝ ΕΝΗΛΙΚΟ ΖΩΗ»</a:t>
            </a:r>
            <a:br>
              <a:rPr lang="en-US" sz="4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217194D-CC8E-11C2-DBBF-1A90137F4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5024" y="3809999"/>
            <a:ext cx="7025753" cy="101277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Ημερομηνίες Διεξαγωγής Εκπαιδευτικής Εβδομάδας:</a:t>
            </a:r>
            <a:b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29/05/2023- 02/06/2023</a:t>
            </a:r>
          </a:p>
        </p:txBody>
      </p:sp>
    </p:spTree>
    <p:extLst>
      <p:ext uri="{BB962C8B-B14F-4D97-AF65-F5344CB8AC3E}">
        <p14:creationId xmlns:p14="http://schemas.microsoft.com/office/powerpoint/2010/main" val="32540828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0356DA3-BC9A-9B16-08AE-9CC8CE30B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el-GR" sz="2100">
                <a:solidFill>
                  <a:schemeClr val="bg1"/>
                </a:solidFill>
              </a:rPr>
              <a:t>Ευρύτερος ρόλος της εργοθεραπείας στη διευκόλυνση της διάγνωσης της DCD</a:t>
            </a:r>
            <a:br>
              <a:rPr lang="el-GR" sz="2100">
                <a:solidFill>
                  <a:schemeClr val="bg1"/>
                </a:solidFill>
              </a:rPr>
            </a:br>
            <a:endParaRPr lang="en-US" sz="210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FB832E7-A9C5-9D16-DE26-D6A63F236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4586513" cy="3647710"/>
          </a:xfrm>
        </p:spPr>
        <p:txBody>
          <a:bodyPr>
            <a:normAutofit/>
          </a:bodyPr>
          <a:lstStyle/>
          <a:p>
            <a:r>
              <a:rPr lang="el-GR" sz="1400">
                <a:solidFill>
                  <a:schemeClr val="bg1"/>
                </a:solidFill>
              </a:rPr>
              <a:t>Οι ΕΘ θα πρέπει να συμβάλλουν στο σχεδιασμό και την προώθηση σαφώς καθορισμένων τοπικών φορέων για τη διάγνωση της DCD για παιδιά και ενήλικες</a:t>
            </a:r>
          </a:p>
          <a:p>
            <a:r>
              <a:rPr lang="el-GR" sz="1400">
                <a:solidFill>
                  <a:schemeClr val="bg1"/>
                </a:solidFill>
              </a:rPr>
              <a:t>Οι ΕΘ μπορούν να συμβάλουν στη μείωση του κινδύνου δευτερογενών συνεπειών λόγω καθυστερημένης διάγνωσης της DCD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400">
                <a:solidFill>
                  <a:schemeClr val="bg1"/>
                </a:solidFill>
              </a:rPr>
              <a:t>αναπτύσσοντας την ικανότητα των ατόμων που εργάζονται στην εκπαίδευση, την κατάρτιση κ.α. περιβάλλοντα να αναγνωρίζουν τα σημάδια της DCD και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400">
                <a:solidFill>
                  <a:schemeClr val="bg1"/>
                </a:solidFill>
              </a:rPr>
              <a:t>να ενθαρρύνουν τους επηρεαζόμενους να αναζητήσουν βοήθεια</a:t>
            </a:r>
          </a:p>
          <a:p>
            <a:r>
              <a:rPr lang="el-GR" sz="1400">
                <a:solidFill>
                  <a:schemeClr val="bg1"/>
                </a:solidFill>
              </a:rPr>
              <a:t>Αυτό θα επιτρέψει το άτομο να έχει πρόσβαση σε βοήθεια, ώστε να μπορούν να ενσωματωθούν εύλογες προσαρμογές στην καθημερινή του ζωή</a:t>
            </a:r>
          </a:p>
          <a:p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A95089DA-2353-5A15-C2A6-A685FDB5C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5453" y="595726"/>
            <a:ext cx="5666547" cy="566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453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B3D506B5-571D-315F-E861-2F4108CC9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6784" y="396117"/>
            <a:ext cx="5217172" cy="1158857"/>
          </a:xfrm>
        </p:spPr>
        <p:txBody>
          <a:bodyPr anchor="b"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DCD &amp; SI DISORDERS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1" name="Graphic 38">
            <a:extLst>
              <a:ext uri="{FF2B5EF4-FFF2-40B4-BE49-F238E27FC236}">
                <a16:creationId xmlns:a16="http://schemas.microsoft.com/office/drawing/2014/main" id="{9742E72B-7FDB-4BC3-84CE-9A8675647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6583" y="975545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E41CB4E-1ACC-413B-9806-FF276C0F0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9B54E44-06C0-461C-A803-0F535321AD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09645E15-CD1B-4EAA-B2F2-D41E53CA4E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C571069-A359-469A-98CD-9458DBAA0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475220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5DC8C190-1A11-19A4-4ED1-DF0CFACFD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320" y="1820334"/>
            <a:ext cx="2140988" cy="3217333"/>
          </a:xfrm>
          <a:prstGeom prst="rect">
            <a:avLst/>
          </a:prstGeom>
        </p:spPr>
      </p:pic>
      <p:grpSp>
        <p:nvGrpSpPr>
          <p:cNvPr id="19" name="Graphic 4">
            <a:extLst>
              <a:ext uri="{FF2B5EF4-FFF2-40B4-BE49-F238E27FC236}">
                <a16:creationId xmlns:a16="http://schemas.microsoft.com/office/drawing/2014/main" id="{A61BDD87-32CE-4DE2-AAE1-62C2F4793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4903343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F0F3645-6645-44FD-A4C7-06D41C0991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5458736-D4A2-40D4-9420-C40AEB2AB5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68FA6A4-209B-443A-9CF2-FFDC90EC3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EB0A6C9-E0F4-403E-8FB7-5FF4F1F646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A5950E-75DA-4E34-99EB-8982548700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F609E6F-709D-42D6-8E54-91E37E2B1B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4707FB-9E68-4EBA-A4E0-4516F1506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799771A-5CA8-4CCE-B4F5-FE8C20379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61D636C-9A38-466B-BD92-39795F493B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9F3BD6-49A2-4D64-A3C0-8EFCEF9D9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ABC753B-C028-4FCD-9D53-2BDBB26446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A8F316F-3B46-4F37-AB8C-E69368303B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6F8A8-BD35-4E0B-901B-1589A0534D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A4D6367-1F96-9017-8FAC-DDE8D6365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6783" y="1747592"/>
            <a:ext cx="521717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Allen, S. &amp; Casey, J. (2017)</a:t>
            </a:r>
            <a:r>
              <a:rPr lang="el-GR" sz="1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(n = 93) age 5 to 12</a:t>
            </a:r>
            <a:r>
              <a:rPr lang="el-GR" sz="1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r>
              <a:rPr lang="el-GR" sz="1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Τα περισσότερα, αλλά όχι όλα, τα παιδιά με DCD παρουσίαζαν κάποιες δυσκολίες στην αισθητηριακή επεξεργασία και ολοκλήρωση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που επηρέαζαν τη συμμετοχή τους στις καθημερινές δραστηριότητες</a:t>
            </a:r>
          </a:p>
          <a:p>
            <a:r>
              <a:rPr lang="el-GR" sz="1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Οι δυσκολίες αισθητηριακής επεξεργασίας και ολοκλήρωσης διέφεραν σημαντικά μεταξύ των ατόμων με και χωρίς συννοσηρή διαταραχή του αυτιστικού φάσματος</a:t>
            </a:r>
          </a:p>
          <a:p>
            <a:r>
              <a:rPr lang="el-GR" sz="1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88% παρουσίασε κάποιες ή συγκεκριμένες διαφορές στην αισθητηριακή επεξεργασία και ολοκλήρωση</a:t>
            </a:r>
          </a:p>
          <a:p>
            <a:endParaRPr lang="el-GR" sz="1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050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20AD0215-FE58-3458-7F74-BA21B22CF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69925"/>
            <a:ext cx="4800600" cy="1325563"/>
          </a:xfrm>
        </p:spPr>
        <p:txBody>
          <a:bodyPr anchor="b"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DCD &amp; SI DISORDERS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FC3E789-D69B-4B0F-CC42-679BE1EFA2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288833"/>
            <a:ext cx="4800600" cy="3711571"/>
          </a:xfrm>
        </p:spPr>
        <p:txBody>
          <a:bodyPr>
            <a:normAutofit/>
          </a:bodyPr>
          <a:lstStyle/>
          <a:p>
            <a:r>
              <a:rPr lang="el-GR" sz="14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Δεν παρατηρήθηκε εμφανής σχέση μεταξύ του κινητικού συντονισμού και της αισθητηριακής επεξεργασίας και ολοκλήρωσης</a:t>
            </a:r>
          </a:p>
          <a:p>
            <a:r>
              <a:rPr lang="el-GR" sz="14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Το πλήρες δείγμα παρουσίασε υψηλά ποσοστά κάποιων δυσκολιών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4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στην κοινωνική συμμετοχή,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4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την ακουστική επεξεργασ</a:t>
            </a:r>
            <a:r>
              <a:rPr lang="el-GR" sz="1400">
                <a:solidFill>
                  <a:schemeClr val="bg1"/>
                </a:solidFill>
                <a:latin typeface="Arial" panose="020B0604020202020204" pitchFamily="34" charset="0"/>
              </a:rPr>
              <a:t>ία</a:t>
            </a:r>
            <a:r>
              <a:rPr lang="el-GR" sz="14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4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την συνειδητοποίηση σώματος,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4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την ισορροπία και την κίνηση, καθώς και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4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τον κινητικό σχεδιασμό και τον ιδεασμό</a:t>
            </a:r>
          </a:p>
          <a:p>
            <a:r>
              <a:rPr lang="el-GR" sz="14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Επιπλέον, τα παιδιά με συνυπάρχουσα διαταραχή του αυτιστικού φάσματος εμφάνισαν υψηλά ποσοστά δυσκολιών με την απτική και την οπτική επεξεργασία</a:t>
            </a:r>
          </a:p>
          <a:p>
            <a:endParaRPr lang="en-US" sz="1400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0C4653AE-E3C1-D768-A062-25AA37941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9727" y="1064"/>
            <a:ext cx="4562263" cy="685585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7188D9B-1674-419B-A379-D1632A7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829053" y="0"/>
            <a:ext cx="0" cy="685800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48123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C1D1FA3-6212-4B97-9B1E-C7F81247C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1C51958-04D4-4687-95A2-95DCDCF47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9AFCB35-9C04-4524-A0B1-57FF6865D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92656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11AD2AD-0BA0-4DD3-8EEA-84686A0E71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2391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6DDF1B4-C958-F6DB-C598-2A6E7FA5A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1854" y="633046"/>
            <a:ext cx="4834021" cy="1314996"/>
          </a:xfrm>
        </p:spPr>
        <p:txBody>
          <a:bodyPr anchor="b">
            <a:normAutofit/>
          </a:bodyPr>
          <a:lstStyle/>
          <a:p>
            <a:r>
              <a:rPr lang="el-GR" sz="3400">
                <a:solidFill>
                  <a:schemeClr val="bg1"/>
                </a:solidFill>
              </a:rPr>
              <a:t>DCD &amp; SMD (</a:t>
            </a:r>
            <a:r>
              <a:rPr lang="en-US" sz="3400">
                <a:solidFill>
                  <a:schemeClr val="bg1"/>
                </a:solidFill>
              </a:rPr>
              <a:t>Sensory Modulation Dysfunction</a:t>
            </a:r>
            <a:r>
              <a:rPr lang="el-GR" sz="3400">
                <a:solidFill>
                  <a:schemeClr val="bg1"/>
                </a:solidFill>
              </a:rPr>
              <a:t>)</a:t>
            </a:r>
            <a:endParaRPr lang="en-US" sz="3400">
              <a:solidFill>
                <a:schemeClr val="bg1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9C86281-70A5-D5F2-11A3-B1C75CB40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1854" y="2125737"/>
            <a:ext cx="4834021" cy="4044463"/>
          </a:xfrm>
        </p:spPr>
        <p:txBody>
          <a:bodyPr>
            <a:normAutofit/>
          </a:bodyPr>
          <a:lstStyle/>
          <a:p>
            <a:r>
              <a:rPr lang="el-GR" sz="1500">
                <a:solidFill>
                  <a:schemeClr val="bg1"/>
                </a:solidFill>
              </a:rPr>
              <a:t>Η DCD και η Δυσλειτουργία Αισθητηριακής Ρύθμισης (SMD) αποτελούν διαταραχές της Αισθητηριακής Ολοκλήρωσης (SI) </a:t>
            </a:r>
          </a:p>
          <a:p>
            <a:r>
              <a:rPr lang="el-GR" sz="1500">
                <a:solidFill>
                  <a:schemeClr val="bg1"/>
                </a:solidFill>
              </a:rPr>
              <a:t>Οι ΕΘ χρησιμοποιούν ένα πλαίσιο SI για να καθοδηγήσουν την κλινική πρακτική</a:t>
            </a:r>
          </a:p>
          <a:p>
            <a:r>
              <a:rPr lang="el-GR" sz="1500">
                <a:solidFill>
                  <a:schemeClr val="bg1"/>
                </a:solidFill>
              </a:rPr>
              <a:t>Οι διαταραχές αυτές έχουν ερευνηθεί και τεκμηριωθεί ευρέως ως ξεχωριστές διαταραχές ανεπαρκούς αισθητηριακής επεξεργασίας</a:t>
            </a:r>
          </a:p>
          <a:p>
            <a:r>
              <a:rPr lang="el-GR" sz="1500">
                <a:solidFill>
                  <a:schemeClr val="bg1"/>
                </a:solidFill>
              </a:rPr>
              <a:t>Η συνύπαρξη αυτών των διαταραχών έχει επίσης αναφερθεί ως ταυτόχρονη και περιγράφονται ως τέτοιες</a:t>
            </a:r>
          </a:p>
          <a:p>
            <a:r>
              <a:rPr lang="el-GR" sz="1500">
                <a:solidFill>
                  <a:schemeClr val="bg1"/>
                </a:solidFill>
              </a:rPr>
              <a:t>Η SMD θεωρείται ως η τάση για υπερβολική ή ελλιπή ανταπόκριση στις αισθητηριακές πληροφορίες και η DCD έχει επιβεβαιωμένη σχέση με την ανεπαρκή αισθητηριακή διάκριση (</a:t>
            </a:r>
            <a:r>
              <a:rPr lang="en-US" sz="15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Buitendag</a:t>
            </a:r>
            <a:r>
              <a:rPr lang="el-GR" sz="1500">
                <a:solidFill>
                  <a:schemeClr val="bg1"/>
                </a:solidFill>
                <a:latin typeface="Arial" panose="020B0604020202020204" pitchFamily="34" charset="0"/>
              </a:rPr>
              <a:t>, 2010)</a:t>
            </a:r>
            <a:endParaRPr lang="en-US" sz="1500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8AA85873-E111-ED69-5731-575B4C803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473" y="3144663"/>
            <a:ext cx="4072815" cy="2128374"/>
          </a:xfrm>
          <a:prstGeom prst="rect">
            <a:avLst/>
          </a:prstGeom>
        </p:spPr>
      </p:pic>
      <p:grpSp>
        <p:nvGrpSpPr>
          <p:cNvPr id="19" name="Graphic 185">
            <a:extLst>
              <a:ext uri="{FF2B5EF4-FFF2-40B4-BE49-F238E27FC236}">
                <a16:creationId xmlns:a16="http://schemas.microsoft.com/office/drawing/2014/main" id="{0C156BF8-7FF7-440F-BE2B-417DFFE8BF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7280-C3E7-4DF6-A345-B9FEF6EF8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78365A8-666B-4417-9D3C-554E6E6B2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71CAAFA-0A31-4308-AB9F-B1C84ABDF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6AB1D25-144D-4BB4-A45C-60B8A094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9F0FB4-779A-48FC-AC33-784F177C92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5521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BD072977-85FF-51E0-AEA9-BB4A681707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36" r="9758"/>
          <a:stretch/>
        </p:blipFill>
        <p:spPr>
          <a:xfrm>
            <a:off x="2511713" y="3348357"/>
            <a:ext cx="3634674" cy="2730028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134CC3FF-7AA4-46F4-8B24-2F9383D86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11" y="805742"/>
            <a:ext cx="3647770" cy="3193211"/>
            <a:chOff x="1674895" y="1345036"/>
            <a:chExt cx="5428610" cy="421093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75E42E8-8B96-4FF0-9DCC-7E2084C0F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8FEA8A4-ED0E-429C-884B-1599153B8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AEBFCD5-5356-4326-8D39-8235A46CD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315" y="685805"/>
            <a:ext cx="3624947" cy="3193211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B86450FA-1A99-6087-25E0-D21145686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584" y="859808"/>
            <a:ext cx="3543197" cy="2878986"/>
          </a:xfrm>
        </p:spPr>
        <p:txBody>
          <a:bodyPr>
            <a:normAutofit/>
          </a:bodyPr>
          <a:lstStyle/>
          <a:p>
            <a:pPr algn="ctr"/>
            <a:r>
              <a:rPr lang="el-GR" sz="24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Προσέγγιση Αισθητηριακής </a:t>
            </a:r>
            <a:r>
              <a:rPr lang="el-GR" sz="24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Ο</a:t>
            </a:r>
            <a:r>
              <a:rPr lang="el-GR" sz="24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λοκλήρωσης και Διαταραχές Αισθητηριακής Επεξεργασίας σε όλη την Διάρκεια ζωής: </a:t>
            </a:r>
            <a:br>
              <a:rPr lang="el-GR" sz="24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l-GR" sz="24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Ο ρόλος της εργοθεραπείας</a:t>
            </a:r>
            <a:br>
              <a:rPr lang="en-US" sz="2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38" name="Graphic 4">
            <a:extLst>
              <a:ext uri="{FF2B5EF4-FFF2-40B4-BE49-F238E27FC236}">
                <a16:creationId xmlns:a16="http://schemas.microsoft.com/office/drawing/2014/main" id="{5F2AA49C-5AC0-41C7-BFAF-74B8D8293C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9048" y="2335801"/>
            <a:ext cx="849365" cy="849366"/>
            <a:chOff x="5829300" y="3162300"/>
            <a:chExt cx="532256" cy="532257"/>
          </a:xfrm>
          <a:solidFill>
            <a:srgbClr val="FFFFFF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8A750A0-64B5-41B2-B525-A914EB40B3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8216C77-85C1-4BDC-87A8-7E75933205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71AED48-754E-41AC-9ECC-DB25976447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005417-D297-404F-82A5-8C4393E85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7F942D6-2D0C-4894-81F0-6F81714BA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FAD802E-9670-4B80-876B-3FF64D29A1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38AF437-0BFB-40E4-ADA0-5749919AAC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8BC9C3D-CBBE-4D29-9DAC-98B3CAF397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7016629-22ED-494E-9205-594895DA95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FF3CC1E-0ED4-4599-9B4E-F057769B96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65A4B3A-F9A7-4FA6-A7F3-EA08E0BA15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83B6A14-A56D-4B95-8395-89CF53A09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9F0868B-B193-43B6-BB1E-1FF72993EA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3" name="Graphic 4">
            <a:extLst>
              <a:ext uri="{FF2B5EF4-FFF2-40B4-BE49-F238E27FC236}">
                <a16:creationId xmlns:a16="http://schemas.microsoft.com/office/drawing/2014/main" id="{BB32367D-C4F2-49D5-A586-298C7CA821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9048" y="2335801"/>
            <a:ext cx="849365" cy="849366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1FF7EE7-ACA2-4BFF-BA75-7FAE93FBB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647462E-B5E8-4F02-A1E4-BD0380A224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2CE109-6153-414A-B2D6-C4F9C6FA2E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F530F5-D68D-4BC8-8984-F1A8B5DEB6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EB69747-F9DD-4B80-B488-D5565D0BC6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3AFB787-B8A4-4269-9DA9-FF4A660303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E682D93-25A6-4D91-9A81-3F247BBEE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D5F48B5-53B4-4DA8-B929-6AFF506589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CA195A3-2A74-4D13-A1B8-24765E26B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98F1918-C39D-4713-AB21-685A944355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3592273-DEE6-42E1-B824-11D5443323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2D6F82B-B619-4D8B-85AE-0E57103BA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6246C574-90D4-412B-9444-203F7C83CD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E361D99-7C5A-69C0-A2F8-8B7CD8B1F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685805"/>
            <a:ext cx="4974771" cy="5534019"/>
          </a:xfrm>
        </p:spPr>
        <p:txBody>
          <a:bodyPr>
            <a:normAutofit/>
          </a:bodyPr>
          <a:lstStyle/>
          <a:p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Η Αισθητηριακή ολοκλήρωση είναι μια νευρολογική διαδικασία, η ικανότητα του εγκεφάλου να ερμηνεύει και να οργανώνει πληροφορίες που δέχεται από τα αισθητηριακά συστήματα:</a:t>
            </a:r>
          </a:p>
          <a:p>
            <a:pPr>
              <a:buFont typeface="Wingdings" panose="05000000000000000000" pitchFamily="2" charset="2"/>
              <a:buChar char="v"/>
            </a:pPr>
            <a:endParaRPr lang="el-GR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οπτικό,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ακουστικό,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γευστικό,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οσφρητικό,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απτικό,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20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αιθουσαίο</a:t>
            </a: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ιδιοδεκτικό, (</a:t>
            </a:r>
            <a:r>
              <a:rPr lang="el-GR" sz="20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Ayres</a:t>
            </a: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1979) και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από την </a:t>
            </a:r>
            <a:r>
              <a:rPr lang="el-GR" sz="20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ενδοδεκτικότητα</a:t>
            </a: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l-GR" sz="20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interoception</a:t>
            </a:r>
            <a:r>
              <a:rPr lang="el-GR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3281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7D07B7BC-3270-4CF3-A7AA-0937908AD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48F5E6-4377-481A-9615-8B26AF96A0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D8552057-9E04-4499-916A-649BB6B51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D1194A2F-4E63-4228-A833-4D86528EAD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5AFC2A4D-F8AE-6315-77D1-00E57C368C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" b="-3"/>
          <a:stretch/>
        </p:blipFill>
        <p:spPr>
          <a:xfrm>
            <a:off x="786385" y="2197387"/>
            <a:ext cx="3903162" cy="3903162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27AF472-EAE3-4572-AB69-B92BD10DB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F4DB9D2-6215-420C-874C-82EADF8C6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F003139-C97C-44FA-B139-32E4DFDCE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E4DD6E-8CEA-45EE-B630-DBC22144D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372F7F-AA3C-470B-AA61-7C35B7722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B605BF-D199-43DD-9328-E99F2ADFC6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5D42A77-7336-4A35-8922-8098A16AA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401EE7D-B85D-4C10-AB8C-71884EFB1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C16DB5D5-C794-B83D-732D-CB9DC1603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84" y="576072"/>
            <a:ext cx="10377484" cy="1546533"/>
          </a:xfrm>
        </p:spPr>
        <p:txBody>
          <a:bodyPr anchor="t">
            <a:normAutofit/>
          </a:bodyPr>
          <a:lstStyle/>
          <a:p>
            <a:r>
              <a:rPr lang="el-GR" sz="4800">
                <a:solidFill>
                  <a:schemeClr val="bg1"/>
                </a:solidFill>
              </a:rPr>
              <a:t>Τι ειναι η αισθητηριακη ολοκληρωση (SI) </a:t>
            </a:r>
            <a:endParaRPr lang="en-US" sz="4800">
              <a:solidFill>
                <a:schemeClr val="bg1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8DE1B2D-5302-BD79-20A9-43612CAAD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3840" y="1919840"/>
            <a:ext cx="6319519" cy="4511440"/>
          </a:xfrm>
        </p:spPr>
        <p:txBody>
          <a:bodyPr anchor="ctr">
            <a:normAutofit/>
          </a:bodyPr>
          <a:lstStyle/>
          <a:p>
            <a:r>
              <a:rPr lang="el-GR" sz="2400" dirty="0">
                <a:solidFill>
                  <a:schemeClr val="bg1"/>
                </a:solidFill>
              </a:rPr>
              <a:t>…η διαδικασία της</a:t>
            </a:r>
            <a:br>
              <a:rPr lang="el-GR" sz="2400" dirty="0">
                <a:solidFill>
                  <a:schemeClr val="bg1"/>
                </a:solidFill>
              </a:rPr>
            </a:br>
            <a:r>
              <a:rPr lang="el-GR" sz="2400" dirty="0">
                <a:solidFill>
                  <a:schemeClr val="bg1"/>
                </a:solidFill>
              </a:rPr>
              <a:t>οργάνωσης αισθητηριακών ερεθισμάτων ώστε ο εγκέφαλος να παράγει: </a:t>
            </a:r>
          </a:p>
          <a:p>
            <a:endParaRPr lang="el-GR" sz="2400" dirty="0">
              <a:solidFill>
                <a:schemeClr val="bg1"/>
              </a:solidFill>
            </a:endParaRPr>
          </a:p>
          <a:p>
            <a:r>
              <a:rPr lang="el-GR" sz="2400" dirty="0">
                <a:solidFill>
                  <a:schemeClr val="bg1"/>
                </a:solidFill>
              </a:rPr>
              <a:t>κατάλληλη απόκριση του σώματος</a:t>
            </a:r>
          </a:p>
          <a:p>
            <a:r>
              <a:rPr lang="el-GR" sz="2400" dirty="0">
                <a:solidFill>
                  <a:schemeClr val="bg1"/>
                </a:solidFill>
              </a:rPr>
              <a:t>χρήσιμες αντιλήψεις, </a:t>
            </a:r>
          </a:p>
          <a:p>
            <a:r>
              <a:rPr lang="el-GR" sz="2400" dirty="0">
                <a:solidFill>
                  <a:schemeClr val="bg1"/>
                </a:solidFill>
              </a:rPr>
              <a:t>συναισθήματα, </a:t>
            </a:r>
          </a:p>
          <a:p>
            <a:r>
              <a:rPr lang="el-GR" sz="2400" dirty="0">
                <a:solidFill>
                  <a:schemeClr val="bg1"/>
                </a:solidFill>
              </a:rPr>
              <a:t>Σκέψεις </a:t>
            </a:r>
          </a:p>
          <a:p>
            <a:pPr marL="0" indent="0">
              <a:buNone/>
            </a:pPr>
            <a:r>
              <a:rPr lang="el-GR" sz="2400" dirty="0">
                <a:solidFill>
                  <a:schemeClr val="bg1"/>
                </a:solidFill>
              </a:rPr>
              <a:t>(</a:t>
            </a:r>
            <a:r>
              <a:rPr lang="el-GR" sz="2400" dirty="0" err="1">
                <a:solidFill>
                  <a:schemeClr val="bg1"/>
                </a:solidFill>
              </a:rPr>
              <a:t>Ayres</a:t>
            </a:r>
            <a:r>
              <a:rPr lang="el-GR" sz="2400" dirty="0">
                <a:solidFill>
                  <a:schemeClr val="bg1"/>
                </a:solidFill>
              </a:rPr>
              <a:t>, 2005/1976) ΑΟΤΑ The American  </a:t>
            </a:r>
            <a:r>
              <a:rPr lang="el-GR" sz="2400" dirty="0" err="1">
                <a:solidFill>
                  <a:schemeClr val="bg1"/>
                </a:solidFill>
              </a:rPr>
              <a:t>Occupational</a:t>
            </a:r>
            <a:r>
              <a:rPr lang="el-GR" sz="2400" dirty="0">
                <a:solidFill>
                  <a:schemeClr val="bg1"/>
                </a:solidFill>
              </a:rPr>
              <a:t> </a:t>
            </a:r>
            <a:r>
              <a:rPr lang="el-GR" sz="2400" dirty="0" err="1">
                <a:solidFill>
                  <a:schemeClr val="bg1"/>
                </a:solidFill>
              </a:rPr>
              <a:t>Therapy</a:t>
            </a:r>
            <a:r>
              <a:rPr lang="el-GR" sz="2400" dirty="0">
                <a:solidFill>
                  <a:schemeClr val="bg1"/>
                </a:solidFill>
              </a:rPr>
              <a:t> Association, Inc.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87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8B14B6B0-5A29-887B-AC95-9BC235214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1067209"/>
          </a:xfrm>
        </p:spPr>
        <p:txBody>
          <a:bodyPr>
            <a:normAutofit/>
          </a:bodyPr>
          <a:lstStyle/>
          <a:p>
            <a:r>
              <a:rPr lang="el-GR" sz="3400">
                <a:solidFill>
                  <a:schemeClr val="bg1"/>
                </a:solidFill>
              </a:rPr>
              <a:t>Η Αισθητηριακή Επεξεργασία</a:t>
            </a:r>
            <a:endParaRPr lang="en-US" sz="3400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55326EDD-95C8-6FD1-0D11-D0B6B20F2B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57" r="9572" b="1"/>
          <a:stretch/>
        </p:blipFill>
        <p:spPr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177278D-ED24-033E-A98C-51E163B9B4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600">
                <a:solidFill>
                  <a:schemeClr val="bg1"/>
                </a:solidFill>
              </a:rPr>
              <a:t>αναφέρεται:</a:t>
            </a:r>
          </a:p>
          <a:p>
            <a:r>
              <a:rPr lang="el-GR" sz="2600">
                <a:solidFill>
                  <a:schemeClr val="bg1"/>
                </a:solidFill>
              </a:rPr>
              <a:t> στον τρόπο που το νευρικό μας σύστημα επεξεργάζεται τα αισθητηριακά ερεθίσματα</a:t>
            </a:r>
          </a:p>
          <a:p>
            <a:pPr marL="0" indent="0">
              <a:buNone/>
            </a:pPr>
            <a:endParaRPr lang="en-US" sz="2600">
              <a:solidFill>
                <a:schemeClr val="bg1"/>
              </a:solidFill>
            </a:endParaRPr>
          </a:p>
          <a:p>
            <a:r>
              <a:rPr lang="el-GR" sz="2600">
                <a:solidFill>
                  <a:schemeClr val="bg1"/>
                </a:solidFill>
              </a:rPr>
              <a:t>με στόχο την προσαρμογή του ατόμου στο περιβάλλον και την εμπλοκή του σε σκόπιμες καθημερινές δραστηριότητες </a:t>
            </a:r>
          </a:p>
          <a:p>
            <a:pPr marL="0" indent="0">
              <a:buNone/>
            </a:pPr>
            <a:r>
              <a:rPr lang="el-GR" sz="2600">
                <a:solidFill>
                  <a:schemeClr val="bg1"/>
                </a:solidFill>
              </a:rPr>
              <a:t>(Johnson Ecker &amp; Parham, 2000)</a:t>
            </a:r>
          </a:p>
          <a:p>
            <a:pPr marL="0" indent="0">
              <a:buNone/>
            </a:pPr>
            <a:endParaRPr lang="en-US" sz="2600">
              <a:solidFill>
                <a:schemeClr val="bg1"/>
              </a:solidFill>
            </a:endParaRPr>
          </a:p>
        </p:txBody>
      </p:sp>
      <p:grpSp>
        <p:nvGrpSpPr>
          <p:cNvPr id="1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05061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4 - TextBox"/>
          <p:cNvSpPr txBox="1">
            <a:spLocks noChangeArrowheads="1"/>
          </p:cNvSpPr>
          <p:nvPr/>
        </p:nvSpPr>
        <p:spPr bwMode="auto">
          <a:xfrm>
            <a:off x="5327655" y="981078"/>
            <a:ext cx="14583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ΑΚΑΔΗΜΑΙΚΗ</a:t>
            </a:r>
          </a:p>
          <a:p>
            <a:pPr algn="ctr"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ΜΑΘΗΣΗ</a:t>
            </a:r>
          </a:p>
        </p:txBody>
      </p:sp>
      <p:sp>
        <p:nvSpPr>
          <p:cNvPr id="6" name="5 - Ισοσκελές τρίγωνο"/>
          <p:cNvSpPr/>
          <p:nvPr/>
        </p:nvSpPr>
        <p:spPr>
          <a:xfrm>
            <a:off x="624422" y="333377"/>
            <a:ext cx="10847916" cy="5111751"/>
          </a:xfrm>
          <a:prstGeom prst="triangle">
            <a:avLst>
              <a:gd name="adj" fmla="val 50133"/>
            </a:avLst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Tx/>
              <a:buFontTx/>
              <a:buNone/>
              <a:defRPr/>
            </a:pPr>
            <a:endParaRPr lang="el-GR" sz="2400" dirty="0">
              <a:solidFill>
                <a:prstClr val="white"/>
              </a:solidFill>
            </a:endParaRPr>
          </a:p>
        </p:txBody>
      </p:sp>
      <p:cxnSp>
        <p:nvCxnSpPr>
          <p:cNvPr id="8" name="7 - Ευθεία γραμμή σύνδεσης"/>
          <p:cNvCxnSpPr/>
          <p:nvPr/>
        </p:nvCxnSpPr>
        <p:spPr>
          <a:xfrm>
            <a:off x="4847170" y="1596631"/>
            <a:ext cx="24003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- Ευθεία γραμμή σύνδεσης"/>
          <p:cNvCxnSpPr/>
          <p:nvPr/>
        </p:nvCxnSpPr>
        <p:spPr>
          <a:xfrm>
            <a:off x="4271438" y="1989139"/>
            <a:ext cx="3551767" cy="0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4" name="14 - TextBox"/>
          <p:cNvSpPr txBox="1">
            <a:spLocks noChangeArrowheads="1"/>
          </p:cNvSpPr>
          <p:nvPr/>
        </p:nvSpPr>
        <p:spPr bwMode="auto">
          <a:xfrm>
            <a:off x="4751917" y="1628778"/>
            <a:ext cx="6778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Δ.Κ.Ζ.</a:t>
            </a:r>
          </a:p>
        </p:txBody>
      </p:sp>
      <p:cxnSp>
        <p:nvCxnSpPr>
          <p:cNvPr id="17" name="16 - Ευθεία γραμμή σύνδεσης"/>
          <p:cNvCxnSpPr/>
          <p:nvPr/>
        </p:nvCxnSpPr>
        <p:spPr>
          <a:xfrm rot="5400000">
            <a:off x="5650976" y="1736727"/>
            <a:ext cx="504825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6" name="18 - TextBox"/>
          <p:cNvSpPr txBox="1">
            <a:spLocks noChangeArrowheads="1"/>
          </p:cNvSpPr>
          <p:nvPr/>
        </p:nvSpPr>
        <p:spPr bwMode="auto">
          <a:xfrm>
            <a:off x="5903384" y="1628778"/>
            <a:ext cx="15472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ΣΥΜΠΕΡΙΦΟΡΑ</a:t>
            </a:r>
          </a:p>
        </p:txBody>
      </p:sp>
      <p:sp>
        <p:nvSpPr>
          <p:cNvPr id="7177" name="19 - TextBox"/>
          <p:cNvSpPr txBox="1">
            <a:spLocks noChangeArrowheads="1"/>
          </p:cNvSpPr>
          <p:nvPr/>
        </p:nvSpPr>
        <p:spPr bwMode="auto">
          <a:xfrm>
            <a:off x="4078822" y="2060578"/>
            <a:ext cx="12209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ΑΚΟΥΣΤΙΚΕΣ</a:t>
            </a:r>
          </a:p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ΓΛΩΣΣΙΚΕΣ </a:t>
            </a:r>
          </a:p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ΔΕΞΙΟΤΗΤΕΣ</a:t>
            </a:r>
          </a:p>
        </p:txBody>
      </p:sp>
      <p:sp>
        <p:nvSpPr>
          <p:cNvPr id="7178" name="20 - TextBox"/>
          <p:cNvSpPr txBox="1">
            <a:spLocks noChangeArrowheads="1"/>
          </p:cNvSpPr>
          <p:nvPr/>
        </p:nvSpPr>
        <p:spPr bwMode="auto">
          <a:xfrm>
            <a:off x="5360846" y="2060578"/>
            <a:ext cx="11464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ΟΠΤΙΚΟ-</a:t>
            </a:r>
          </a:p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ΧΩΡΙΚΗ</a:t>
            </a:r>
          </a:p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ΑΝΤΙΛΗΨΗ</a:t>
            </a:r>
          </a:p>
        </p:txBody>
      </p:sp>
      <p:sp>
        <p:nvSpPr>
          <p:cNvPr id="7179" name="21 - TextBox"/>
          <p:cNvSpPr txBox="1">
            <a:spLocks noChangeArrowheads="1"/>
          </p:cNvSpPr>
          <p:nvPr/>
        </p:nvSpPr>
        <p:spPr bwMode="auto">
          <a:xfrm>
            <a:off x="6479119" y="2133603"/>
            <a:ext cx="12400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ΛΕΙΤΟΥΡΓΙΕΣ</a:t>
            </a:r>
          </a:p>
          <a:p>
            <a:pPr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ΠΡΟΣΟΧΗΣ</a:t>
            </a:r>
          </a:p>
        </p:txBody>
      </p:sp>
      <p:cxnSp>
        <p:nvCxnSpPr>
          <p:cNvPr id="23" name="22 - Ευθεία γραμμή σύνδεσης"/>
          <p:cNvCxnSpPr/>
          <p:nvPr/>
        </p:nvCxnSpPr>
        <p:spPr>
          <a:xfrm>
            <a:off x="3585928" y="2817497"/>
            <a:ext cx="4895849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- Ευθεία γραμμή σύνδεσης"/>
          <p:cNvCxnSpPr/>
          <p:nvPr/>
        </p:nvCxnSpPr>
        <p:spPr>
          <a:xfrm rot="5400000">
            <a:off x="4968086" y="2348707"/>
            <a:ext cx="719137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- Ευθεία γραμμή σύνδεσης"/>
          <p:cNvCxnSpPr/>
          <p:nvPr/>
        </p:nvCxnSpPr>
        <p:spPr>
          <a:xfrm rot="5400000">
            <a:off x="6119553" y="2348707"/>
            <a:ext cx="719137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3" name="30 - TextBox"/>
          <p:cNvSpPr txBox="1">
            <a:spLocks noChangeArrowheads="1"/>
          </p:cNvSpPr>
          <p:nvPr/>
        </p:nvSpPr>
        <p:spPr bwMode="auto">
          <a:xfrm>
            <a:off x="3534562" y="2781303"/>
            <a:ext cx="14589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ΣΥΝΤΟΝΙΣΜΟΣ</a:t>
            </a:r>
          </a:p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ΧΕΡΙ-ΜΑΤΙ</a:t>
            </a:r>
          </a:p>
        </p:txBody>
      </p:sp>
      <p:sp>
        <p:nvSpPr>
          <p:cNvPr id="7184" name="31 - TextBox"/>
          <p:cNvSpPr txBox="1">
            <a:spLocks noChangeArrowheads="1"/>
          </p:cNvSpPr>
          <p:nvPr/>
        </p:nvSpPr>
        <p:spPr bwMode="auto">
          <a:xfrm>
            <a:off x="5075454" y="2781303"/>
            <a:ext cx="17786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ΟΠΤΙΚΟΚΙΝΗΤΙΚΟΣ</a:t>
            </a:r>
          </a:p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ΣΥΝΤΟΝΙΣΜΟΣ</a:t>
            </a:r>
          </a:p>
        </p:txBody>
      </p:sp>
      <p:sp>
        <p:nvSpPr>
          <p:cNvPr id="7185" name="32 - TextBox"/>
          <p:cNvSpPr txBox="1">
            <a:spLocks noChangeArrowheads="1"/>
          </p:cNvSpPr>
          <p:nvPr/>
        </p:nvSpPr>
        <p:spPr bwMode="auto">
          <a:xfrm>
            <a:off x="6894554" y="2781303"/>
            <a:ext cx="14911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ΣΤΑΣΙΚΕΣ </a:t>
            </a:r>
          </a:p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ΠΡΟΣΑΡΜΟΓΕΣ</a:t>
            </a:r>
          </a:p>
        </p:txBody>
      </p:sp>
      <p:cxnSp>
        <p:nvCxnSpPr>
          <p:cNvPr id="34" name="33 - Ευθεία γραμμή σύνδεσης"/>
          <p:cNvCxnSpPr/>
          <p:nvPr/>
        </p:nvCxnSpPr>
        <p:spPr>
          <a:xfrm>
            <a:off x="2930244" y="3396856"/>
            <a:ext cx="6239933" cy="0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- Ευθεία γραμμή σύνδεσης"/>
          <p:cNvCxnSpPr/>
          <p:nvPr/>
        </p:nvCxnSpPr>
        <p:spPr>
          <a:xfrm rot="5400000">
            <a:off x="4753410" y="3138471"/>
            <a:ext cx="576263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- Ευθεία γραμμή σύνδεσης"/>
          <p:cNvCxnSpPr/>
          <p:nvPr/>
        </p:nvCxnSpPr>
        <p:spPr>
          <a:xfrm rot="5400000">
            <a:off x="6587094" y="3187565"/>
            <a:ext cx="576263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- Ευθεία γραμμή σύνδεσης"/>
          <p:cNvCxnSpPr/>
          <p:nvPr/>
        </p:nvCxnSpPr>
        <p:spPr>
          <a:xfrm>
            <a:off x="1678108" y="4689556"/>
            <a:ext cx="8832849" cy="0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0" name="60 - TextBox"/>
          <p:cNvSpPr txBox="1">
            <a:spLocks noChangeArrowheads="1"/>
          </p:cNvSpPr>
          <p:nvPr/>
        </p:nvSpPr>
        <p:spPr bwMode="auto">
          <a:xfrm>
            <a:off x="3150543" y="3357566"/>
            <a:ext cx="10395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ΣΧΗΜΑ </a:t>
            </a:r>
          </a:p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ΣΩΜΑΤΟΣ</a:t>
            </a:r>
          </a:p>
        </p:txBody>
      </p:sp>
      <p:sp>
        <p:nvSpPr>
          <p:cNvPr id="7191" name="61 - TextBox"/>
          <p:cNvSpPr txBox="1">
            <a:spLocks noChangeArrowheads="1"/>
          </p:cNvSpPr>
          <p:nvPr/>
        </p:nvSpPr>
        <p:spPr bwMode="auto">
          <a:xfrm>
            <a:off x="4975351" y="3357566"/>
            <a:ext cx="19111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ΩΡΙΜΑΝΣΗ</a:t>
            </a:r>
          </a:p>
          <a:p>
            <a:pPr algn="ctr"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ΑΝΤΑΝΑΚΛΑΣΤΙΚΩΝ</a:t>
            </a:r>
          </a:p>
        </p:txBody>
      </p:sp>
      <p:sp>
        <p:nvSpPr>
          <p:cNvPr id="7192" name="62 - TextBox"/>
          <p:cNvSpPr txBox="1">
            <a:spLocks noChangeArrowheads="1"/>
          </p:cNvSpPr>
          <p:nvPr/>
        </p:nvSpPr>
        <p:spPr bwMode="auto">
          <a:xfrm>
            <a:off x="7450667" y="3284541"/>
            <a:ext cx="18394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ΙΚΑΝΟΤΗΤΑ ΓΙΑ</a:t>
            </a:r>
          </a:p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ΣΚΑΝΑΡΙΣΜΑ</a:t>
            </a:r>
          </a:p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ΕΡΕΘΙΣΜΑΤΩΝ</a:t>
            </a:r>
          </a:p>
        </p:txBody>
      </p:sp>
      <p:sp>
        <p:nvSpPr>
          <p:cNvPr id="7193" name="63 - TextBox"/>
          <p:cNvSpPr txBox="1">
            <a:spLocks noChangeArrowheads="1"/>
          </p:cNvSpPr>
          <p:nvPr/>
        </p:nvSpPr>
        <p:spPr bwMode="auto">
          <a:xfrm>
            <a:off x="2446934" y="4024119"/>
            <a:ext cx="11432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ΑΣΦΑΛΕΙΑ </a:t>
            </a:r>
          </a:p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ΣΤΗ ΣΤΑΣΗ</a:t>
            </a:r>
          </a:p>
        </p:txBody>
      </p:sp>
      <p:sp>
        <p:nvSpPr>
          <p:cNvPr id="7194" name="64 - TextBox"/>
          <p:cNvSpPr txBox="1">
            <a:spLocks noChangeArrowheads="1"/>
          </p:cNvSpPr>
          <p:nvPr/>
        </p:nvSpPr>
        <p:spPr bwMode="auto">
          <a:xfrm>
            <a:off x="5075454" y="3930652"/>
            <a:ext cx="19008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ΑΝΤΙΛΗΨΗ</a:t>
            </a:r>
          </a:p>
          <a:p>
            <a:pPr algn="ctr"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ΤΩΝ 2 ΠΛΕΥΡΩΝ</a:t>
            </a:r>
          </a:p>
          <a:p>
            <a:pPr algn="ctr"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ΣΩΜΑΤΟΣ</a:t>
            </a:r>
          </a:p>
        </p:txBody>
      </p:sp>
      <p:sp>
        <p:nvSpPr>
          <p:cNvPr id="7195" name="65 - TextBox"/>
          <p:cNvSpPr txBox="1">
            <a:spLocks noChangeArrowheads="1"/>
          </p:cNvSpPr>
          <p:nvPr/>
        </p:nvSpPr>
        <p:spPr bwMode="auto">
          <a:xfrm>
            <a:off x="7734880" y="4057517"/>
            <a:ext cx="13015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ΚΙΝΗΤΙΚΟΣ </a:t>
            </a:r>
          </a:p>
          <a:p>
            <a:pPr algn="ctr"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ΣΧΕΔΙΑΣΜΟΣ</a:t>
            </a:r>
          </a:p>
        </p:txBody>
      </p:sp>
      <p:cxnSp>
        <p:nvCxnSpPr>
          <p:cNvPr id="67" name="66 - Ευθεία γραμμή σύνδεσης"/>
          <p:cNvCxnSpPr/>
          <p:nvPr/>
        </p:nvCxnSpPr>
        <p:spPr>
          <a:xfrm>
            <a:off x="2377704" y="4024119"/>
            <a:ext cx="7393516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- Ευθεία γραμμή σύνδεσης"/>
          <p:cNvCxnSpPr/>
          <p:nvPr/>
        </p:nvCxnSpPr>
        <p:spPr>
          <a:xfrm rot="5400000">
            <a:off x="4463786" y="3638396"/>
            <a:ext cx="576263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- Ευθεία γραμμή σύνδεσης"/>
          <p:cNvCxnSpPr/>
          <p:nvPr/>
        </p:nvCxnSpPr>
        <p:spPr>
          <a:xfrm rot="5400000">
            <a:off x="6985355" y="3780575"/>
            <a:ext cx="576263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- Ευθεία γραμμή σύνδεσης"/>
          <p:cNvCxnSpPr/>
          <p:nvPr/>
        </p:nvCxnSpPr>
        <p:spPr>
          <a:xfrm rot="5400000">
            <a:off x="4070788" y="4346150"/>
            <a:ext cx="6477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- Ευθεία γραμμή σύνδεσης"/>
          <p:cNvCxnSpPr/>
          <p:nvPr/>
        </p:nvCxnSpPr>
        <p:spPr>
          <a:xfrm rot="5400000">
            <a:off x="7230536" y="4365706"/>
            <a:ext cx="6477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01" name="77 - TextBox"/>
          <p:cNvSpPr txBox="1">
            <a:spLocks noChangeArrowheads="1"/>
          </p:cNvSpPr>
          <p:nvPr/>
        </p:nvSpPr>
        <p:spPr bwMode="auto">
          <a:xfrm>
            <a:off x="1595243" y="4638056"/>
            <a:ext cx="12228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ΟΣΦΡΗΤΙΚΟ</a:t>
            </a:r>
          </a:p>
        </p:txBody>
      </p:sp>
      <p:sp>
        <p:nvSpPr>
          <p:cNvPr id="7202" name="78 - TextBox"/>
          <p:cNvSpPr txBox="1">
            <a:spLocks noChangeArrowheads="1"/>
          </p:cNvSpPr>
          <p:nvPr/>
        </p:nvSpPr>
        <p:spPr bwMode="auto">
          <a:xfrm>
            <a:off x="4350185" y="4657434"/>
            <a:ext cx="852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ΟΠΤΙΚΟ</a:t>
            </a:r>
          </a:p>
        </p:txBody>
      </p:sp>
      <p:sp>
        <p:nvSpPr>
          <p:cNvPr id="7203" name="79 - TextBox"/>
          <p:cNvSpPr txBox="1">
            <a:spLocks noChangeArrowheads="1"/>
          </p:cNvSpPr>
          <p:nvPr/>
        </p:nvSpPr>
        <p:spPr bwMode="auto">
          <a:xfrm>
            <a:off x="6770125" y="4714439"/>
            <a:ext cx="11494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ΑΚΟΥΣΤΙΚΟ</a:t>
            </a:r>
          </a:p>
        </p:txBody>
      </p:sp>
      <p:sp>
        <p:nvSpPr>
          <p:cNvPr id="7204" name="80 - TextBox"/>
          <p:cNvSpPr txBox="1">
            <a:spLocks noChangeArrowheads="1"/>
          </p:cNvSpPr>
          <p:nvPr/>
        </p:nvSpPr>
        <p:spPr bwMode="auto">
          <a:xfrm>
            <a:off x="8958408" y="4661834"/>
            <a:ext cx="9696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 dirty="0">
                <a:solidFill>
                  <a:srgbClr val="B13F9A"/>
                </a:solidFill>
                <a:latin typeface="Calibri" pitchFamily="34" charset="0"/>
              </a:rPr>
              <a:t>ΓΕΥΣΤΙΚΟ</a:t>
            </a:r>
          </a:p>
        </p:txBody>
      </p:sp>
      <p:sp>
        <p:nvSpPr>
          <p:cNvPr id="7205" name="81 - TextBox"/>
          <p:cNvSpPr txBox="1">
            <a:spLocks noChangeArrowheads="1"/>
          </p:cNvSpPr>
          <p:nvPr/>
        </p:nvSpPr>
        <p:spPr bwMode="auto">
          <a:xfrm>
            <a:off x="1775885" y="5084764"/>
            <a:ext cx="8381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ΑΠΤΙΚΟ</a:t>
            </a:r>
          </a:p>
        </p:txBody>
      </p:sp>
      <p:sp>
        <p:nvSpPr>
          <p:cNvPr id="7206" name="82 - TextBox"/>
          <p:cNvSpPr txBox="1">
            <a:spLocks noChangeArrowheads="1"/>
          </p:cNvSpPr>
          <p:nvPr/>
        </p:nvSpPr>
        <p:spPr bwMode="auto">
          <a:xfrm>
            <a:off x="5327653" y="5084764"/>
            <a:ext cx="12768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ΙΔΙΟΔΕΚΤΙΚΟ</a:t>
            </a:r>
          </a:p>
        </p:txBody>
      </p:sp>
      <p:sp>
        <p:nvSpPr>
          <p:cNvPr id="7207" name="83 - TextBox"/>
          <p:cNvSpPr txBox="1">
            <a:spLocks noChangeArrowheads="1"/>
          </p:cNvSpPr>
          <p:nvPr/>
        </p:nvSpPr>
        <p:spPr bwMode="auto">
          <a:xfrm>
            <a:off x="8879422" y="5084764"/>
            <a:ext cx="11600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b="1">
                <a:solidFill>
                  <a:srgbClr val="B13F9A"/>
                </a:solidFill>
                <a:latin typeface="Calibri" pitchFamily="34" charset="0"/>
              </a:rPr>
              <a:t>ΑΙΘΟΥΣΑΙΟ</a:t>
            </a:r>
          </a:p>
        </p:txBody>
      </p:sp>
      <p:cxnSp>
        <p:nvCxnSpPr>
          <p:cNvPr id="85" name="84 - Ευθεία γραμμή σύνδεσης"/>
          <p:cNvCxnSpPr/>
          <p:nvPr/>
        </p:nvCxnSpPr>
        <p:spPr>
          <a:xfrm>
            <a:off x="1201006" y="5084764"/>
            <a:ext cx="9696449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87 - Ευθεία γραμμή σύνδεσης"/>
          <p:cNvCxnSpPr/>
          <p:nvPr/>
        </p:nvCxnSpPr>
        <p:spPr>
          <a:xfrm rot="5400000">
            <a:off x="3472026" y="4868071"/>
            <a:ext cx="433388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89 - Ευθεία γραμμή σύνδεσης"/>
          <p:cNvCxnSpPr/>
          <p:nvPr/>
        </p:nvCxnSpPr>
        <p:spPr>
          <a:xfrm rot="5400000">
            <a:off x="5783295" y="4868071"/>
            <a:ext cx="433388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- Ευθεία γραμμή σύνδεσης"/>
          <p:cNvCxnSpPr/>
          <p:nvPr/>
        </p:nvCxnSpPr>
        <p:spPr>
          <a:xfrm rot="5400000">
            <a:off x="8375583" y="4921175"/>
            <a:ext cx="433388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91 - Ευθεία γραμμή σύνδεσης"/>
          <p:cNvCxnSpPr/>
          <p:nvPr/>
        </p:nvCxnSpPr>
        <p:spPr>
          <a:xfrm rot="5400000">
            <a:off x="3864675" y="5286977"/>
            <a:ext cx="503237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- Ευθεία γραμμή σύνδεσης"/>
          <p:cNvCxnSpPr/>
          <p:nvPr/>
        </p:nvCxnSpPr>
        <p:spPr>
          <a:xfrm rot="5400000">
            <a:off x="7779131" y="5286977"/>
            <a:ext cx="503237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96 - Ευθεία γραμμή σύνδεσης"/>
          <p:cNvCxnSpPr>
            <a:endCxn id="6" idx="2"/>
          </p:cNvCxnSpPr>
          <p:nvPr/>
        </p:nvCxnSpPr>
        <p:spPr>
          <a:xfrm rot="5400000" flipH="1" flipV="1">
            <a:off x="408517" y="5661025"/>
            <a:ext cx="431800" cy="0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98 - Ευθεία γραμμή σύνδεσης"/>
          <p:cNvCxnSpPr/>
          <p:nvPr/>
        </p:nvCxnSpPr>
        <p:spPr>
          <a:xfrm rot="5400000" flipH="1" flipV="1">
            <a:off x="11256433" y="5661025"/>
            <a:ext cx="431800" cy="0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- Ευθεία γραμμή σύνδεσης"/>
          <p:cNvCxnSpPr/>
          <p:nvPr/>
        </p:nvCxnSpPr>
        <p:spPr>
          <a:xfrm>
            <a:off x="624418" y="5911851"/>
            <a:ext cx="10847916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17" name="105 - TextBox"/>
          <p:cNvSpPr txBox="1">
            <a:spLocks noChangeArrowheads="1"/>
          </p:cNvSpPr>
          <p:nvPr/>
        </p:nvSpPr>
        <p:spPr bwMode="auto">
          <a:xfrm>
            <a:off x="4078822" y="5445125"/>
            <a:ext cx="5185833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Tx/>
              <a:buFontTx/>
              <a:buNone/>
            </a:pPr>
            <a:r>
              <a:rPr lang="el-GR" sz="2133" dirty="0" err="1">
                <a:solidFill>
                  <a:srgbClr val="FFFFFF"/>
                </a:solidFill>
                <a:latin typeface="Trebuchet MS"/>
                <a:cs typeface="Arial" charset="0"/>
              </a:rPr>
              <a:t>ΚΕΝΤΡΙΕνΕνΚΟ</a:t>
            </a:r>
            <a:r>
              <a:rPr lang="el-GR" sz="2133" dirty="0">
                <a:solidFill>
                  <a:srgbClr val="FFFFFF"/>
                </a:solidFill>
                <a:latin typeface="Trebuchet MS"/>
                <a:cs typeface="Arial" charset="0"/>
              </a:rPr>
              <a:t> ΝΕΥΡΙΚΟ ΣΥΣΤΗΜΑ</a:t>
            </a:r>
          </a:p>
        </p:txBody>
      </p:sp>
      <p:sp>
        <p:nvSpPr>
          <p:cNvPr id="7218" name="106 - TextBox"/>
          <p:cNvSpPr txBox="1">
            <a:spLocks noChangeArrowheads="1"/>
          </p:cNvSpPr>
          <p:nvPr/>
        </p:nvSpPr>
        <p:spPr bwMode="auto">
          <a:xfrm>
            <a:off x="3119669" y="5996228"/>
            <a:ext cx="54726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l-GR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              </a:t>
            </a:r>
            <a:r>
              <a:rPr lang="el-GR" sz="2400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ΠΥΡΑΜΙΔΑ</a:t>
            </a:r>
            <a:r>
              <a:rPr lang="el-GR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2400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ΜΑΘΗΣΗΣ </a:t>
            </a:r>
          </a:p>
          <a:p>
            <a:pPr algn="ctr">
              <a:buClrTx/>
              <a:buFontTx/>
              <a:buNone/>
            </a:pPr>
            <a:r>
              <a:rPr lang="en-US" sz="2400" dirty="0">
                <a:solidFill>
                  <a:srgbClr val="B83D6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l-GR" sz="2400" dirty="0">
                <a:solidFill>
                  <a:srgbClr val="B83D6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en-US" sz="2400" dirty="0">
                <a:solidFill>
                  <a:srgbClr val="B83D6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2400" dirty="0">
                <a:solidFill>
                  <a:srgbClr val="B83D6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>
                <a:solidFill>
                  <a:srgbClr val="B83D6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Williams &amp; </a:t>
            </a:r>
            <a:r>
              <a:rPr lang="en-US" sz="2400" dirty="0" err="1">
                <a:solidFill>
                  <a:srgbClr val="B83D6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Shellenberger</a:t>
            </a:r>
            <a:r>
              <a:rPr lang="el-GR" sz="2400" dirty="0">
                <a:solidFill>
                  <a:srgbClr val="B83D6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solidFill>
                  <a:srgbClr val="B83D6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l-GR" sz="2400" dirty="0">
              <a:solidFill>
                <a:srgbClr val="B83D68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19" name="107 - TextBox"/>
          <p:cNvSpPr txBox="1">
            <a:spLocks noChangeArrowheads="1"/>
          </p:cNvSpPr>
          <p:nvPr/>
        </p:nvSpPr>
        <p:spPr bwMode="auto">
          <a:xfrm>
            <a:off x="1487488" y="1988842"/>
            <a:ext cx="25123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ΑΝΤΙΛΗΠΤΙΚΟΚΙΝΗΤΙΚΗ</a:t>
            </a:r>
          </a:p>
        </p:txBody>
      </p:sp>
      <p:sp>
        <p:nvSpPr>
          <p:cNvPr id="7220" name="108 - Ορθογώνιο"/>
          <p:cNvSpPr>
            <a:spLocks noChangeArrowheads="1"/>
          </p:cNvSpPr>
          <p:nvPr/>
        </p:nvSpPr>
        <p:spPr bwMode="auto">
          <a:xfrm>
            <a:off x="8496300" y="1989140"/>
            <a:ext cx="12939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ΑΝΑΠΤΥΞΗ</a:t>
            </a:r>
          </a:p>
        </p:txBody>
      </p:sp>
      <p:sp>
        <p:nvSpPr>
          <p:cNvPr id="7221" name="110 - TextBox"/>
          <p:cNvSpPr txBox="1">
            <a:spLocks noChangeArrowheads="1"/>
          </p:cNvSpPr>
          <p:nvPr/>
        </p:nvSpPr>
        <p:spPr bwMode="auto">
          <a:xfrm>
            <a:off x="334438" y="3284540"/>
            <a:ext cx="22414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ΑΙΣΘΗΤΙΚΟΚΙΝΗΤΙΚΗ</a:t>
            </a:r>
          </a:p>
        </p:txBody>
      </p:sp>
      <p:sp>
        <p:nvSpPr>
          <p:cNvPr id="7222" name="111 - TextBox"/>
          <p:cNvSpPr txBox="1">
            <a:spLocks noChangeArrowheads="1"/>
          </p:cNvSpPr>
          <p:nvPr/>
        </p:nvSpPr>
        <p:spPr bwMode="auto">
          <a:xfrm>
            <a:off x="4" y="4437063"/>
            <a:ext cx="1566454" cy="31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467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ΑΙΣΘΗΤΗΡΙΑΚΑ</a:t>
            </a:r>
          </a:p>
        </p:txBody>
      </p:sp>
      <p:sp>
        <p:nvSpPr>
          <p:cNvPr id="7223" name="112 - Ορθογώνιο"/>
          <p:cNvSpPr>
            <a:spLocks noChangeArrowheads="1"/>
          </p:cNvSpPr>
          <p:nvPr/>
        </p:nvSpPr>
        <p:spPr bwMode="auto">
          <a:xfrm>
            <a:off x="9457271" y="3284540"/>
            <a:ext cx="12939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ΑΝΑΠΤΥΞΗ</a:t>
            </a:r>
          </a:p>
        </p:txBody>
      </p:sp>
      <p:sp>
        <p:nvSpPr>
          <p:cNvPr id="7224" name="113 - TextBox"/>
          <p:cNvSpPr txBox="1">
            <a:spLocks noChangeArrowheads="1"/>
          </p:cNvSpPr>
          <p:nvPr/>
        </p:nvSpPr>
        <p:spPr bwMode="auto">
          <a:xfrm>
            <a:off x="10608738" y="4437063"/>
            <a:ext cx="1290033" cy="31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467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ΣΥΣΤΗΜΑΤΑ</a:t>
            </a:r>
          </a:p>
        </p:txBody>
      </p:sp>
      <p:sp>
        <p:nvSpPr>
          <p:cNvPr id="7225" name="114 - TextBox"/>
          <p:cNvSpPr txBox="1">
            <a:spLocks noChangeArrowheads="1"/>
          </p:cNvSpPr>
          <p:nvPr/>
        </p:nvSpPr>
        <p:spPr bwMode="auto">
          <a:xfrm>
            <a:off x="2256371" y="1052515"/>
            <a:ext cx="26684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ΓΝΩΣΤΙΚΕΣ ΛΕΙΤΟΥΡΓΙΕΣ</a:t>
            </a:r>
          </a:p>
        </p:txBody>
      </p:sp>
      <p:sp>
        <p:nvSpPr>
          <p:cNvPr id="7226" name="115 - TextBox"/>
          <p:cNvSpPr txBox="1">
            <a:spLocks noChangeArrowheads="1"/>
          </p:cNvSpPr>
          <p:nvPr/>
        </p:nvSpPr>
        <p:spPr bwMode="auto">
          <a:xfrm>
            <a:off x="7344834" y="1052515"/>
            <a:ext cx="9140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r>
              <a:rPr lang="el-G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ΝΟΗΣΗ</a:t>
            </a:r>
          </a:p>
        </p:txBody>
      </p:sp>
      <p:sp>
        <p:nvSpPr>
          <p:cNvPr id="7228" name="TextBox 6"/>
          <p:cNvSpPr txBox="1">
            <a:spLocks noChangeArrowheads="1"/>
          </p:cNvSpPr>
          <p:nvPr/>
        </p:nvSpPr>
        <p:spPr bwMode="auto">
          <a:xfrm>
            <a:off x="2683937" y="835026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Tx/>
              <a:buFontTx/>
              <a:buNone/>
            </a:pPr>
            <a:endParaRPr lang="en-US" sz="2400">
              <a:solidFill>
                <a:prstClr val="black"/>
              </a:solidFill>
              <a:latin typeface="Trebuchet MS"/>
            </a:endParaRPr>
          </a:p>
        </p:txBody>
      </p:sp>
      <p:graphicFrame>
        <p:nvGraphicFramePr>
          <p:cNvPr id="2" name="Πίνακας 2">
            <a:extLst>
              <a:ext uri="{FF2B5EF4-FFF2-40B4-BE49-F238E27FC236}">
                <a16:creationId xmlns:a16="http://schemas.microsoft.com/office/drawing/2014/main" id="{05F6FF79-F7FB-878D-929E-DAC1C85169E2}"/>
              </a:ext>
            </a:extLst>
          </p:cNvPr>
          <p:cNvGraphicFramePr>
            <a:graphicFrameLocks noGrp="1"/>
          </p:cNvGraphicFramePr>
          <p:nvPr/>
        </p:nvGraphicFramePr>
        <p:xfrm>
          <a:off x="4786785" y="5502280"/>
          <a:ext cx="155392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29">
                  <a:extLst>
                    <a:ext uri="{9D8B030D-6E8A-4147-A177-3AD203B41FA5}">
                      <a16:colId xmlns:a16="http://schemas.microsoft.com/office/drawing/2014/main" val="1769336633"/>
                    </a:ext>
                  </a:extLst>
                </a:gridCol>
              </a:tblGrid>
              <a:tr h="248473">
                <a:tc>
                  <a:txBody>
                    <a:bodyPr/>
                    <a:lstStyle/>
                    <a:p>
                      <a:r>
                        <a:rPr lang="el-GR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Ενδοδεκτικό</a:t>
                      </a:r>
                      <a:endParaRPr lang="en-US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312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0471521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"/>
          <p:cNvSpPr/>
          <p:nvPr/>
        </p:nvSpPr>
        <p:spPr>
          <a:xfrm>
            <a:off x="239351" y="620688"/>
            <a:ext cx="10561175" cy="532859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el-GR" sz="2400" dirty="0">
              <a:solidFill>
                <a:prstClr val="white"/>
              </a:solidFill>
              <a:latin typeface="Trebuchet MS"/>
              <a:sym typeface="Arial"/>
            </a:endParaRPr>
          </a:p>
        </p:txBody>
      </p:sp>
      <p:cxnSp>
        <p:nvCxnSpPr>
          <p:cNvPr id="12" name="11 - Ευθεία γραμμή σύνδεσης"/>
          <p:cNvCxnSpPr/>
          <p:nvPr/>
        </p:nvCxnSpPr>
        <p:spPr>
          <a:xfrm flipV="1">
            <a:off x="335360" y="1052737"/>
            <a:ext cx="10465163" cy="3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εία γραμμή σύνδεσης"/>
          <p:cNvCxnSpPr/>
          <p:nvPr/>
        </p:nvCxnSpPr>
        <p:spPr>
          <a:xfrm rot="16200000" flipH="1">
            <a:off x="1331055" y="3201396"/>
            <a:ext cx="5400675" cy="95249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 rot="16200000" flipH="1">
            <a:off x="4980519" y="3200337"/>
            <a:ext cx="5400675" cy="97367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- Ευθεία γραμμή σύνδεσης"/>
          <p:cNvCxnSpPr/>
          <p:nvPr/>
        </p:nvCxnSpPr>
        <p:spPr>
          <a:xfrm>
            <a:off x="335360" y="1844824"/>
            <a:ext cx="10465163" cy="0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1" name="17 - TextBox"/>
          <p:cNvSpPr txBox="1">
            <a:spLocks noChangeArrowheads="1"/>
          </p:cNvSpPr>
          <p:nvPr/>
        </p:nvSpPr>
        <p:spPr bwMode="auto">
          <a:xfrm>
            <a:off x="431375" y="692697"/>
            <a:ext cx="3198568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Arial"/>
              </a:rPr>
              <a:t>ΑΙΣΘΗΤΗΡΙΑΚΟ</a:t>
            </a:r>
            <a:r>
              <a:rPr lang="el-GR" sz="1867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Arial"/>
              </a:rPr>
              <a:t>ΣΥΣΤΗΜΑ</a:t>
            </a:r>
          </a:p>
        </p:txBody>
      </p:sp>
      <p:sp>
        <p:nvSpPr>
          <p:cNvPr id="6152" name="18 - TextBox"/>
          <p:cNvSpPr txBox="1">
            <a:spLocks noChangeArrowheads="1"/>
          </p:cNvSpPr>
          <p:nvPr/>
        </p:nvSpPr>
        <p:spPr bwMode="auto">
          <a:xfrm>
            <a:off x="5039888" y="692697"/>
            <a:ext cx="1244251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Arial"/>
              </a:rPr>
              <a:t>ΑΙΣΘΗΣΗ</a:t>
            </a:r>
          </a:p>
        </p:txBody>
      </p:sp>
      <p:sp>
        <p:nvSpPr>
          <p:cNvPr id="6153" name="19 - TextBox"/>
          <p:cNvSpPr txBox="1">
            <a:spLocks noChangeArrowheads="1"/>
          </p:cNvSpPr>
          <p:nvPr/>
        </p:nvSpPr>
        <p:spPr bwMode="auto">
          <a:xfrm>
            <a:off x="8304245" y="692697"/>
            <a:ext cx="1645002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Arial"/>
              </a:rPr>
              <a:t>ΥΠΟΔΟΧΕΙΣ</a:t>
            </a:r>
            <a:r>
              <a:rPr lang="el-GR" sz="1867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endParaRPr lang="el-GR" sz="1867" b="1" dirty="0">
              <a:solidFill>
                <a:srgbClr val="FF0000"/>
              </a:solidFill>
              <a:latin typeface="Arial" pitchFamily="34" charset="0"/>
              <a:cs typeface="Arial" pitchFamily="34" charset="0"/>
              <a:sym typeface="Arial"/>
            </a:endParaRPr>
          </a:p>
        </p:txBody>
      </p:sp>
      <p:sp>
        <p:nvSpPr>
          <p:cNvPr id="6154" name="20 - TextBox"/>
          <p:cNvSpPr txBox="1">
            <a:spLocks noChangeArrowheads="1"/>
          </p:cNvSpPr>
          <p:nvPr/>
        </p:nvSpPr>
        <p:spPr bwMode="auto">
          <a:xfrm>
            <a:off x="1871135" y="1268415"/>
            <a:ext cx="1068562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ΑΠΤΙΚΟ</a:t>
            </a:r>
          </a:p>
        </p:txBody>
      </p:sp>
      <p:sp>
        <p:nvSpPr>
          <p:cNvPr id="6155" name="21 - TextBox"/>
          <p:cNvSpPr txBox="1">
            <a:spLocks noChangeArrowheads="1"/>
          </p:cNvSpPr>
          <p:nvPr/>
        </p:nvSpPr>
        <p:spPr bwMode="auto">
          <a:xfrm>
            <a:off x="1871135" y="1844677"/>
            <a:ext cx="1094210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ΟΠΤΙΚΟ</a:t>
            </a:r>
          </a:p>
        </p:txBody>
      </p:sp>
      <p:sp>
        <p:nvSpPr>
          <p:cNvPr id="6156" name="22 - TextBox"/>
          <p:cNvSpPr txBox="1">
            <a:spLocks noChangeArrowheads="1"/>
          </p:cNvSpPr>
          <p:nvPr/>
        </p:nvSpPr>
        <p:spPr bwMode="auto">
          <a:xfrm>
            <a:off x="1678517" y="2349501"/>
            <a:ext cx="1592744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ΟΣΦΡΗΤΙΚΟ</a:t>
            </a:r>
          </a:p>
        </p:txBody>
      </p:sp>
      <p:sp>
        <p:nvSpPr>
          <p:cNvPr id="6157" name="23 - TextBox"/>
          <p:cNvSpPr txBox="1">
            <a:spLocks noChangeArrowheads="1"/>
          </p:cNvSpPr>
          <p:nvPr/>
        </p:nvSpPr>
        <p:spPr bwMode="auto">
          <a:xfrm>
            <a:off x="1775886" y="2997203"/>
            <a:ext cx="1334661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ΓΕΥΣΤΙΚΟ</a:t>
            </a:r>
          </a:p>
        </p:txBody>
      </p:sp>
      <p:sp>
        <p:nvSpPr>
          <p:cNvPr id="6158" name="24 - TextBox"/>
          <p:cNvSpPr txBox="1">
            <a:spLocks noChangeArrowheads="1"/>
          </p:cNvSpPr>
          <p:nvPr/>
        </p:nvSpPr>
        <p:spPr bwMode="auto">
          <a:xfrm>
            <a:off x="1583267" y="3573465"/>
            <a:ext cx="1534394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ΑΚΟΥΣΤΙΚΟ</a:t>
            </a:r>
          </a:p>
        </p:txBody>
      </p:sp>
      <p:sp>
        <p:nvSpPr>
          <p:cNvPr id="6159" name="25 - TextBox"/>
          <p:cNvSpPr txBox="1">
            <a:spLocks noChangeArrowheads="1"/>
          </p:cNvSpPr>
          <p:nvPr/>
        </p:nvSpPr>
        <p:spPr bwMode="auto">
          <a:xfrm>
            <a:off x="1583269" y="4149727"/>
            <a:ext cx="1688732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ΙΔΙΟΔΕΚΤΙΚΟ</a:t>
            </a:r>
          </a:p>
        </p:txBody>
      </p:sp>
      <p:sp>
        <p:nvSpPr>
          <p:cNvPr id="6160" name="26 - TextBox"/>
          <p:cNvSpPr txBox="1">
            <a:spLocks noChangeArrowheads="1"/>
          </p:cNvSpPr>
          <p:nvPr/>
        </p:nvSpPr>
        <p:spPr bwMode="auto">
          <a:xfrm>
            <a:off x="1678518" y="4652965"/>
            <a:ext cx="1494640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ΑΙΘΟΥΣΑΙΟ</a:t>
            </a:r>
          </a:p>
        </p:txBody>
      </p:sp>
      <p:sp>
        <p:nvSpPr>
          <p:cNvPr id="6161" name="27 - TextBox"/>
          <p:cNvSpPr txBox="1">
            <a:spLocks noChangeArrowheads="1"/>
          </p:cNvSpPr>
          <p:nvPr/>
        </p:nvSpPr>
        <p:spPr bwMode="auto">
          <a:xfrm>
            <a:off x="527383" y="5157192"/>
            <a:ext cx="3456384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ΣΠΛΑΧΝΙΚΟ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Arial"/>
              </a:rPr>
              <a:t>ΣΥΣΤΗΜΑ-ενδοδεκτικότητα</a:t>
            </a:r>
          </a:p>
        </p:txBody>
      </p:sp>
      <p:sp>
        <p:nvSpPr>
          <p:cNvPr id="6162" name="28 - TextBox"/>
          <p:cNvSpPr txBox="1">
            <a:spLocks noChangeArrowheads="1"/>
          </p:cNvSpPr>
          <p:nvPr/>
        </p:nvSpPr>
        <p:spPr bwMode="auto">
          <a:xfrm>
            <a:off x="4314553" y="1052516"/>
            <a:ext cx="3317620" cy="9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ΑΦΗ,ΑΠΑΛΟ ΑΓΓΙΓΜΑ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ΘΕΡΜΟΤΗΤΑ,ΠΟΝΟΣ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ΒΑΘΕΙΑ ΠΙΕΣΗ</a:t>
            </a:r>
          </a:p>
        </p:txBody>
      </p:sp>
      <p:sp>
        <p:nvSpPr>
          <p:cNvPr id="6163" name="29 - TextBox"/>
          <p:cNvSpPr txBox="1">
            <a:spLocks noChangeArrowheads="1"/>
          </p:cNvSpPr>
          <p:nvPr/>
        </p:nvSpPr>
        <p:spPr bwMode="auto">
          <a:xfrm>
            <a:off x="8074445" y="1124747"/>
            <a:ext cx="2258439" cy="9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ΔΕΡΜΑ,ΔΙΑΦΟΡΟΙ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 ΥΠΟΔΟΧΕΙΣ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ΔΕΡΜΑΤΟΣ</a:t>
            </a:r>
          </a:p>
        </p:txBody>
      </p:sp>
      <p:cxnSp>
        <p:nvCxnSpPr>
          <p:cNvPr id="32" name="31 - Ευθεία γραμμή σύνδεσης"/>
          <p:cNvCxnSpPr/>
          <p:nvPr/>
        </p:nvCxnSpPr>
        <p:spPr>
          <a:xfrm>
            <a:off x="260316" y="2349503"/>
            <a:ext cx="10464800" cy="0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5" name="32 - TextBox"/>
          <p:cNvSpPr txBox="1">
            <a:spLocks noChangeArrowheads="1"/>
          </p:cNvSpPr>
          <p:nvPr/>
        </p:nvSpPr>
        <p:spPr bwMode="auto">
          <a:xfrm>
            <a:off x="5422902" y="1939133"/>
            <a:ext cx="994055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ΟΡΑΣΗ</a:t>
            </a:r>
          </a:p>
        </p:txBody>
      </p:sp>
      <p:sp>
        <p:nvSpPr>
          <p:cNvPr id="6166" name="33 - TextBox"/>
          <p:cNvSpPr txBox="1">
            <a:spLocks noChangeArrowheads="1"/>
          </p:cNvSpPr>
          <p:nvPr/>
        </p:nvSpPr>
        <p:spPr bwMode="auto">
          <a:xfrm>
            <a:off x="8016215" y="1844825"/>
            <a:ext cx="27897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ΜΑΤΙ</a:t>
            </a:r>
            <a:r>
              <a:rPr lang="en-US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 (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ΡΑΒΔΙΑ ΚΩΝΙΑ) </a:t>
            </a:r>
          </a:p>
          <a:p>
            <a:pPr defTabSz="1219170"/>
            <a:r>
              <a:rPr lang="el-GR" sz="2133" b="1" dirty="0">
                <a:solidFill>
                  <a:srgbClr val="17375E"/>
                </a:solidFill>
                <a:latin typeface="Calibri" pitchFamily="34" charset="0"/>
                <a:cs typeface="Arial"/>
                <a:sym typeface="Arial"/>
              </a:rPr>
              <a:t>   </a:t>
            </a:r>
          </a:p>
        </p:txBody>
      </p:sp>
      <p:cxnSp>
        <p:nvCxnSpPr>
          <p:cNvPr id="35" name="34 - Ευθεία γραμμή σύνδεσης"/>
          <p:cNvCxnSpPr/>
          <p:nvPr/>
        </p:nvCxnSpPr>
        <p:spPr>
          <a:xfrm>
            <a:off x="335360" y="2852936"/>
            <a:ext cx="10465163" cy="0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8" name="35 - TextBox"/>
          <p:cNvSpPr txBox="1">
            <a:spLocks noChangeArrowheads="1"/>
          </p:cNvSpPr>
          <p:nvPr/>
        </p:nvSpPr>
        <p:spPr bwMode="auto">
          <a:xfrm>
            <a:off x="5232403" y="2349503"/>
            <a:ext cx="1362874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ΟΣΦΡΗΣΗ</a:t>
            </a:r>
          </a:p>
        </p:txBody>
      </p:sp>
      <p:sp>
        <p:nvSpPr>
          <p:cNvPr id="6169" name="36 - TextBox"/>
          <p:cNvSpPr txBox="1">
            <a:spLocks noChangeArrowheads="1"/>
          </p:cNvSpPr>
          <p:nvPr/>
        </p:nvSpPr>
        <p:spPr bwMode="auto">
          <a:xfrm>
            <a:off x="7767377" y="2204866"/>
            <a:ext cx="3109313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ΜΥΤΗ 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ΟΣΦΡΗΤΙΚΟΙ ΥΠΟΔΟΧΕΙΣ</a:t>
            </a:r>
          </a:p>
        </p:txBody>
      </p:sp>
      <p:cxnSp>
        <p:nvCxnSpPr>
          <p:cNvPr id="38" name="37 - Ευθεία γραμμή σύνδεσης"/>
          <p:cNvCxnSpPr/>
          <p:nvPr/>
        </p:nvCxnSpPr>
        <p:spPr>
          <a:xfrm>
            <a:off x="335360" y="3429000"/>
            <a:ext cx="10465163" cy="0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1" name="38 - TextBox"/>
          <p:cNvSpPr txBox="1">
            <a:spLocks noChangeArrowheads="1"/>
          </p:cNvSpPr>
          <p:nvPr/>
        </p:nvSpPr>
        <p:spPr bwMode="auto">
          <a:xfrm>
            <a:off x="5422904" y="2997203"/>
            <a:ext cx="957313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ΓΕΥΣΗ</a:t>
            </a:r>
          </a:p>
        </p:txBody>
      </p:sp>
      <p:sp>
        <p:nvSpPr>
          <p:cNvPr id="6172" name="39 - TextBox"/>
          <p:cNvSpPr txBox="1">
            <a:spLocks noChangeArrowheads="1"/>
          </p:cNvSpPr>
          <p:nvPr/>
        </p:nvSpPr>
        <p:spPr bwMode="auto">
          <a:xfrm>
            <a:off x="8016218" y="2852937"/>
            <a:ext cx="2823633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ΓΛΩΣΣΑ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ΓΕΥΣΤΙΚΟΙ ΚΑΛΥΚΕΣ</a:t>
            </a:r>
          </a:p>
        </p:txBody>
      </p:sp>
      <p:sp>
        <p:nvSpPr>
          <p:cNvPr id="6173" name="40 - TextBox"/>
          <p:cNvSpPr txBox="1">
            <a:spLocks noChangeArrowheads="1"/>
          </p:cNvSpPr>
          <p:nvPr/>
        </p:nvSpPr>
        <p:spPr bwMode="auto">
          <a:xfrm>
            <a:off x="5422903" y="3500440"/>
            <a:ext cx="856966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ΑΚΟΗ</a:t>
            </a:r>
          </a:p>
        </p:txBody>
      </p:sp>
      <p:sp>
        <p:nvSpPr>
          <p:cNvPr id="6174" name="41 - TextBox"/>
          <p:cNvSpPr txBox="1">
            <a:spLocks noChangeArrowheads="1"/>
          </p:cNvSpPr>
          <p:nvPr/>
        </p:nvSpPr>
        <p:spPr bwMode="auto">
          <a:xfrm>
            <a:off x="8439421" y="3429002"/>
            <a:ext cx="1377941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ΑΥΤΙ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(ΚΟΧΛΙΑΣ)</a:t>
            </a:r>
          </a:p>
        </p:txBody>
      </p:sp>
      <p:cxnSp>
        <p:nvCxnSpPr>
          <p:cNvPr id="43" name="42 - Ευθεία γραμμή σύνδεσης"/>
          <p:cNvCxnSpPr/>
          <p:nvPr/>
        </p:nvCxnSpPr>
        <p:spPr>
          <a:xfrm>
            <a:off x="335360" y="4005066"/>
            <a:ext cx="10465163" cy="1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- Ευθεία γραμμή σύνδεσης"/>
          <p:cNvCxnSpPr/>
          <p:nvPr/>
        </p:nvCxnSpPr>
        <p:spPr>
          <a:xfrm>
            <a:off x="335360" y="4581130"/>
            <a:ext cx="10465163" cy="1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7" name="44 - TextBox"/>
          <p:cNvSpPr txBox="1">
            <a:spLocks noChangeArrowheads="1"/>
          </p:cNvSpPr>
          <p:nvPr/>
        </p:nvSpPr>
        <p:spPr bwMode="auto">
          <a:xfrm>
            <a:off x="4417485" y="4005264"/>
            <a:ext cx="3406708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ΘΕΣΗ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ΚΑΙ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ΚΙΝΗΣΗ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ΤΟΥ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ΣΩΜΑΤΟΣ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ΣΤΟ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ΧΩΡΟ</a:t>
            </a:r>
          </a:p>
        </p:txBody>
      </p:sp>
      <p:sp>
        <p:nvSpPr>
          <p:cNvPr id="6178" name="45 - TextBox"/>
          <p:cNvSpPr txBox="1">
            <a:spLocks noChangeArrowheads="1"/>
          </p:cNvSpPr>
          <p:nvPr/>
        </p:nvSpPr>
        <p:spPr bwMode="auto">
          <a:xfrm>
            <a:off x="8440217" y="4005066"/>
            <a:ext cx="1552027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ΜΥΕΣ &amp;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ΑΡΘΡΩΣΕΙΣ</a:t>
            </a:r>
          </a:p>
        </p:txBody>
      </p:sp>
      <p:cxnSp>
        <p:nvCxnSpPr>
          <p:cNvPr id="47" name="46 - Ευθεία γραμμή σύνδεσης"/>
          <p:cNvCxnSpPr/>
          <p:nvPr/>
        </p:nvCxnSpPr>
        <p:spPr>
          <a:xfrm>
            <a:off x="335360" y="5157192"/>
            <a:ext cx="10369152" cy="0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0" name="47 - TextBox"/>
          <p:cNvSpPr txBox="1">
            <a:spLocks noChangeArrowheads="1"/>
          </p:cNvSpPr>
          <p:nvPr/>
        </p:nvSpPr>
        <p:spPr bwMode="auto">
          <a:xfrm>
            <a:off x="4345800" y="4581526"/>
            <a:ext cx="3434786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ΒΑΡΥΤΗΤΑ-ΙΣΟΡΡΟΠΙΑ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ΘΕΣΗ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ΚΕΦΑΛΙΟΥ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ΣΤΟ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ΧΩΡΟ</a:t>
            </a:r>
          </a:p>
        </p:txBody>
      </p:sp>
      <p:sp>
        <p:nvSpPr>
          <p:cNvPr id="6181" name="48 - TextBox"/>
          <p:cNvSpPr txBox="1">
            <a:spLocks noChangeArrowheads="1"/>
          </p:cNvSpPr>
          <p:nvPr/>
        </p:nvSpPr>
        <p:spPr bwMode="auto">
          <a:xfrm>
            <a:off x="7982913" y="4581129"/>
            <a:ext cx="2712024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ΑΥΤΙ  (ΗΜΙΚΥΚΛΙΟΙ 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ΣΩΛΗΝΕΣ+ΩΤΟΛΙΘΟΙ)</a:t>
            </a:r>
          </a:p>
        </p:txBody>
      </p:sp>
      <p:sp>
        <p:nvSpPr>
          <p:cNvPr id="6182" name="49 - TextBox"/>
          <p:cNvSpPr txBox="1">
            <a:spLocks noChangeArrowheads="1"/>
          </p:cNvSpPr>
          <p:nvPr/>
        </p:nvSpPr>
        <p:spPr bwMode="auto">
          <a:xfrm>
            <a:off x="4404665" y="5229226"/>
            <a:ext cx="3329758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ΚΑΡΔΙΑΚΟΣ</a:t>
            </a:r>
            <a:r>
              <a:rPr lang="el-GR" sz="1867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/>
              </a:rPr>
              <a:t> </a:t>
            </a:r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ΡΥΘΜΟΣ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ΑΝΑΠΝΟΗ  ΠΙΕΣΗ ΑΙΜΑΤΟΣ</a:t>
            </a:r>
          </a:p>
        </p:txBody>
      </p:sp>
      <p:sp>
        <p:nvSpPr>
          <p:cNvPr id="6183" name="50 - TextBox"/>
          <p:cNvSpPr txBox="1">
            <a:spLocks noChangeArrowheads="1"/>
          </p:cNvSpPr>
          <p:nvPr/>
        </p:nvSpPr>
        <p:spPr bwMode="auto">
          <a:xfrm>
            <a:off x="8062994" y="5229201"/>
            <a:ext cx="2323777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ΣΠΛΑΧΝΑ</a:t>
            </a:r>
          </a:p>
          <a:p>
            <a:pPr algn="ctr" defTabSz="1219170"/>
            <a:r>
              <a:rPr lang="el-GR" sz="1867" dirty="0">
                <a:solidFill>
                  <a:srgbClr val="F4E7ED">
                    <a:lumMod val="25000"/>
                  </a:srgbClr>
                </a:solidFill>
                <a:latin typeface="Arial" pitchFamily="34" charset="0"/>
                <a:cs typeface="Arial" pitchFamily="34" charset="0"/>
                <a:sym typeface="Arial"/>
              </a:rPr>
              <a:t>ΑΙΜΟΦΟΡΑ ΑΓΓΕΙΑ</a:t>
            </a:r>
          </a:p>
        </p:txBody>
      </p:sp>
    </p:spTree>
    <p:extLst>
      <p:ext uri="{BB962C8B-B14F-4D97-AF65-F5344CB8AC3E}">
        <p14:creationId xmlns:p14="http://schemas.microsoft.com/office/powerpoint/2010/main" val="183247431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DA0FDBF2-77A8-863C-11AA-DC7D57CD2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1067209"/>
          </a:xfrm>
        </p:spPr>
        <p:txBody>
          <a:bodyPr>
            <a:normAutofit/>
          </a:bodyPr>
          <a:lstStyle/>
          <a:p>
            <a:r>
              <a:rPr lang="el-GR" sz="3400">
                <a:solidFill>
                  <a:schemeClr val="bg1"/>
                </a:solidFill>
              </a:rPr>
              <a:t>Αιθουσαίο και Ιδιοδεκτικό Σύστημα</a:t>
            </a:r>
            <a:endParaRPr lang="en-US" sz="3400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E754D23F-04F9-678E-1BC4-31D7EB9F2D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51" r="12202"/>
          <a:stretch/>
        </p:blipFill>
        <p:spPr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5A7D6A1-B268-00A8-C8D2-36506D4DC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1800">
                <a:solidFill>
                  <a:schemeClr val="bg1"/>
                </a:solidFill>
              </a:rPr>
              <a:t>Το αιθουσαίο σύστημα, σχετίζεται με την ισορροπία και τη βαρύτητα, επηρεάζει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το μυϊκό σύστημα,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τη στάση σώματος και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την προσοχή</a:t>
            </a:r>
          </a:p>
          <a:p>
            <a:r>
              <a:rPr lang="el-GR" sz="1800">
                <a:solidFill>
                  <a:schemeClr val="bg1"/>
                </a:solidFill>
              </a:rPr>
              <a:t>Το ιδιοδεκτικό σχετίζεται με την κίνηση και τη θέση του σώματος και είναι σημαντικό για την ανάπτυξη: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της λεπτής και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αδρής κινητικότητας των μυών </a:t>
            </a:r>
          </a:p>
          <a:p>
            <a:pPr>
              <a:buFont typeface="Wingdings" panose="05000000000000000000" pitchFamily="2" charset="2"/>
              <a:buChar char="Ø"/>
            </a:pPr>
            <a:endParaRPr lang="el-GR" sz="180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l-GR" sz="1800" dirty="0">
                <a:solidFill>
                  <a:schemeClr val="bg1"/>
                </a:solidFill>
              </a:rPr>
              <a:t>(</a:t>
            </a:r>
            <a:r>
              <a:rPr lang="el-GR" sz="1800">
                <a:solidFill>
                  <a:schemeClr val="bg1"/>
                </a:solidFill>
              </a:rPr>
              <a:t>Dunn</a:t>
            </a:r>
            <a:r>
              <a:rPr lang="el-GR" sz="1800" dirty="0">
                <a:solidFill>
                  <a:schemeClr val="bg1"/>
                </a:solidFill>
              </a:rPr>
              <a:t>, 1999, 2006).</a:t>
            </a:r>
            <a:endParaRPr lang="en-US" sz="1800" dirty="0">
              <a:solidFill>
                <a:schemeClr val="bg1"/>
              </a:solidFill>
            </a:endParaRPr>
          </a:p>
        </p:txBody>
      </p:sp>
      <p:grpSp>
        <p:nvGrpSpPr>
          <p:cNvPr id="1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6329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749F3DF9-E2B1-ADCE-852A-C0BC491EF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907" y="402336"/>
            <a:ext cx="5217172" cy="1169137"/>
          </a:xfrm>
        </p:spPr>
        <p:txBody>
          <a:bodyPr anchor="b">
            <a:normAutofit/>
          </a:bodyPr>
          <a:lstStyle/>
          <a:p>
            <a:r>
              <a:rPr lang="el-GR" sz="2800">
                <a:solidFill>
                  <a:schemeClr val="bg1"/>
                </a:solidFill>
              </a:rPr>
              <a:t>Αναπτυξιακή Διαταραχή Συντονισμού των κινήσεων (DCD)</a:t>
            </a:r>
            <a:endParaRPr lang="en-US" sz="2800">
              <a:solidFill>
                <a:schemeClr val="bg1"/>
              </a:solidFill>
            </a:endParaRPr>
          </a:p>
        </p:txBody>
      </p:sp>
      <p:grpSp>
        <p:nvGrpSpPr>
          <p:cNvPr id="20" name="Graphic 38">
            <a:extLst>
              <a:ext uri="{FF2B5EF4-FFF2-40B4-BE49-F238E27FC236}">
                <a16:creationId xmlns:a16="http://schemas.microsoft.com/office/drawing/2014/main" id="{7F54B1E7-DA9D-4422-98EA-A4C079A0C4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522669" y="82453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3681A6B-8745-4B5F-9106-8375152B5E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28FA7BA-0A88-455D-9C83-95E77FCE24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9733DCD-DD8D-ED50-4C20-0E36EB79C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906" y="1751727"/>
            <a:ext cx="5217173" cy="4351338"/>
          </a:xfrm>
        </p:spPr>
        <p:txBody>
          <a:bodyPr>
            <a:normAutofit/>
          </a:bodyPr>
          <a:lstStyle/>
          <a:p>
            <a:r>
              <a:rPr lang="el-GR" sz="2000">
                <a:solidFill>
                  <a:schemeClr val="bg1"/>
                </a:solidFill>
              </a:rPr>
              <a:t>Διαταραχή των κινητικών δεξιοτήτων που παρεμποδίζει σημαντικά τις δραστηριότητες της καθημερινής ζωής </a:t>
            </a:r>
          </a:p>
          <a:p>
            <a:r>
              <a:rPr lang="el-GR" sz="2000">
                <a:solidFill>
                  <a:schemeClr val="bg1"/>
                </a:solidFill>
              </a:rPr>
              <a:t>Αποτελεί ευρεία έννοια (APA.2013.  </a:t>
            </a:r>
            <a:r>
              <a:rPr lang="en-US" sz="20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Blank R, </a:t>
            </a:r>
            <a:r>
              <a:rPr lang="el-GR" sz="2000">
                <a:solidFill>
                  <a:schemeClr val="bg1"/>
                </a:solidFill>
                <a:latin typeface="Arial" panose="020B0604020202020204" pitchFamily="34" charset="0"/>
              </a:rPr>
              <a:t>et al., 2019)</a:t>
            </a:r>
            <a:endParaRPr lang="el-GR" sz="2000">
              <a:solidFill>
                <a:schemeClr val="bg1"/>
              </a:solidFill>
            </a:endParaRPr>
          </a:p>
          <a:p>
            <a:r>
              <a:rPr lang="el-GR" sz="2000">
                <a:solidFill>
                  <a:schemeClr val="bg1"/>
                </a:solidFill>
              </a:rPr>
              <a:t>Αναφέρεται σε παιδιά που δεν διαθέτουν επαρκείς κινητικές δεξιότητες που απαιτούνται για καθημερινές δραστηριότητες, π.χ. ντύσιμο, φαγητό, δέσιμο κορδονιών, ενεργό παιχνίδι &amp; γραφή</a:t>
            </a:r>
          </a:p>
          <a:p>
            <a:r>
              <a:rPr lang="el-GR" sz="2000">
                <a:solidFill>
                  <a:schemeClr val="bg1"/>
                </a:solidFill>
              </a:rPr>
              <a:t>Τα ελλείμματα αυτά δεν εξηγούνται από την ηλικία ή τη νοημοσύνη του παιδιού, ούτε από μια αναγνωρίσιμη νευρολογική διαταραχή (Blank et al 2019)</a:t>
            </a:r>
          </a:p>
          <a:p>
            <a:endParaRPr lang="el-GR" sz="2000">
              <a:solidFill>
                <a:schemeClr val="bg1"/>
              </a:solidFill>
            </a:endParaRPr>
          </a:p>
          <a:p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F785A8F-002E-4E7C-A4EE-0423F2448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6045" y="380207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552F9A4-B078-4FA2-A29A-E70F604511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6045" y="380207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BAEFA489-3B51-9516-3BB5-95DD9B0024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5" r="28189"/>
          <a:stretch/>
        </p:blipFill>
        <p:spPr>
          <a:xfrm>
            <a:off x="7572995" y="1820333"/>
            <a:ext cx="3217333" cy="3217333"/>
          </a:xfrm>
          <a:prstGeom prst="rect">
            <a:avLst/>
          </a:prstGeom>
        </p:spPr>
      </p:pic>
      <p:grpSp>
        <p:nvGrpSpPr>
          <p:cNvPr id="28" name="Graphic 4">
            <a:extLst>
              <a:ext uri="{FF2B5EF4-FFF2-40B4-BE49-F238E27FC236}">
                <a16:creationId xmlns:a16="http://schemas.microsoft.com/office/drawing/2014/main" id="{E7EEFC47-5A1A-4BC0-9CCE-8E2F1C883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135753" y="4898353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69E79C8-38A5-45F9-945F-935B056618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F23F4A9-D368-45FC-BE17-5AE7B3D2BC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E359B9-2553-4BF7-9253-DD7C6C725D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F9101C1-DB2F-4A51-BFCF-E56AA9D7B8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6A0E25F-E8AC-43C3-92E1-630040C0E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FEFC1B0-3611-4239-A35C-0A72C1AA44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BC7390E-9D9D-4C6A-B8B7-168D94FAF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8A0E0EA-1232-409E-BEAC-059E2E098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30765A6-867B-4402-BC11-C0D434526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F6BB45C-BD66-4CD7-A522-A10F8B077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116CBF8-8641-4F3A-8D12-6EAF96CF3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8FC9AA3-7B63-4082-885D-8FCEE9798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48DC3B5-F54E-4473-A0BB-948DEF2ECE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301363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0E883E7B-6E01-E0F8-D84B-E58941DFC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1067209"/>
          </a:xfrm>
        </p:spPr>
        <p:txBody>
          <a:bodyPr>
            <a:normAutofit/>
          </a:bodyPr>
          <a:lstStyle/>
          <a:p>
            <a:r>
              <a:rPr lang="el-GR" sz="3400">
                <a:solidFill>
                  <a:schemeClr val="bg1"/>
                </a:solidFill>
              </a:rPr>
              <a:t>Ενδοδεκτικότητα</a:t>
            </a:r>
            <a:br>
              <a:rPr lang="el-GR" sz="3400">
                <a:solidFill>
                  <a:schemeClr val="bg1"/>
                </a:solidFill>
              </a:rPr>
            </a:br>
            <a:r>
              <a:rPr lang="en-US" sz="3400">
                <a:solidFill>
                  <a:schemeClr val="bg1"/>
                </a:solidFill>
              </a:rPr>
              <a:t>(interoception)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0B3ECB07-036B-149A-D12B-36C15A8281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07" r="3004"/>
          <a:stretch/>
        </p:blipFill>
        <p:spPr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1D1A0E8-D5FE-3E2A-E64D-B1A639AF0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150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Λ</a:t>
            </a: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ιγότερο γνωστή αίσθηση που βοηθά στην κατανόηση και αίσθηση του τι συμβαίνει μέσα στο σώμα</a:t>
            </a:r>
          </a:p>
          <a:p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Αφορά την ικανότητα ενός ανθρώπου να αντιλαμβάνεται την εσωτερική φυσιολογία του και να είναι ευαίσθητος στα εσωτερικά ερεθίσματα του σώματός του, π.χ.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στην αναπνοή,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σε ένα πόνο ή σε μια αλλαγή του ρυθμού της καρδιάς του λόγω φόβου,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της ασθένειας,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της κούρασης,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του κνησμού κ.α.. εσωτερικών αισθήσεων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Σε δυσλειτουργίας το άτομο δυσκολεύεται να αισθανθεί πείνα, κορεσμό, ζέστη, κρύο ή δίψα και σχετίζεται άμεσα με την αυτορρύθμιση </a:t>
            </a:r>
            <a:r>
              <a:rPr lang="el-GR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Farb</a:t>
            </a:r>
            <a:r>
              <a:rPr lang="el-GR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</a:t>
            </a:r>
            <a:r>
              <a:rPr lang="el-GR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</a:t>
            </a:r>
            <a:r>
              <a:rPr lang="el-GR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., 2015. </a:t>
            </a: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Mallorquí-Bagué</a:t>
            </a:r>
            <a:r>
              <a:rPr lang="el-GR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</a:t>
            </a:r>
            <a:r>
              <a:rPr lang="el-GR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l-GR" sz="15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</a:t>
            </a:r>
            <a:r>
              <a:rPr lang="el-GR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., 2014).</a:t>
            </a:r>
            <a:endParaRPr lang="en-US" sz="15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500" dirty="0">
              <a:solidFill>
                <a:schemeClr val="bg1"/>
              </a:solidFill>
            </a:endParaRPr>
          </a:p>
        </p:txBody>
      </p:sp>
      <p:grpSp>
        <p:nvGrpSpPr>
          <p:cNvPr id="1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90821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256066AC-4728-4867-691D-4F864C9C6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1067209"/>
          </a:xfrm>
        </p:spPr>
        <p:txBody>
          <a:bodyPr>
            <a:normAutofit/>
          </a:bodyPr>
          <a:lstStyle/>
          <a:p>
            <a:r>
              <a:rPr lang="el-GR" sz="3400">
                <a:solidFill>
                  <a:schemeClr val="bg1"/>
                </a:solidFill>
              </a:rPr>
              <a:t>Αισθητηριακή Ολοκλήρωση (SI)</a:t>
            </a:r>
            <a:endParaRPr lang="en-US" sz="3400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51ACC336-1E58-1D12-CE28-5FCE406172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3928"/>
          <a:stretch/>
        </p:blipFill>
        <p:spPr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E342C19-DDB1-05C3-282A-9CAB1FD38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l-GR" sz="1800" dirty="0">
                <a:solidFill>
                  <a:schemeClr val="bg1"/>
                </a:solidFill>
              </a:rPr>
              <a:t>περιλαμβάνει την αντίληψη, τη ρύθμιση, την οργάνωση και την ερμηνεία των αισθήσεων για τη βελτιστοποίηση της εκτέλεσης έργου και της συμμετοχής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sz="1800" dirty="0">
                <a:solidFill>
                  <a:schemeClr val="bg1"/>
                </a:solidFill>
              </a:rPr>
              <a:t>Η καλή ρύθμιση και η κατάλληλη λειτουργικότητα των αισθητηριακών συστημάτων συμβάλλουν σε σημαντικά αποτελέσματα σε:</a:t>
            </a:r>
          </a:p>
          <a:p>
            <a:r>
              <a:rPr lang="el-GR" sz="1800" dirty="0" err="1">
                <a:solidFill>
                  <a:schemeClr val="bg1"/>
                </a:solidFill>
              </a:rPr>
              <a:t>κοινωνικο</a:t>
            </a:r>
            <a:r>
              <a:rPr lang="el-GR" sz="1800" dirty="0">
                <a:solidFill>
                  <a:schemeClr val="bg1"/>
                </a:solidFill>
              </a:rPr>
              <a:t>-συναισθηματικό, </a:t>
            </a:r>
          </a:p>
          <a:p>
            <a:r>
              <a:rPr lang="el-GR" sz="1800" dirty="0">
                <a:solidFill>
                  <a:schemeClr val="bg1"/>
                </a:solidFill>
              </a:rPr>
              <a:t>σωματικό και </a:t>
            </a:r>
          </a:p>
          <a:p>
            <a:r>
              <a:rPr lang="el-GR" sz="1800" dirty="0">
                <a:solidFill>
                  <a:schemeClr val="bg1"/>
                </a:solidFill>
              </a:rPr>
              <a:t>κινητικό τομέα, </a:t>
            </a:r>
          </a:p>
          <a:p>
            <a:r>
              <a:rPr lang="el-GR" sz="1800" dirty="0">
                <a:solidFill>
                  <a:schemeClr val="bg1"/>
                </a:solidFill>
              </a:rPr>
              <a:t>στην επικοινωνία, </a:t>
            </a:r>
          </a:p>
          <a:p>
            <a:r>
              <a:rPr lang="el-GR" sz="1800" dirty="0">
                <a:solidFill>
                  <a:schemeClr val="bg1"/>
                </a:solidFill>
              </a:rPr>
              <a:t>την </a:t>
            </a:r>
            <a:r>
              <a:rPr lang="el-GR" sz="1800" dirty="0" err="1">
                <a:solidFill>
                  <a:schemeClr val="bg1"/>
                </a:solidFill>
              </a:rPr>
              <a:t>αυτοφροντίδα</a:t>
            </a:r>
            <a:r>
              <a:rPr lang="el-GR" sz="1800" dirty="0">
                <a:solidFill>
                  <a:schemeClr val="bg1"/>
                </a:solidFill>
              </a:rPr>
              <a:t>, στην ανάπτυξη και διατήρηση των νοητικών και προσαρμοστικών δεξιοτήτων</a:t>
            </a:r>
            <a:endParaRPr lang="en-US" sz="1800" dirty="0">
              <a:solidFill>
                <a:schemeClr val="bg1"/>
              </a:solidFill>
            </a:endParaRPr>
          </a:p>
        </p:txBody>
      </p:sp>
      <p:grpSp>
        <p:nvGrpSpPr>
          <p:cNvPr id="1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4111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6150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956784" y="396117"/>
            <a:ext cx="5217172" cy="1158857"/>
          </a:xfrm>
        </p:spPr>
        <p:txBody>
          <a:bodyPr anchor="b">
            <a:normAutofit/>
          </a:bodyPr>
          <a:lstStyle/>
          <a:p>
            <a:r>
              <a:rPr lang="el-GR" sz="2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ΔΙΑΤΑΡΑΧΕΣ ΣΤΗΝ ΑΙΣΘΗΤΗΡΙΑΚΗ ΕΠΕΞΕΡΓΑΣΙΑ</a:t>
            </a:r>
          </a:p>
        </p:txBody>
      </p:sp>
      <p:grpSp>
        <p:nvGrpSpPr>
          <p:cNvPr id="6153" name="Graphic 38">
            <a:extLst>
              <a:ext uri="{FF2B5EF4-FFF2-40B4-BE49-F238E27FC236}">
                <a16:creationId xmlns:a16="http://schemas.microsoft.com/office/drawing/2014/main" id="{35C37387-FC74-4DFB-841A-B7688148C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6583" y="79558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6154" name="Freeform: Shape 6153">
              <a:extLst>
                <a:ext uri="{FF2B5EF4-FFF2-40B4-BE49-F238E27FC236}">
                  <a16:creationId xmlns:a16="http://schemas.microsoft.com/office/drawing/2014/main" id="{42D8A01F-F541-4FE1-9384-7A5B686AE9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55" name="Freeform: Shape 6154">
              <a:extLst>
                <a:ext uri="{FF2B5EF4-FFF2-40B4-BE49-F238E27FC236}">
                  <a16:creationId xmlns:a16="http://schemas.microsoft.com/office/drawing/2014/main" id="{7067F35E-69E0-4628-B498-7058AF51F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57" name="Oval 6156">
            <a:extLst>
              <a:ext uri="{FF2B5EF4-FFF2-40B4-BE49-F238E27FC236}">
                <a16:creationId xmlns:a16="http://schemas.microsoft.com/office/drawing/2014/main" id="{D9FE21DE-050D-4E27-A007-AAE4EF842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3491269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159" name="Oval 6158">
            <a:extLst>
              <a:ext uri="{FF2B5EF4-FFF2-40B4-BE49-F238E27FC236}">
                <a16:creationId xmlns:a16="http://schemas.microsoft.com/office/drawing/2014/main" id="{77EF10EC-D135-4F55-A642-AFA283DD9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3491269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6146" name="Picture 2" descr="C:\Users\ΚΑΤΕΡΙΝΑ\Pictures\δυσλειτουργίες αισθητηριακής ολοκλήρωσης.jpg"/>
          <p:cNvPicPr>
            <a:picLocks noChangeAspect="1" noChangeArrowheads="1"/>
          </p:cNvPicPr>
          <p:nvPr/>
        </p:nvPicPr>
        <p:blipFill rotWithShape="1">
          <a:blip r:embed="rId2" cstate="print"/>
          <a:srcRect l="36708" r="14583" b="1"/>
          <a:stretch/>
        </p:blipFill>
        <p:spPr bwMode="auto">
          <a:xfrm>
            <a:off x="1526293" y="1554974"/>
            <a:ext cx="3555043" cy="3217333"/>
          </a:xfrm>
          <a:prstGeom prst="rect">
            <a:avLst/>
          </a:prstGeom>
          <a:noFill/>
        </p:spPr>
      </p:pic>
      <p:grpSp>
        <p:nvGrpSpPr>
          <p:cNvPr id="6161" name="Graphic 4">
            <a:extLst>
              <a:ext uri="{FF2B5EF4-FFF2-40B4-BE49-F238E27FC236}">
                <a16:creationId xmlns:a16="http://schemas.microsoft.com/office/drawing/2014/main" id="{8546F01E-28C6-4D97-ACC0-50485CD54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73770" y="4637983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6162" name="Freeform: Shape 6161">
              <a:extLst>
                <a:ext uri="{FF2B5EF4-FFF2-40B4-BE49-F238E27FC236}">
                  <a16:creationId xmlns:a16="http://schemas.microsoft.com/office/drawing/2014/main" id="{EB0908F7-1F79-4980-843B-7010EE8E8C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3" name="Freeform: Shape 6162">
              <a:extLst>
                <a:ext uri="{FF2B5EF4-FFF2-40B4-BE49-F238E27FC236}">
                  <a16:creationId xmlns:a16="http://schemas.microsoft.com/office/drawing/2014/main" id="{73653996-A332-4C70-839A-B246E0543A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4" name="Freeform: Shape 6163">
              <a:extLst>
                <a:ext uri="{FF2B5EF4-FFF2-40B4-BE49-F238E27FC236}">
                  <a16:creationId xmlns:a16="http://schemas.microsoft.com/office/drawing/2014/main" id="{99F15CE8-59C3-4EB5-9C7C-4BAAC5F7D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5" name="Freeform: Shape 6164">
              <a:extLst>
                <a:ext uri="{FF2B5EF4-FFF2-40B4-BE49-F238E27FC236}">
                  <a16:creationId xmlns:a16="http://schemas.microsoft.com/office/drawing/2014/main" id="{F61B38B2-7390-4304-A200-E656AE0896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6" name="Freeform: Shape 6165">
              <a:extLst>
                <a:ext uri="{FF2B5EF4-FFF2-40B4-BE49-F238E27FC236}">
                  <a16:creationId xmlns:a16="http://schemas.microsoft.com/office/drawing/2014/main" id="{DA0DCEB4-FD1D-4E15-A000-1A9CB77DA3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7" name="Freeform: Shape 6166">
              <a:extLst>
                <a:ext uri="{FF2B5EF4-FFF2-40B4-BE49-F238E27FC236}">
                  <a16:creationId xmlns:a16="http://schemas.microsoft.com/office/drawing/2014/main" id="{EDCE85A3-7077-4FEE-B140-C20B1A230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8" name="Freeform: Shape 6167">
              <a:extLst>
                <a:ext uri="{FF2B5EF4-FFF2-40B4-BE49-F238E27FC236}">
                  <a16:creationId xmlns:a16="http://schemas.microsoft.com/office/drawing/2014/main" id="{C4748CC5-5652-4C4F-A5CE-41DA83838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9" name="Freeform: Shape 6168">
              <a:extLst>
                <a:ext uri="{FF2B5EF4-FFF2-40B4-BE49-F238E27FC236}">
                  <a16:creationId xmlns:a16="http://schemas.microsoft.com/office/drawing/2014/main" id="{047D79CB-5BE7-49A3-8C81-100690235C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0" name="Freeform: Shape 6169">
              <a:extLst>
                <a:ext uri="{FF2B5EF4-FFF2-40B4-BE49-F238E27FC236}">
                  <a16:creationId xmlns:a16="http://schemas.microsoft.com/office/drawing/2014/main" id="{2F449AC0-C0F3-4D2F-9134-78DDFD1B2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1" name="Freeform: Shape 6170">
              <a:extLst>
                <a:ext uri="{FF2B5EF4-FFF2-40B4-BE49-F238E27FC236}">
                  <a16:creationId xmlns:a16="http://schemas.microsoft.com/office/drawing/2014/main" id="{47A8DFB0-41C7-4703-BCC0-9022659112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2" name="Freeform: Shape 6171">
              <a:extLst>
                <a:ext uri="{FF2B5EF4-FFF2-40B4-BE49-F238E27FC236}">
                  <a16:creationId xmlns:a16="http://schemas.microsoft.com/office/drawing/2014/main" id="{B1A0CFB7-B9CE-4B04-92B5-FE295DFEB1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3" name="Freeform: Shape 6172">
              <a:extLst>
                <a:ext uri="{FF2B5EF4-FFF2-40B4-BE49-F238E27FC236}">
                  <a16:creationId xmlns:a16="http://schemas.microsoft.com/office/drawing/2014/main" id="{E7344B6F-954A-49BE-B5E9-19A09DC6B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4" name="Freeform: Shape 6173">
              <a:extLst>
                <a:ext uri="{FF2B5EF4-FFF2-40B4-BE49-F238E27FC236}">
                  <a16:creationId xmlns:a16="http://schemas.microsoft.com/office/drawing/2014/main" id="{F263CDF5-777C-406D-B2B2-0FF351D11F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956783" y="1747592"/>
            <a:ext cx="5217173" cy="4351338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B0F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…διαταραχή στην Α.Ο. επιφέρει δυσκολίες στη μάθηση, την ανάπτυξη ή τη συμπεριφορά</a:t>
            </a:r>
          </a:p>
          <a:p>
            <a:pPr>
              <a:buNone/>
            </a:pPr>
            <a:endParaRPr lang="el-G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8355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D96F70C-1ED1-E394-F1D3-CD2271897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6784" y="396117"/>
            <a:ext cx="5217172" cy="1158857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E</a:t>
            </a:r>
            <a:r>
              <a:rPr lang="el-GR">
                <a:solidFill>
                  <a:schemeClr val="bg1"/>
                </a:solidFill>
              </a:rPr>
              <a:t>λλείμματα </a:t>
            </a:r>
            <a:r>
              <a:rPr lang="el-GR" dirty="0">
                <a:solidFill>
                  <a:schemeClr val="bg1"/>
                </a:solidFill>
              </a:rPr>
              <a:t>SI </a:t>
            </a:r>
            <a:r>
              <a:rPr lang="en-US" dirty="0">
                <a:solidFill>
                  <a:schemeClr val="bg1"/>
                </a:solidFill>
              </a:rPr>
              <a:t>…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1" name="Graphic 38">
            <a:extLst>
              <a:ext uri="{FF2B5EF4-FFF2-40B4-BE49-F238E27FC236}">
                <a16:creationId xmlns:a16="http://schemas.microsoft.com/office/drawing/2014/main" id="{9742E72B-7FDB-4BC3-84CE-9A8675647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6583" y="975545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E41CB4E-1ACC-413B-9806-FF276C0F0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9B54E44-06C0-461C-A803-0F535321AD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09645E15-CD1B-4EAA-B2F2-D41E53CA4E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C571069-A359-469A-98CD-9458DBAA0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475220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4A5F6AB7-4872-DB8E-D32B-BE5B1E7482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97" b="44703"/>
          <a:stretch/>
        </p:blipFill>
        <p:spPr>
          <a:xfrm>
            <a:off x="1526293" y="1855568"/>
            <a:ext cx="3555043" cy="3146865"/>
          </a:xfrm>
          <a:prstGeom prst="rect">
            <a:avLst/>
          </a:prstGeom>
        </p:spPr>
      </p:pic>
      <p:grpSp>
        <p:nvGrpSpPr>
          <p:cNvPr id="19" name="Graphic 4">
            <a:extLst>
              <a:ext uri="{FF2B5EF4-FFF2-40B4-BE49-F238E27FC236}">
                <a16:creationId xmlns:a16="http://schemas.microsoft.com/office/drawing/2014/main" id="{A61BDD87-32CE-4DE2-AAE1-62C2F4793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4903343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F0F3645-6645-44FD-A4C7-06D41C0991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5458736-D4A2-40D4-9420-C40AEB2AB5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68FA6A4-209B-443A-9CF2-FFDC90EC3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EB0A6C9-E0F4-403E-8FB7-5FF4F1F646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A5950E-75DA-4E34-99EB-8982548700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F609E6F-709D-42D6-8E54-91E37E2B1B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4707FB-9E68-4EBA-A4E0-4516F1506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799771A-5CA8-4CCE-B4F5-FE8C20379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61D636C-9A38-466B-BD92-39795F493B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9F3BD6-49A2-4D64-A3C0-8EFCEF9D9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ABC753B-C028-4FCD-9D53-2BDBB26446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A8F316F-3B46-4F37-AB8C-E69368303B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6F8A8-BD35-4E0B-901B-1589A0534D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E2FA68C-1E5D-0D2E-1583-6749336A1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6783" y="1747592"/>
            <a:ext cx="5217173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l-GR" sz="2200" dirty="0">
                <a:solidFill>
                  <a:schemeClr val="bg1"/>
                </a:solidFill>
              </a:rPr>
              <a:t>μπορεί να δημιουργήσουν προκλήσεις και στην εκτέλεση δραστηριοτήτων καθημερινής ζωής (</a:t>
            </a:r>
            <a:r>
              <a:rPr lang="el-GR" sz="2200" dirty="0" err="1">
                <a:solidFill>
                  <a:schemeClr val="bg1"/>
                </a:solidFill>
              </a:rPr>
              <a:t>ΔΚΖs</a:t>
            </a:r>
            <a:r>
              <a:rPr lang="el-GR" sz="2200" dirty="0">
                <a:solidFill>
                  <a:schemeClr val="bg1"/>
                </a:solidFill>
              </a:rPr>
              <a:t>), εκτός από :</a:t>
            </a:r>
            <a:endParaRPr lang="en-US" sz="2200" dirty="0">
              <a:solidFill>
                <a:schemeClr val="bg1"/>
              </a:solidFill>
            </a:endParaRPr>
          </a:p>
          <a:p>
            <a:r>
              <a:rPr lang="el-GR" sz="2200" dirty="0">
                <a:solidFill>
                  <a:schemeClr val="bg1"/>
                </a:solidFill>
              </a:rPr>
              <a:t>την ανάπτυξη, </a:t>
            </a:r>
            <a:endParaRPr lang="en-US" sz="2200" dirty="0">
              <a:solidFill>
                <a:schemeClr val="bg1"/>
              </a:solidFill>
            </a:endParaRPr>
          </a:p>
          <a:p>
            <a:r>
              <a:rPr lang="el-GR" sz="2200" dirty="0">
                <a:solidFill>
                  <a:schemeClr val="bg1"/>
                </a:solidFill>
              </a:rPr>
              <a:t>τη μάθηση, </a:t>
            </a:r>
            <a:endParaRPr lang="en-US" sz="2200" dirty="0">
              <a:solidFill>
                <a:schemeClr val="bg1"/>
              </a:solidFill>
            </a:endParaRPr>
          </a:p>
          <a:p>
            <a:r>
              <a:rPr lang="el-GR" sz="2200" dirty="0">
                <a:solidFill>
                  <a:schemeClr val="bg1"/>
                </a:solidFill>
              </a:rPr>
              <a:t>το παιχνίδι, </a:t>
            </a:r>
            <a:endParaRPr lang="en-US" sz="2200" dirty="0">
              <a:solidFill>
                <a:schemeClr val="bg1"/>
              </a:solidFill>
            </a:endParaRPr>
          </a:p>
          <a:p>
            <a:r>
              <a:rPr lang="el-GR" sz="2200" dirty="0">
                <a:solidFill>
                  <a:schemeClr val="bg1"/>
                </a:solidFill>
              </a:rPr>
              <a:t>την εργασία, </a:t>
            </a:r>
            <a:endParaRPr lang="en-US" sz="2200" dirty="0">
              <a:solidFill>
                <a:schemeClr val="bg1"/>
              </a:solidFill>
            </a:endParaRPr>
          </a:p>
          <a:p>
            <a:r>
              <a:rPr lang="el-GR" sz="2200" dirty="0">
                <a:solidFill>
                  <a:schemeClr val="bg1"/>
                </a:solidFill>
              </a:rPr>
              <a:t>την κοινωνικοποίηση και </a:t>
            </a:r>
            <a:endParaRPr lang="en-US" sz="2200" dirty="0">
              <a:solidFill>
                <a:schemeClr val="bg1"/>
              </a:solidFill>
            </a:endParaRPr>
          </a:p>
          <a:p>
            <a:r>
              <a:rPr lang="el-GR" sz="2200" dirty="0">
                <a:solidFill>
                  <a:schemeClr val="bg1"/>
                </a:solidFill>
              </a:rPr>
              <a:t>την εμφάνιση κατάλληλης συμπεριφοράς (</a:t>
            </a:r>
            <a:r>
              <a:rPr lang="el-GR" sz="2200" dirty="0" err="1">
                <a:solidFill>
                  <a:schemeClr val="bg1"/>
                </a:solidFill>
              </a:rPr>
              <a:t>Schaff</a:t>
            </a:r>
            <a:r>
              <a:rPr lang="el-GR" sz="2200" dirty="0">
                <a:solidFill>
                  <a:schemeClr val="bg1"/>
                </a:solidFill>
              </a:rPr>
              <a:t> &amp; </a:t>
            </a:r>
            <a:r>
              <a:rPr lang="el-GR" sz="2200" dirty="0" err="1">
                <a:solidFill>
                  <a:schemeClr val="bg1"/>
                </a:solidFill>
              </a:rPr>
              <a:t>Smith</a:t>
            </a:r>
            <a:r>
              <a:rPr lang="el-GR" sz="2200" dirty="0">
                <a:solidFill>
                  <a:schemeClr val="bg1"/>
                </a:solidFill>
              </a:rPr>
              <a:t> </a:t>
            </a:r>
            <a:r>
              <a:rPr lang="el-GR" sz="2200" dirty="0" err="1">
                <a:solidFill>
                  <a:schemeClr val="bg1"/>
                </a:solidFill>
              </a:rPr>
              <a:t>Roley</a:t>
            </a:r>
            <a:r>
              <a:rPr lang="el-GR" sz="2200" dirty="0">
                <a:solidFill>
                  <a:schemeClr val="bg1"/>
                </a:solidFill>
              </a:rPr>
              <a:t>, 2006).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9652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ACC71E2A-A644-1573-C7E6-BAB8D4C42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6784" y="396117"/>
            <a:ext cx="5217172" cy="1158857"/>
          </a:xfrm>
        </p:spPr>
        <p:txBody>
          <a:bodyPr anchor="b">
            <a:normAutofit/>
          </a:bodyPr>
          <a:lstStyle/>
          <a:p>
            <a:r>
              <a:rPr lang="el-GR" sz="3700">
                <a:solidFill>
                  <a:schemeClr val="bg1"/>
                </a:solidFill>
              </a:rPr>
              <a:t>Διαταραχές SI και ρύθμισης</a:t>
            </a:r>
            <a:endParaRPr lang="en-US" sz="3700">
              <a:solidFill>
                <a:schemeClr val="bg1"/>
              </a:solidFill>
            </a:endParaRPr>
          </a:p>
        </p:txBody>
      </p:sp>
      <p:grpSp>
        <p:nvGrpSpPr>
          <p:cNvPr id="11" name="Graphic 38">
            <a:extLst>
              <a:ext uri="{FF2B5EF4-FFF2-40B4-BE49-F238E27FC236}">
                <a16:creationId xmlns:a16="http://schemas.microsoft.com/office/drawing/2014/main" id="{9742E72B-7FDB-4BC3-84CE-9A8675647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6583" y="975545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E41CB4E-1ACC-413B-9806-FF276C0F0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9B54E44-06C0-461C-A803-0F535321AD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09645E15-CD1B-4EAA-B2F2-D41E53CA4E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C571069-A359-469A-98CD-9458DBAA0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475220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361D4FC3-A392-F2B8-A137-2B7BF52C4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293" y="2433588"/>
            <a:ext cx="3555043" cy="1990824"/>
          </a:xfrm>
          <a:prstGeom prst="rect">
            <a:avLst/>
          </a:prstGeom>
        </p:spPr>
      </p:pic>
      <p:grpSp>
        <p:nvGrpSpPr>
          <p:cNvPr id="19" name="Graphic 4">
            <a:extLst>
              <a:ext uri="{FF2B5EF4-FFF2-40B4-BE49-F238E27FC236}">
                <a16:creationId xmlns:a16="http://schemas.microsoft.com/office/drawing/2014/main" id="{A61BDD87-32CE-4DE2-AAE1-62C2F4793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4903343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F0F3645-6645-44FD-A4C7-06D41C0991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5458736-D4A2-40D4-9420-C40AEB2AB5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68FA6A4-209B-443A-9CF2-FFDC90EC3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EB0A6C9-E0F4-403E-8FB7-5FF4F1F646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A5950E-75DA-4E34-99EB-8982548700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F609E6F-709D-42D6-8E54-91E37E2B1B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4707FB-9E68-4EBA-A4E0-4516F1506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799771A-5CA8-4CCE-B4F5-FE8C20379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61D636C-9A38-466B-BD92-39795F493B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9F3BD6-49A2-4D64-A3C0-8EFCEF9D9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ABC753B-C028-4FCD-9D53-2BDBB26446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A8F316F-3B46-4F37-AB8C-E69368303B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6F8A8-BD35-4E0B-901B-1589A0534D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BA544C5-0FCE-5CDC-EB1B-D8BA36BC6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6783" y="1747592"/>
            <a:ext cx="5217173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l-GR" sz="2000">
                <a:solidFill>
                  <a:schemeClr val="bg1"/>
                </a:solidFill>
              </a:rPr>
              <a:t>συχνά οδηγούν τα άτομα:</a:t>
            </a:r>
          </a:p>
          <a:p>
            <a:r>
              <a:rPr lang="el-GR" sz="2000">
                <a:solidFill>
                  <a:schemeClr val="bg1"/>
                </a:solidFill>
              </a:rPr>
              <a:t>να έχουν ακραίες υπερβολικές αντιδράσεις σε αυτά που οι άλλοι θεωρούν ήπια ερεθίσματα ή </a:t>
            </a:r>
          </a:p>
          <a:p>
            <a:r>
              <a:rPr lang="el-GR" sz="2000">
                <a:solidFill>
                  <a:schemeClr val="bg1"/>
                </a:solidFill>
              </a:rPr>
              <a:t>να «κλείνουν» εντελώς και να αποσυνδέονται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sz="2000">
                <a:solidFill>
                  <a:schemeClr val="bg1"/>
                </a:solidFill>
              </a:rPr>
              <a:t>Οι διαφορές στην ερμηνεία των ερεθισμάτων μπορεί να επηρεάσουν :</a:t>
            </a:r>
          </a:p>
          <a:p>
            <a:r>
              <a:rPr lang="el-GR" sz="2000">
                <a:solidFill>
                  <a:schemeClr val="bg1"/>
                </a:solidFill>
              </a:rPr>
              <a:t>τις κινητικές δεξιότητες και </a:t>
            </a:r>
          </a:p>
          <a:p>
            <a:r>
              <a:rPr lang="el-GR" sz="2000">
                <a:solidFill>
                  <a:schemeClr val="bg1"/>
                </a:solidFill>
              </a:rPr>
              <a:t>το συντονισμό,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2000">
                <a:solidFill>
                  <a:schemeClr val="bg1"/>
                </a:solidFill>
              </a:rPr>
              <a:t>περιορίζοντας περαιτέρω την εμπλοκή και τη συμμετοχή</a:t>
            </a:r>
            <a:endParaRPr lang="en-US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1933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A638C7D-9088-41A9-88A0-7357157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31180" y="1109243"/>
            <a:ext cx="4842710" cy="4842710"/>
            <a:chOff x="1881974" y="1174396"/>
            <a:chExt cx="5290997" cy="5290997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714B173-1D32-4BBC-A685-1F5D257AB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EF82DD1-2343-4F41-B6A7-A6489A713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270" y="1095407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398687E-14B6-B88C-CE99-BF7817EFE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Θεωρία και παρέμβαση SI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F219210-B16A-47B6-9AA8-207DAFF37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6F25A5C6-A892-0195-0417-DC143CB88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077" y="1864214"/>
            <a:ext cx="3217333" cy="3217333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8E650D5-CF71-3182-81D7-3DD30A773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l-GR" sz="2600">
                <a:solidFill>
                  <a:schemeClr val="bg1"/>
                </a:solidFill>
              </a:rPr>
              <a:t>παρέχουν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2600">
                <a:solidFill>
                  <a:schemeClr val="bg1"/>
                </a:solidFill>
              </a:rPr>
              <a:t>προσέγγιση βασισμένη στις νευροεπιστήμες για αντιμετώπιση διαταραχών SI</a:t>
            </a:r>
          </a:p>
          <a:p>
            <a:pPr>
              <a:buFont typeface="Wingdings" panose="05000000000000000000" pitchFamily="2" charset="2"/>
              <a:buChar char="q"/>
            </a:pPr>
            <a:endParaRPr lang="el-GR" sz="260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l-GR" sz="2600">
                <a:solidFill>
                  <a:schemeClr val="bg1"/>
                </a:solidFill>
              </a:rPr>
              <a:t>Χρησιμοποιούνται &amp; πρόσθετες προσεγγίσεις από τη θεωρία της Ayres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2600">
                <a:solidFill>
                  <a:schemeClr val="bg1"/>
                </a:solidFill>
              </a:rPr>
              <a:t>για την υποστήριξη των αισθητηριακών λειτουργιών</a:t>
            </a:r>
            <a:endParaRPr lang="en-US" sz="2600">
              <a:solidFill>
                <a:schemeClr val="bg1"/>
              </a:solidFill>
            </a:endParaRPr>
          </a:p>
        </p:txBody>
      </p:sp>
      <p:grpSp>
        <p:nvGrpSpPr>
          <p:cNvPr id="49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25627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1BA0AEEF-A673-DEF5-C85C-FD9A7C5CA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6784" y="396117"/>
            <a:ext cx="5217172" cy="1158857"/>
          </a:xfrm>
        </p:spPr>
        <p:txBody>
          <a:bodyPr anchor="b">
            <a:norm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>Διαταραχές SI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1" name="Graphic 38">
            <a:extLst>
              <a:ext uri="{FF2B5EF4-FFF2-40B4-BE49-F238E27FC236}">
                <a16:creationId xmlns:a16="http://schemas.microsoft.com/office/drawing/2014/main" id="{35C37387-FC74-4DFB-841A-B7688148C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6583" y="79558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D8A01F-F541-4FE1-9384-7A5B686AE9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067F35E-69E0-4628-B498-7058AF51F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D9FE21DE-050D-4E27-A007-AAE4EF842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3491269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7EF10EC-D135-4F55-A642-AFA283DD9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59" y="3491269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7A08E4C6-BF9A-5D42-EE32-3990026C44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18" r="27204" b="1"/>
          <a:stretch/>
        </p:blipFill>
        <p:spPr>
          <a:xfrm>
            <a:off x="1526293" y="1554974"/>
            <a:ext cx="3555043" cy="3217333"/>
          </a:xfrm>
          <a:prstGeom prst="rect">
            <a:avLst/>
          </a:prstGeom>
        </p:spPr>
      </p:pic>
      <p:grpSp>
        <p:nvGrpSpPr>
          <p:cNvPr id="19" name="Graphic 4">
            <a:extLst>
              <a:ext uri="{FF2B5EF4-FFF2-40B4-BE49-F238E27FC236}">
                <a16:creationId xmlns:a16="http://schemas.microsoft.com/office/drawing/2014/main" id="{8546F01E-28C6-4D97-ACC0-50485CD54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73770" y="4637983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B0908F7-1F79-4980-843B-7010EE8E8C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3653996-A332-4C70-839A-B246E0543A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9F15CE8-59C3-4EB5-9C7C-4BAAC5F7D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61B38B2-7390-4304-A200-E656AE0896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A0DCEB4-FD1D-4E15-A000-1A9CB77DA3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DCE85A3-7077-4FEE-B140-C20B1A230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4748CC5-5652-4C4F-A5CE-41DA83838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47D79CB-5BE7-49A3-8C81-100690235C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F449AC0-C0F3-4D2F-9134-78DDFD1B2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7A8DFB0-41C7-4703-BCC0-9022659112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1A0CFB7-B9CE-4B04-92B5-FE295DFEB1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344B6F-954A-49BE-B5E9-19A09DC6B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263CDF5-777C-406D-B2B2-0FF351D11F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4A301E7-AC40-A801-5FAD-C27896BF5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6783" y="1747592"/>
            <a:ext cx="5217173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l-GR" sz="1500">
                <a:solidFill>
                  <a:schemeClr val="bg1"/>
                </a:solidFill>
              </a:rPr>
              <a:t>Χωρίς παρέμβαση, οι διαταραχές SI συνεχίζονται και στην ενήλικη ζωή και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1500">
                <a:solidFill>
                  <a:schemeClr val="bg1"/>
                </a:solidFill>
              </a:rPr>
              <a:t>επηρεάζουν την εκτέλεση έργου, τις σχέσεις και τις γενικές λειτουργικές ικανότητες (Kinnealey, Koenig, &amp; Smith, 2011)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50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l-GR" sz="1500">
                <a:solidFill>
                  <a:schemeClr val="bg1"/>
                </a:solidFill>
              </a:rPr>
              <a:t>θεραπευτές με εκπαίδευση εισαγωγικού επιπέδου αντιμετωπίζουν τον άμεσο αντίκτυπο της δυσλειτουργίας της αισθητηριακής επεξεργασίας σε καθημερινές δραστηριότητες και συμπεριφορά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50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l-GR" sz="1500">
                <a:solidFill>
                  <a:schemeClr val="bg1"/>
                </a:solidFill>
              </a:rPr>
              <a:t>θεραπευτές με προχωρημένη κατάρτιση σε SI παρέχουν παρέμβαση για τις υποκείμενες νευροβιολογικές διεργασίες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1500">
                <a:solidFill>
                  <a:schemeClr val="bg1"/>
                </a:solidFill>
              </a:rPr>
              <a:t>που εμπλέκονται στην αισθητηριακή επεξεργασία και ολοκλήρωση για να επηρεάσουν τα μακροπρόθεσμα αποτελέσματα</a:t>
            </a:r>
            <a:endParaRPr lang="en-US" sz="15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61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A638C7D-9088-41A9-88A0-7357157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31180" y="1109243"/>
            <a:ext cx="4842710" cy="4842710"/>
            <a:chOff x="1881974" y="1174396"/>
            <a:chExt cx="5290997" cy="5290997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714B173-1D32-4BBC-A685-1F5D257AB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EF82DD1-2343-4F41-B6A7-A6489A713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8" name="Oval 42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270" y="1095407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05DEC6C6-27E1-7937-C898-E034BF42C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el-GR" sz="3700">
                <a:solidFill>
                  <a:schemeClr val="bg1"/>
                </a:solidFill>
              </a:rPr>
              <a:t>Παρεμβάσεις Εργοθεραπείας</a:t>
            </a:r>
            <a:endParaRPr lang="en-US" sz="3700" dirty="0">
              <a:solidFill>
                <a:schemeClr val="bg1"/>
              </a:solidFill>
            </a:endParaRPr>
          </a:p>
        </p:txBody>
      </p:sp>
      <p:grpSp>
        <p:nvGrpSpPr>
          <p:cNvPr id="55" name="Group 44">
            <a:extLst>
              <a:ext uri="{FF2B5EF4-FFF2-40B4-BE49-F238E27FC236}">
                <a16:creationId xmlns:a16="http://schemas.microsoft.com/office/drawing/2014/main" id="{3F219210-B16A-47B6-9AA8-207DAFF37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6" name="Εικόνα 5" descr="Εικόνα που περιέχει άτομο, ρουχισμός, τοίχος, Αγκώνας&#10;&#10;Περιγραφή που δημιουργήθηκε αυτόματα">
            <a:extLst>
              <a:ext uri="{FF2B5EF4-FFF2-40B4-BE49-F238E27FC236}">
                <a16:creationId xmlns:a16="http://schemas.microsoft.com/office/drawing/2014/main" id="{EDB9C00A-E65F-1A04-98EF-D69836436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014" y="1864214"/>
            <a:ext cx="2729458" cy="3217333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CB53BB8-E663-3232-B33A-CC15E2980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1500">
                <a:solidFill>
                  <a:schemeClr val="bg1"/>
                </a:solidFill>
              </a:rPr>
              <a:t>Συνεργασία με οικογένειες, γιατρούς, κ.α. επαγγελματίες (νοσηλευτές, ΛΘ, ΦΘ, ψυχολόγους, εργοδότες κ.α.)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για καθορισμό ανάγκης εξειδικευμένης αξιολόγησης και παρέμβασης</a:t>
            </a:r>
          </a:p>
          <a:p>
            <a:r>
              <a:rPr lang="el-GR" sz="1500">
                <a:solidFill>
                  <a:schemeClr val="bg1"/>
                </a:solidFill>
              </a:rPr>
              <a:t>Προσδιορισμός και τροποποίηση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αισθητηριακών και περιβαλλοντικών εμποδίων που περιορίζουν την εκτέλεση και τη συμμετοχή σε καθημερινές δραστηριότητες, και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των ατομικών δυνατών σημείων και υποστηρίξεων</a:t>
            </a:r>
          </a:p>
          <a:p>
            <a:r>
              <a:rPr lang="el-GR" sz="1500">
                <a:solidFill>
                  <a:schemeClr val="bg1"/>
                </a:solidFill>
              </a:rPr>
              <a:t>Εκπαίδευση και προτάσεις δραστηριοτήτων για την υποστήριξη των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αισθητηριακών,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κινητικών και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500">
                <a:solidFill>
                  <a:schemeClr val="bg1"/>
                </a:solidFill>
              </a:rPr>
              <a:t>συμπεριφορικών αναγκών</a:t>
            </a:r>
          </a:p>
          <a:p>
            <a:endParaRPr lang="el-GR" sz="1500">
              <a:solidFill>
                <a:schemeClr val="bg1"/>
              </a:solidFill>
            </a:endParaRPr>
          </a:p>
          <a:p>
            <a:endParaRPr lang="en-US" sz="1500">
              <a:solidFill>
                <a:schemeClr val="bg1"/>
              </a:solidFill>
            </a:endParaRPr>
          </a:p>
        </p:txBody>
      </p:sp>
      <p:grpSp>
        <p:nvGrpSpPr>
          <p:cNvPr id="49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22001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A638C7D-9088-41A9-88A0-7357157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31180" y="1109243"/>
            <a:ext cx="4842710" cy="4842710"/>
            <a:chOff x="1881974" y="1174396"/>
            <a:chExt cx="5290997" cy="5290997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714B173-1D32-4BBC-A685-1F5D257AB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EF82DD1-2343-4F41-B6A7-A6489A713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270" y="1095407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05DEC6C6-27E1-7937-C898-E034BF42C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el-GR" sz="3700">
                <a:solidFill>
                  <a:schemeClr val="bg1"/>
                </a:solidFill>
              </a:rPr>
              <a:t>Παρεμβάσεις Εργοθεραπείας</a:t>
            </a:r>
            <a:endParaRPr lang="en-US" sz="3700">
              <a:solidFill>
                <a:schemeClr val="bg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F219210-B16A-47B6-9AA8-207DAFF37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AD0AF70D-D9D8-6A45-0ACE-F4224F1B3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077" y="2368777"/>
            <a:ext cx="3217333" cy="2208206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CB53BB8-E663-3232-B33A-CC15E2980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1800">
                <a:solidFill>
                  <a:schemeClr val="bg1"/>
                </a:solidFill>
              </a:rPr>
              <a:t>Προσδιορισμός /παροχή προσαρμοστικών αισθητηριακών &amp; κινητικών στρατηγικών &amp; παρεμβάσεων με ποικίλες αισθητηριακές προσεγγίσεις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για διευκόλυνση συμμετοχής στις καθημερινές ρουτίνες και κοινωνικές αλληλεπιδράσεις</a:t>
            </a:r>
          </a:p>
          <a:p>
            <a:r>
              <a:rPr lang="el-GR" sz="1800">
                <a:solidFill>
                  <a:schemeClr val="bg1"/>
                </a:solidFill>
              </a:rPr>
              <a:t>Συμβολή σε αύξηση της αυτογνωσίας για τον αντίκτυπο των αισθητηριακών &amp; κινητικών παραγόντων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στις καθημερινές δραστηριότητες &amp; πραγματικές καταστάσεις της ζωής, &amp; </a:t>
            </a:r>
          </a:p>
          <a:p>
            <a:r>
              <a:rPr lang="el-GR" sz="1800">
                <a:solidFill>
                  <a:schemeClr val="bg1"/>
                </a:solidFill>
              </a:rPr>
              <a:t>παροχή τρόπων αντιμετώπισης των προκλήσεων αισθητηριακής επεξεργασίας (Mori, 2015)</a:t>
            </a:r>
          </a:p>
          <a:p>
            <a:endParaRPr lang="el-GR" sz="1800">
              <a:solidFill>
                <a:schemeClr val="bg1"/>
              </a:solidFill>
            </a:endParaRPr>
          </a:p>
          <a:p>
            <a:endParaRPr lang="en-US" sz="1800">
              <a:solidFill>
                <a:schemeClr val="bg1"/>
              </a:solidFill>
            </a:endParaRPr>
          </a:p>
        </p:txBody>
      </p:sp>
      <p:grpSp>
        <p:nvGrpSpPr>
          <p:cNvPr id="49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99168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AED1919-54A1-41C9-B30B-A3FF3F58E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26220" y="98104"/>
            <a:ext cx="4288094" cy="428809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189B4755-90E0-7E32-6A2A-B0A763993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4646" y="941355"/>
            <a:ext cx="1731241" cy="260159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4751043-2EE3-4222-9979-8E61D93DA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1848" y="2813300"/>
            <a:ext cx="3757487" cy="3757487"/>
            <a:chOff x="1881974" y="1174396"/>
            <a:chExt cx="5290997" cy="529099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3FD8213-DB67-4E29-9615-984DB59917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4EDB257-28CF-422F-AE6A-B99E3FE81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FFFEB18F-F81F-4CED-BE64-EB888A77C3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4350" y="2762501"/>
            <a:ext cx="3744592" cy="3744592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E0AE7DB-AABD-7BC7-EEDC-5D8B80619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591" y="3404608"/>
            <a:ext cx="3520789" cy="2666087"/>
          </a:xfrm>
        </p:spPr>
        <p:txBody>
          <a:bodyPr>
            <a:normAutofit/>
          </a:bodyPr>
          <a:lstStyle/>
          <a:p>
            <a:pPr algn="ctr"/>
            <a:r>
              <a:rPr lang="el-GR">
                <a:solidFill>
                  <a:schemeClr val="bg1"/>
                </a:solidFill>
              </a:rPr>
              <a:t>Αισθητηριακές παρεμβάσεις 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9" name="Graphic 190">
            <a:extLst>
              <a:ext uri="{FF2B5EF4-FFF2-40B4-BE49-F238E27FC236}">
                <a16:creationId xmlns:a16="http://schemas.microsoft.com/office/drawing/2014/main" id="{00E015F5-1A99-4E40-BC3D-770780299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3117" y="1193254"/>
            <a:ext cx="1291642" cy="429215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FE6F571-2BB7-46DA-A3D9-B32ADDC16A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905CC16-753C-4B9F-B3E2-C456795AE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" name="Graphic 4">
            <a:extLst>
              <a:ext uri="{FF2B5EF4-FFF2-40B4-BE49-F238E27FC236}">
                <a16:creationId xmlns:a16="http://schemas.microsoft.com/office/drawing/2014/main" id="{5468B3A9-705E-43C3-A742-0619B0D8F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D439AD-5D67-497C-B831-D17FC3E592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3F54BF2-C71C-45C5-9408-3B5E011B0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BBABE17-DB56-44AB-934B-63C07C79F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B483D20-A128-4076-AF54-88646172B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5EFA818-FDDA-49E9-B11F-E9DC1854A9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A1F8728-F8F7-4828-A718-A15E7663E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DA1F73F-AA1D-41D7-BAAB-292FD94A3E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9441DEA-C85E-4B9C-A48D-8437854C4C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5EBAA20-1368-4495-8D7C-820FAD8ECF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92591-626C-4D2B-A3E6-EC8742D67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392448D-513F-4528-9D8D-A151982041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1946BAE-1546-4EA4-A108-A799BF5D2C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2A8EC93-6A35-4D37-A8CB-59362BF875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FC3ECA2-E914-4D83-ABF9-B9FFD96E9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12B1108-9AAC-4F10-A64F-0D6963E51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84CDA0C-B2AB-4791-83B1-C053C061D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857BF6B-E0CA-49C0-8827-B44CE8B92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D7B06A7-ADDF-4F27-B11F-08422FC18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8B0DA6C-71D7-4FCB-AE4C-035E0ADB50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B078173-ADFB-480D-91A4-4D71C0109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AA4027A-C97B-4C9A-B04C-EBE21122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06DA92D-C6D0-4C7D-98CF-D9576912E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6601653-3941-4C9B-BD39-62EECE23A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C4A394-4FFE-4BFE-9A59-2B624E071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4EABA5-FDCF-4F6F-8FF1-6FDFF5058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0F3C940-2320-488A-B24C-AB0A4FB53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525BA82-37D8-47ED-AFF6-AE57124A4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2D78955-C80F-4DA3-83AA-D28A5A6FA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C23DAAC-7C06-4012-8CBB-8E3126B68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0D19F80-DC80-49EC-8EDD-7889092C18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F50BB3-EA39-4693-BAE1-1101EF0A4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0EFD45B-69A8-47F6-A5BF-779F7EB49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E53C464-7272-4EBC-830B-CB29A9698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6BF10CE-C2AD-487A-9402-8D5C746EC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064C7FE-F8EB-47EF-97FA-348A52059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991C553-06A1-4F26-BBBC-80F7E11E7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CE9C081-2191-4C84-956E-F106BB015C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92F6F03-BC34-40C6-8F17-7A169CD72F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5101B80-7351-4F0F-AB7D-3E40B4D26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570EE1D-95AC-4660-8E96-7C8A36FEB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85D9A56-2D15-4E0A-B981-E168F09064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8D0BA2F-9273-4EAA-AD17-C4EFE1140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2CC54E-7976-4DC9-984C-45C2A23A7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8A3FC72-9FF9-41F6-97E0-45A0FEE94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48918C16-C9B6-40D5-93A0-DB547B644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05612C6-4858-4854-A3D3-90CF1E1C75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8E88D77-C726-4008-849C-DA7361F885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4CFE7CA-C955-4365-90C3-6272CB9A3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8B43FC8-B81C-490A-A346-4C6235DA8A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14D0221-0C97-4C71-B535-7506956EF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ED0C44EA-BD25-49A3-9EB8-9D8DED7C19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3C9CCF2-15CC-4F7D-87F5-7FFEBAC9C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AA321D8-1D2C-472C-A2DB-EBB74498DD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24680C1-4BB5-45DB-A558-82514418C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94F4CEF-82DD-4CFB-8EE3-4AB115F6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F186C9C-C620-4426-A674-E40F808F6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929942C-BA3F-40EF-94DD-4A5C22C5B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234974B-3555-465B-95A7-1C63CE7386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E38F9FD-48AC-4C3E-9E75-D1C0B555E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3AA72E26-5C3D-4231-9042-E00AE43E80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684433D-3C9E-4C19-A801-D51CF3064F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ADB0C3D-A021-4F40-93B3-76B61334F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1781C18-F408-401D-8A86-99FFBB989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D958D9F-E4B0-48B1-ADA4-3053AFB5D9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3EFCD46-F0FB-499C-81B9-3508FE5C8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B6A130F-CB85-4BDA-8DDF-8DAAB2F7D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359DA40-CA94-4B1F-9BE6-C800BEEC77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3304FCD-8DAD-4BC8-A16E-84DDCA07F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CB4864C-8F67-4BE7-89CC-664EA25EC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45F543D-67FC-4640-A2A1-69DA6D052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BDB2A9C-60E5-4F7E-BA2B-4DD1595FB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72B10DA2-D88E-4952-BDB5-102E61B4B2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5F5BED-3698-4F52-9977-D8CA2DC031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19CCEBC-AD20-45B2-A751-42B40BB31C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3A978AD9-9A35-4B89-B3BC-61E54AD9EB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7D8C808-AFC9-42DD-B253-0048903791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ECD0BF1-7C64-407E-8306-4C447B1D32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53B0F94-AC35-4CB2-878D-1DC7D68BE9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8EA50C2-BB5F-4368-AA91-67B207C1AB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E45A7FE-0A45-45F6-8417-EBDA5A12D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8B8DC8-F88C-432E-A8C2-8D13FE874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02C5430-233D-49F7-B852-181D2B2F61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6DB286F-9E15-441C-8697-57007B76C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34DC0EE-15B7-44AE-A7DC-8B5E22688A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FBE9900-F640-4248-9C4C-EDBE5E00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7FF04AF-F86B-49F8-AAB5-DA696591A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10DCFEA-4572-47A3-A6BE-7B21F5758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BA42ED8E-CCC8-478F-9EF4-625B63307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46DF8F4-DF09-4E6C-887F-C9269E56A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7FF3916E-5C82-4956-A88B-81BFAC91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E5CF7AE-ED45-4AB5-9AEB-56FC964BFA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CFB132C-BEB1-4897-B1A4-97422811F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4EE49F21-E336-41BC-8256-85A9AB597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62510EE-BDCD-4393-9AD7-2D0C9A722D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420F94B-4F00-4C6C-97E3-BA5B5E6871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712560A-A110-4132-85D5-21BBBFA8C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1E3102B-23D5-43AE-A67D-583AAA52B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D5ABE4E-EB80-423C-BBCE-9C1B77D9B0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BEB8CCC5-38F5-4892-A00B-14B645BBDF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860175F-F7D5-4464-AD61-5B435528F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E28C20B0-98AA-4A5B-8CE1-236A3F6CAA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A56719F-13F0-4B75-8C04-DAACD8FD86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30555DA-285C-4859-83DE-B16FF6DB1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7AF00E9-C8D6-41C4-9703-5468F51639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D07F88BD-A2E8-4F25-BB43-9372C6C9F3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DFAE35DA-8283-4F4B-8C00-FF8EFE39B3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340DEBE-A255-48E2-B7B2-AE881651C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E968FB9-507A-4F2E-B346-15995081B1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4DA99BD8-9C2B-46BF-AA27-ED405540D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0C84F67-D2C2-48DF-8537-DF99C6024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5CAEB9A-26A6-4FBF-916B-19FC9B0BF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E4DEDE1B-4819-4E4B-849E-330D7DF56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C441B73E-F19C-4313-8F46-F600603B3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014FE805-EF51-4859-A6DF-CF75F9A0F5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624CF2A5-BD9E-4570-8560-063BC70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6BEC415C-7946-43B2-9AC8-348B6B5CD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B615AD5-3365-43D4-8E16-377A2A2F9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D184DFD-DD33-491E-90FF-6E4ECA266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31B62FE1-0262-4B09-ABEA-8AA010137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0C539C6-FAA9-4EBE-93D9-1F946E144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8C6EF3FF-09E5-4099-A49B-CA364A6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B3C5E06F-8F1E-4771-AAE4-B34B1D6A3D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38D5AE9-76CC-4AE4-B026-656EDCB01B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30F1A9B9-52AB-4527-BD4A-1802F7C960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6A57D78-C020-4EEF-971D-0C8802889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7666D7A3-5ABF-4EDE-A0C5-F2099B2D86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13BC460A-E0FF-4658-A2FD-A3AF4D51D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6467CC2-3AB3-4D37-8323-385B7399F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563A1F58-33CE-4EDF-B902-3F43F69DA2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DCFAB2F-7E88-4A57-999A-2506A1FE7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571BEB66-3787-441F-BB54-80C05C6F13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41DC095-611E-4979-8664-6C0EB878F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210B9ECF-D859-4919-A9D6-3208548F00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4FBC31D4-7E98-452C-8A87-822DE0432C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E302346C-F328-435B-87ED-447C6F8542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B94F507E-9E94-432E-AE8A-A6CB2C5D0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1FFAC4F0-FD7F-4943-B60E-E276F8B23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A8A5D871-92FD-43C3-BF94-0B524FA7D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6A79A241-1665-453E-ADD4-18892D4F8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81EABE18-4189-4E07-93C9-9B76673E3E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B658A0EE-6F09-4EF7-B5E7-F23A556B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5EB019C-C95B-4DE3-BD17-DC20F8007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2948B3ED-79C1-47C8-B712-0BFB5536C3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3387DB9-900B-422D-90F7-C5C7EB5D5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8FDCCF3-E6D6-4CD0-9D47-02FE785C7A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C14E8F6-33F6-47CE-9A24-EA71D7149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78CC38F-63FC-4552-B17B-8D79D3C8F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89042823-A002-49CE-B03D-ED1291DC13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96EFC6CE-198B-489B-B1EE-72CE84262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49FEA23D-54D9-45D7-9325-1E2F638C9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2DB04EE3-370F-49CE-BCFE-C2999C3C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BCBCC34-797D-41A8-8AD1-7E03E1BBFF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AFF5C1F8-0EDE-4835-89E6-1FCB2EA39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6171D504-6300-457C-AFCC-064DBB3FC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62ACE739-C8C4-4495-B04C-C3AFC4481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3F4771CD-CDCA-4FFE-8EF5-E42D1781E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10C0BFE-A8F9-4E21-9DFD-37A4D26C6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4D8D4EF9-4EF7-4538-A4AE-439F9335E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7E0500AB-5662-43B9-95C2-2EC80CC54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984021AD-A6A2-4CDA-A953-72FBA7598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FD1FBF47-CAC8-4385-9DC7-C9BB6167E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FBAEE482-005F-4288-8D66-09EA246C4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2C5DCF49-33DE-4AFF-818E-42F59F280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866903F3-208B-46D5-925B-254DC7429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2550D219-E342-4A38-BB89-575C1EE7A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5B5485FC-95D0-4660-9594-2C9BD3B77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2EA358DA-C7E8-4DF8-B7D6-CC5829565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7990E8BB-4369-4845-8436-A6F3FE1D1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D6C050C5-1951-434B-A7FE-D271E73F8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91090E5-B296-C8BC-73A7-C727C2334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6631" y="1076960"/>
            <a:ext cx="5283200" cy="489298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l-GR" sz="2000" dirty="0">
                <a:solidFill>
                  <a:schemeClr val="bg1"/>
                </a:solidFill>
              </a:rPr>
              <a:t>θετικές επιδράσεις στη σχέση μεταξύ ευεξίας και αισθητηριακών παρεμβάσεων </a:t>
            </a:r>
          </a:p>
          <a:p>
            <a:endParaRPr lang="el-GR" sz="2000" dirty="0">
              <a:solidFill>
                <a:schemeClr val="bg1"/>
              </a:solidFill>
            </a:endParaRPr>
          </a:p>
          <a:p>
            <a:r>
              <a:rPr lang="el-GR" sz="2000" dirty="0">
                <a:solidFill>
                  <a:schemeClr val="bg1"/>
                </a:solidFill>
              </a:rPr>
              <a:t>στη διάθεση, </a:t>
            </a:r>
          </a:p>
          <a:p>
            <a:r>
              <a:rPr lang="el-GR" sz="2000" dirty="0">
                <a:solidFill>
                  <a:schemeClr val="bg1"/>
                </a:solidFill>
              </a:rPr>
              <a:t>την κοινωνική εμπλοκή και </a:t>
            </a:r>
          </a:p>
          <a:p>
            <a:r>
              <a:rPr lang="el-GR" sz="2000" dirty="0">
                <a:solidFill>
                  <a:schemeClr val="bg1"/>
                </a:solidFill>
              </a:rPr>
              <a:t>την εμπλοκή στο έργο</a:t>
            </a:r>
          </a:p>
          <a:p>
            <a:endParaRPr lang="el-GR" sz="20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l-GR" sz="2000" dirty="0">
                <a:solidFill>
                  <a:schemeClr val="bg1"/>
                </a:solidFill>
              </a:rPr>
              <a:t>Οι αισθητηριακές δίαιτες μπορούν να εφαρμοστούν στα καθημερινά περιβάλλοντα του σπιτιού, με αποτελέσματα συγκρίσιμα με τις συνεδρίες σε ειδικά αισθητηριακά δωμάτια με εξατομικευμένη υποστήριξη </a:t>
            </a:r>
          </a:p>
          <a:p>
            <a:pPr marL="0" indent="0">
              <a:buNone/>
            </a:pPr>
            <a:r>
              <a:rPr lang="el-GR" sz="1600" dirty="0">
                <a:solidFill>
                  <a:schemeClr val="bg1"/>
                </a:solidFill>
                <a:highlight>
                  <a:srgbClr val="FFFF00"/>
                </a:highlight>
              </a:rPr>
              <a:t>(</a:t>
            </a:r>
            <a:r>
              <a:rPr lang="el-GR" sz="1600" dirty="0" err="1">
                <a:solidFill>
                  <a:schemeClr val="bg1"/>
                </a:solidFill>
                <a:highlight>
                  <a:srgbClr val="FFFF00"/>
                </a:highlight>
              </a:rPr>
              <a:t>Haigh</a:t>
            </a:r>
            <a:r>
              <a:rPr lang="el-GR" sz="1600" dirty="0">
                <a:solidFill>
                  <a:schemeClr val="bg1"/>
                </a:solidFill>
                <a:highlight>
                  <a:srgbClr val="FFFF00"/>
                </a:highlight>
              </a:rPr>
              <a:t> και </a:t>
            </a:r>
            <a:r>
              <a:rPr lang="el-GR" sz="1600" dirty="0" err="1">
                <a:solidFill>
                  <a:schemeClr val="bg1"/>
                </a:solidFill>
                <a:highlight>
                  <a:srgbClr val="FFFF00"/>
                </a:highlight>
              </a:rPr>
              <a:t>Mytton</a:t>
            </a:r>
            <a:r>
              <a:rPr lang="el-GR" sz="1600" dirty="0">
                <a:solidFill>
                  <a:schemeClr val="bg1"/>
                </a:solidFill>
                <a:highlight>
                  <a:srgbClr val="FFFF00"/>
                </a:highlight>
              </a:rPr>
              <a:t>, 2016)</a:t>
            </a:r>
            <a:endParaRPr lang="en-US" sz="1600" dirty="0">
              <a:solidFill>
                <a:schemeClr val="bg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5545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78C5CD2B-756C-E50B-17C9-EE1DCAEF8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el-GR" sz="2900">
                <a:solidFill>
                  <a:schemeClr val="bg1"/>
                </a:solidFill>
              </a:rPr>
              <a:t>Διαταραχή του Συντονισμού των κινήσεων (DCD)</a:t>
            </a:r>
            <a:endParaRPr lang="en-US" sz="2900">
              <a:solidFill>
                <a:schemeClr val="bg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CE35441-15CD-CC5C-C92E-3853EE3FC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4586513" cy="3647710"/>
          </a:xfrm>
        </p:spPr>
        <p:txBody>
          <a:bodyPr>
            <a:normAutofit/>
          </a:bodyPr>
          <a:lstStyle/>
          <a:p>
            <a:r>
              <a:rPr lang="el-GR" sz="1400" dirty="0" err="1">
                <a:solidFill>
                  <a:schemeClr val="bg1"/>
                </a:solidFill>
              </a:rPr>
              <a:t>Νευροαναπτυξιακή</a:t>
            </a:r>
            <a:r>
              <a:rPr lang="el-GR" sz="1400" dirty="0">
                <a:solidFill>
                  <a:schemeClr val="bg1"/>
                </a:solidFill>
              </a:rPr>
              <a:t> διαταραχή που επηρεάζει το 2-5% των μαθητών σχολικής ηλικίας (</a:t>
            </a:r>
            <a:r>
              <a:rPr lang="el-GR" sz="1400" dirty="0" err="1">
                <a:solidFill>
                  <a:schemeClr val="bg1"/>
                </a:solidFill>
              </a:rPr>
              <a:t>Lingam</a:t>
            </a:r>
            <a:r>
              <a:rPr lang="el-GR" sz="1400" dirty="0">
                <a:solidFill>
                  <a:schemeClr val="bg1"/>
                </a:solidFill>
              </a:rPr>
              <a:t> </a:t>
            </a:r>
            <a:r>
              <a:rPr lang="el-GR" sz="1400" dirty="0" err="1">
                <a:solidFill>
                  <a:schemeClr val="bg1"/>
                </a:solidFill>
              </a:rPr>
              <a:t>et</a:t>
            </a:r>
            <a:r>
              <a:rPr lang="el-GR" sz="1400" dirty="0">
                <a:solidFill>
                  <a:schemeClr val="bg1"/>
                </a:solidFill>
              </a:rPr>
              <a:t> </a:t>
            </a:r>
            <a:r>
              <a:rPr lang="el-GR" sz="1400" dirty="0" err="1">
                <a:solidFill>
                  <a:schemeClr val="bg1"/>
                </a:solidFill>
              </a:rPr>
              <a:t>al</a:t>
            </a:r>
            <a:r>
              <a:rPr lang="el-GR" sz="1400" dirty="0">
                <a:solidFill>
                  <a:schemeClr val="bg1"/>
                </a:solidFill>
              </a:rPr>
              <a:t> 2009), </a:t>
            </a:r>
          </a:p>
          <a:p>
            <a:r>
              <a:rPr lang="el-GR" sz="1400" dirty="0">
                <a:solidFill>
                  <a:schemeClr val="bg1"/>
                </a:solidFill>
              </a:rPr>
              <a:t>με δυσκολίες που σε πολλές περιπτώσεις συνεχίζονται και στην ενήλικη ζωή (</a:t>
            </a:r>
            <a:r>
              <a:rPr lang="el-GR" sz="1400" dirty="0" err="1">
                <a:solidFill>
                  <a:schemeClr val="bg1"/>
                </a:solidFill>
              </a:rPr>
              <a:t>Blank</a:t>
            </a:r>
            <a:r>
              <a:rPr lang="el-GR" sz="1400" dirty="0">
                <a:solidFill>
                  <a:schemeClr val="bg1"/>
                </a:solidFill>
              </a:rPr>
              <a:t> </a:t>
            </a:r>
            <a:r>
              <a:rPr lang="el-GR" sz="1400" dirty="0" err="1">
                <a:solidFill>
                  <a:schemeClr val="bg1"/>
                </a:solidFill>
              </a:rPr>
              <a:t>et</a:t>
            </a:r>
            <a:r>
              <a:rPr lang="el-GR" sz="1400" dirty="0">
                <a:solidFill>
                  <a:schemeClr val="bg1"/>
                </a:solidFill>
              </a:rPr>
              <a:t> </a:t>
            </a:r>
            <a:r>
              <a:rPr lang="el-GR" sz="1400" dirty="0" err="1">
                <a:solidFill>
                  <a:schemeClr val="bg1"/>
                </a:solidFill>
              </a:rPr>
              <a:t>al</a:t>
            </a:r>
            <a:r>
              <a:rPr lang="el-GR" sz="1400" dirty="0">
                <a:solidFill>
                  <a:schemeClr val="bg1"/>
                </a:solidFill>
              </a:rPr>
              <a:t> 2019)</a:t>
            </a:r>
          </a:p>
          <a:p>
            <a:r>
              <a:rPr lang="el-GR" sz="1400" dirty="0">
                <a:solidFill>
                  <a:schemeClr val="bg1"/>
                </a:solidFill>
              </a:rPr>
              <a:t>Η DCD διαγιγνώσκεται σε όλη τη διάρκεια της ζωής και εμφανίζεται σε όλους τους πολιτισμούς, τις φυλές και τις κοινωνικοοικονομικές ομάδες (</a:t>
            </a:r>
            <a:r>
              <a:rPr lang="el-GR" sz="1400" dirty="0" err="1">
                <a:solidFill>
                  <a:schemeClr val="bg1"/>
                </a:solidFill>
              </a:rPr>
              <a:t>Blank</a:t>
            </a:r>
            <a:r>
              <a:rPr lang="el-GR" sz="1400" dirty="0">
                <a:solidFill>
                  <a:schemeClr val="bg1"/>
                </a:solidFill>
              </a:rPr>
              <a:t> </a:t>
            </a:r>
            <a:r>
              <a:rPr lang="el-GR" sz="1400" dirty="0" err="1">
                <a:solidFill>
                  <a:schemeClr val="bg1"/>
                </a:solidFill>
              </a:rPr>
              <a:t>et</a:t>
            </a:r>
            <a:r>
              <a:rPr lang="el-GR" sz="1400" dirty="0">
                <a:solidFill>
                  <a:schemeClr val="bg1"/>
                </a:solidFill>
              </a:rPr>
              <a:t> </a:t>
            </a:r>
            <a:r>
              <a:rPr lang="el-GR" sz="1400" dirty="0" err="1">
                <a:solidFill>
                  <a:schemeClr val="bg1"/>
                </a:solidFill>
              </a:rPr>
              <a:t>al</a:t>
            </a:r>
            <a:r>
              <a:rPr lang="el-GR" sz="1400" dirty="0">
                <a:solidFill>
                  <a:schemeClr val="bg1"/>
                </a:solidFill>
              </a:rPr>
              <a:t> 2019). </a:t>
            </a:r>
          </a:p>
          <a:p>
            <a:r>
              <a:rPr lang="el-GR" sz="1400" dirty="0">
                <a:solidFill>
                  <a:schemeClr val="bg1"/>
                </a:solidFill>
              </a:rPr>
              <a:t>Η DCD αναγνωρίζεται από τον Παγκόσμιο Οργανισμό Υγείας (2001), όπου καταγράφεται ως "ειδική αναπτυξιακή διαταραχή της κινητικής λειτουργίας". </a:t>
            </a:r>
          </a:p>
          <a:p>
            <a:r>
              <a:rPr lang="el-GR" sz="1400" dirty="0">
                <a:solidFill>
                  <a:schemeClr val="bg1"/>
                </a:solidFill>
              </a:rPr>
              <a:t>H διάγνωση γίνεται σύμφωνα με τα κριτήρια του DSM-V, (APA, 2013)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C4866417-16CE-258F-07F5-F1C7AA46B8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00" r="9325"/>
          <a:stretch/>
        </p:blipFill>
        <p:spPr>
          <a:xfrm>
            <a:off x="6525453" y="10"/>
            <a:ext cx="566654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165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4" name="Oval 10">
            <a:extLst>
              <a:ext uri="{FF2B5EF4-FFF2-40B4-BE49-F238E27FC236}">
                <a16:creationId xmlns:a16="http://schemas.microsoft.com/office/drawing/2014/main" id="{EAED1919-54A1-41C9-B30B-A3FF3F58E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26220" y="98104"/>
            <a:ext cx="4288094" cy="428809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11CF3DB8-74B2-9456-2162-23D387627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471" y="1513705"/>
            <a:ext cx="2601592" cy="1456891"/>
          </a:xfrm>
          <a:prstGeom prst="rect">
            <a:avLst/>
          </a:prstGeom>
        </p:spPr>
      </p:pic>
      <p:grpSp>
        <p:nvGrpSpPr>
          <p:cNvPr id="195" name="Group 12">
            <a:extLst>
              <a:ext uri="{FF2B5EF4-FFF2-40B4-BE49-F238E27FC236}">
                <a16:creationId xmlns:a16="http://schemas.microsoft.com/office/drawing/2014/main" id="{C4751043-2EE3-4222-9979-8E61D93DA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1848" y="2813300"/>
            <a:ext cx="3757487" cy="3757487"/>
            <a:chOff x="1881974" y="1174396"/>
            <a:chExt cx="5290997" cy="529099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3FD8213-DB67-4E29-9615-984DB59917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Oval 14">
              <a:extLst>
                <a:ext uri="{FF2B5EF4-FFF2-40B4-BE49-F238E27FC236}">
                  <a16:creationId xmlns:a16="http://schemas.microsoft.com/office/drawing/2014/main" id="{84EDB257-28CF-422F-AE6A-B99E3FE81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7" name="Oval 16">
            <a:extLst>
              <a:ext uri="{FF2B5EF4-FFF2-40B4-BE49-F238E27FC236}">
                <a16:creationId xmlns:a16="http://schemas.microsoft.com/office/drawing/2014/main" id="{FFFEB18F-F81F-4CED-BE64-EB888A77C3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4350" y="2762501"/>
            <a:ext cx="3744592" cy="3744592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4E10B9EB-E7AF-8BD6-DC8B-41A12FE6E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591" y="3404608"/>
            <a:ext cx="3520789" cy="2666087"/>
          </a:xfrm>
        </p:spPr>
        <p:txBody>
          <a:bodyPr>
            <a:normAutofit/>
          </a:bodyPr>
          <a:lstStyle/>
          <a:p>
            <a:pPr algn="ctr"/>
            <a:r>
              <a:rPr lang="el-GR">
                <a:solidFill>
                  <a:schemeClr val="bg1"/>
                </a:solidFill>
              </a:rPr>
              <a:t>Αισθητηριακή Δίαιτα (Sensory Diet)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98" name="Graphic 190">
            <a:extLst>
              <a:ext uri="{FF2B5EF4-FFF2-40B4-BE49-F238E27FC236}">
                <a16:creationId xmlns:a16="http://schemas.microsoft.com/office/drawing/2014/main" id="{00E015F5-1A99-4E40-BC3D-770780299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3117" y="1193254"/>
            <a:ext cx="1291642" cy="429215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99" name="Freeform: Shape 19">
              <a:extLst>
                <a:ext uri="{FF2B5EF4-FFF2-40B4-BE49-F238E27FC236}">
                  <a16:creationId xmlns:a16="http://schemas.microsoft.com/office/drawing/2014/main" id="{3FE6F571-2BB7-46DA-A3D9-B32ADDC16A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Freeform: Shape 20">
              <a:extLst>
                <a:ext uri="{FF2B5EF4-FFF2-40B4-BE49-F238E27FC236}">
                  <a16:creationId xmlns:a16="http://schemas.microsoft.com/office/drawing/2014/main" id="{A905CC16-753C-4B9F-B3E2-C456795AE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1" name="Graphic 4">
            <a:extLst>
              <a:ext uri="{FF2B5EF4-FFF2-40B4-BE49-F238E27FC236}">
                <a16:creationId xmlns:a16="http://schemas.microsoft.com/office/drawing/2014/main" id="{5468B3A9-705E-43C3-A742-0619B0D8F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/>
          </a:solidFill>
        </p:grpSpPr>
        <p:sp>
          <p:nvSpPr>
            <p:cNvPr id="202" name="Freeform: Shape 23">
              <a:extLst>
                <a:ext uri="{FF2B5EF4-FFF2-40B4-BE49-F238E27FC236}">
                  <a16:creationId xmlns:a16="http://schemas.microsoft.com/office/drawing/2014/main" id="{29D439AD-5D67-497C-B831-D17FC3E592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Freeform: Shape 24">
              <a:extLst>
                <a:ext uri="{FF2B5EF4-FFF2-40B4-BE49-F238E27FC236}">
                  <a16:creationId xmlns:a16="http://schemas.microsoft.com/office/drawing/2014/main" id="{23F54BF2-C71C-45C5-9408-3B5E011B0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4" name="Freeform: Shape 25">
              <a:extLst>
                <a:ext uri="{FF2B5EF4-FFF2-40B4-BE49-F238E27FC236}">
                  <a16:creationId xmlns:a16="http://schemas.microsoft.com/office/drawing/2014/main" id="{2BBABE17-DB56-44AB-934B-63C07C79F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5" name="Freeform: Shape 26">
              <a:extLst>
                <a:ext uri="{FF2B5EF4-FFF2-40B4-BE49-F238E27FC236}">
                  <a16:creationId xmlns:a16="http://schemas.microsoft.com/office/drawing/2014/main" id="{CB483D20-A128-4076-AF54-88646172B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6" name="Freeform: Shape 27">
              <a:extLst>
                <a:ext uri="{FF2B5EF4-FFF2-40B4-BE49-F238E27FC236}">
                  <a16:creationId xmlns:a16="http://schemas.microsoft.com/office/drawing/2014/main" id="{E5EFA818-FDDA-49E9-B11F-E9DC1854A9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7" name="Freeform: Shape 28">
              <a:extLst>
                <a:ext uri="{FF2B5EF4-FFF2-40B4-BE49-F238E27FC236}">
                  <a16:creationId xmlns:a16="http://schemas.microsoft.com/office/drawing/2014/main" id="{EA1F8728-F8F7-4828-A718-A15E7663E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8" name="Freeform: Shape 29">
              <a:extLst>
                <a:ext uri="{FF2B5EF4-FFF2-40B4-BE49-F238E27FC236}">
                  <a16:creationId xmlns:a16="http://schemas.microsoft.com/office/drawing/2014/main" id="{8DA1F73F-AA1D-41D7-BAAB-292FD94A3E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9441DEA-C85E-4B9C-A48D-8437854C4C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9" name="Freeform: Shape 31">
              <a:extLst>
                <a:ext uri="{FF2B5EF4-FFF2-40B4-BE49-F238E27FC236}">
                  <a16:creationId xmlns:a16="http://schemas.microsoft.com/office/drawing/2014/main" id="{15EBAA20-1368-4495-8D7C-820FAD8ECF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0" name="Freeform: Shape 32">
              <a:extLst>
                <a:ext uri="{FF2B5EF4-FFF2-40B4-BE49-F238E27FC236}">
                  <a16:creationId xmlns:a16="http://schemas.microsoft.com/office/drawing/2014/main" id="{0FB92591-626C-4D2B-A3E6-EC8742D67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1" name="Freeform: Shape 33">
              <a:extLst>
                <a:ext uri="{FF2B5EF4-FFF2-40B4-BE49-F238E27FC236}">
                  <a16:creationId xmlns:a16="http://schemas.microsoft.com/office/drawing/2014/main" id="{D392448D-513F-4528-9D8D-A151982041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2" name="Freeform: Shape 34">
              <a:extLst>
                <a:ext uri="{FF2B5EF4-FFF2-40B4-BE49-F238E27FC236}">
                  <a16:creationId xmlns:a16="http://schemas.microsoft.com/office/drawing/2014/main" id="{61946BAE-1546-4EA4-A108-A799BF5D2C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Freeform: Shape 35">
              <a:extLst>
                <a:ext uri="{FF2B5EF4-FFF2-40B4-BE49-F238E27FC236}">
                  <a16:creationId xmlns:a16="http://schemas.microsoft.com/office/drawing/2014/main" id="{42A8EC93-6A35-4D37-A8CB-59362BF875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Freeform: Shape 36">
              <a:extLst>
                <a:ext uri="{FF2B5EF4-FFF2-40B4-BE49-F238E27FC236}">
                  <a16:creationId xmlns:a16="http://schemas.microsoft.com/office/drawing/2014/main" id="{AFC3ECA2-E914-4D83-ABF9-B9FFD96E9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Freeform: Shape 37">
              <a:extLst>
                <a:ext uri="{FF2B5EF4-FFF2-40B4-BE49-F238E27FC236}">
                  <a16:creationId xmlns:a16="http://schemas.microsoft.com/office/drawing/2014/main" id="{712B1108-9AAC-4F10-A64F-0D6963E51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Freeform: Shape 38">
              <a:extLst>
                <a:ext uri="{FF2B5EF4-FFF2-40B4-BE49-F238E27FC236}">
                  <a16:creationId xmlns:a16="http://schemas.microsoft.com/office/drawing/2014/main" id="{284CDA0C-B2AB-4791-83B1-C053C061D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7" name="Freeform: Shape 39">
              <a:extLst>
                <a:ext uri="{FF2B5EF4-FFF2-40B4-BE49-F238E27FC236}">
                  <a16:creationId xmlns:a16="http://schemas.microsoft.com/office/drawing/2014/main" id="{F857BF6B-E0CA-49C0-8827-B44CE8B92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8" name="Freeform: Shape 40">
              <a:extLst>
                <a:ext uri="{FF2B5EF4-FFF2-40B4-BE49-F238E27FC236}">
                  <a16:creationId xmlns:a16="http://schemas.microsoft.com/office/drawing/2014/main" id="{6D7B06A7-ADDF-4F27-B11F-08422FC18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Freeform: Shape 41">
              <a:extLst>
                <a:ext uri="{FF2B5EF4-FFF2-40B4-BE49-F238E27FC236}">
                  <a16:creationId xmlns:a16="http://schemas.microsoft.com/office/drawing/2014/main" id="{E8B0DA6C-71D7-4FCB-AE4C-035E0ADB50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0" name="Freeform: Shape 42">
              <a:extLst>
                <a:ext uri="{FF2B5EF4-FFF2-40B4-BE49-F238E27FC236}">
                  <a16:creationId xmlns:a16="http://schemas.microsoft.com/office/drawing/2014/main" id="{EB078173-ADFB-480D-91A4-4D71C0109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1" name="Freeform: Shape 43">
              <a:extLst>
                <a:ext uri="{FF2B5EF4-FFF2-40B4-BE49-F238E27FC236}">
                  <a16:creationId xmlns:a16="http://schemas.microsoft.com/office/drawing/2014/main" id="{AAA4027A-C97B-4C9A-B04C-EBE21122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2" name="Freeform: Shape 44">
              <a:extLst>
                <a:ext uri="{FF2B5EF4-FFF2-40B4-BE49-F238E27FC236}">
                  <a16:creationId xmlns:a16="http://schemas.microsoft.com/office/drawing/2014/main" id="{C06DA92D-C6D0-4C7D-98CF-D9576912E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6601653-3941-4C9B-BD39-62EECE23A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C4A394-4FFE-4BFE-9A59-2B624E071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4EABA5-FDCF-4F6F-8FF1-6FDFF5058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0F3C940-2320-488A-B24C-AB0A4FB53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525BA82-37D8-47ED-AFF6-AE57124A4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2D78955-C80F-4DA3-83AA-D28A5A6FA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C23DAAC-7C06-4012-8CBB-8E3126B68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0D19F80-DC80-49EC-8EDD-7889092C18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F50BB3-EA39-4693-BAE1-1101EF0A4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0EFD45B-69A8-47F6-A5BF-779F7EB49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E53C464-7272-4EBC-830B-CB29A9698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6BF10CE-C2AD-487A-9402-8D5C746EC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064C7FE-F8EB-47EF-97FA-348A52059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991C553-06A1-4F26-BBBC-80F7E11E7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CE9C081-2191-4C84-956E-F106BB015C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92F6F03-BC34-40C6-8F17-7A169CD72F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5101B80-7351-4F0F-AB7D-3E40B4D26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570EE1D-95AC-4660-8E96-7C8A36FEB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85D9A56-2D15-4E0A-B981-E168F09064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8D0BA2F-9273-4EAA-AD17-C4EFE1140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2CC54E-7976-4DC9-984C-45C2A23A7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8A3FC72-9FF9-41F6-97E0-45A0FEE94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48918C16-C9B6-40D5-93A0-DB547B644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05612C6-4858-4854-A3D3-90CF1E1C75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8E88D77-C726-4008-849C-DA7361F885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4CFE7CA-C955-4365-90C3-6272CB9A3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8B43FC8-B81C-490A-A346-4C6235DA8A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14D0221-0C97-4C71-B535-7506956EF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ED0C44EA-BD25-49A3-9EB8-9D8DED7C19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3C9CCF2-15CC-4F7D-87F5-7FFEBAC9C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AA321D8-1D2C-472C-A2DB-EBB74498DD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24680C1-4BB5-45DB-A558-82514418C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94F4CEF-82DD-4CFB-8EE3-4AB115F6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F186C9C-C620-4426-A674-E40F808F6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929942C-BA3F-40EF-94DD-4A5C22C5B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234974B-3555-465B-95A7-1C63CE7386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E38F9FD-48AC-4C3E-9E75-D1C0B555E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3AA72E26-5C3D-4231-9042-E00AE43E80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684433D-3C9E-4C19-A801-D51CF3064F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ADB0C3D-A021-4F40-93B3-76B61334F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1781C18-F408-401D-8A86-99FFBB989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D958D9F-E4B0-48B1-ADA4-3053AFB5D9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3EFCD46-F0FB-499C-81B9-3508FE5C8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B6A130F-CB85-4BDA-8DDF-8DAAB2F7D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359DA40-CA94-4B1F-9BE6-C800BEEC77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3304FCD-8DAD-4BC8-A16E-84DDCA07F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CB4864C-8F67-4BE7-89CC-664EA25EC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45F543D-67FC-4640-A2A1-69DA6D052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BDB2A9C-60E5-4F7E-BA2B-4DD1595FB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72B10DA2-D88E-4952-BDB5-102E61B4B2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5F5BED-3698-4F52-9977-D8CA2DC031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19CCEBC-AD20-45B2-A751-42B40BB31C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3A978AD9-9A35-4B89-B3BC-61E54AD9EB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7D8C808-AFC9-42DD-B253-0048903791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ECD0BF1-7C64-407E-8306-4C447B1D32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53B0F94-AC35-4CB2-878D-1DC7D68BE9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8EA50C2-BB5F-4368-AA91-67B207C1AB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E45A7FE-0A45-45F6-8417-EBDA5A12D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8B8DC8-F88C-432E-A8C2-8D13FE874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02C5430-233D-49F7-B852-181D2B2F61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6DB286F-9E15-441C-8697-57007B76C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34DC0EE-15B7-44AE-A7DC-8B5E22688A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FBE9900-F640-4248-9C4C-EDBE5E00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7FF04AF-F86B-49F8-AAB5-DA696591A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10DCFEA-4572-47A3-A6BE-7B21F5758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BA42ED8E-CCC8-478F-9EF4-625B63307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46DF8F4-DF09-4E6C-887F-C9269E56A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7FF3916E-5C82-4956-A88B-81BFAC91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E5CF7AE-ED45-4AB5-9AEB-56FC964BFA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CFB132C-BEB1-4897-B1A4-97422811F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4EE49F21-E336-41BC-8256-85A9AB597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62510EE-BDCD-4393-9AD7-2D0C9A722D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420F94B-4F00-4C6C-97E3-BA5B5E6871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712560A-A110-4132-85D5-21BBBFA8C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1E3102B-23D5-43AE-A67D-583AAA52B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D5ABE4E-EB80-423C-BBCE-9C1B77D9B0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BEB8CCC5-38F5-4892-A00B-14B645BBDF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860175F-F7D5-4464-AD61-5B435528F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E28C20B0-98AA-4A5B-8CE1-236A3F6CAA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A56719F-13F0-4B75-8C04-DAACD8FD86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30555DA-285C-4859-83DE-B16FF6DB1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7AF00E9-C8D6-41C4-9703-5468F51639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D07F88BD-A2E8-4F25-BB43-9372C6C9F3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DFAE35DA-8283-4F4B-8C00-FF8EFE39B3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340DEBE-A255-48E2-B7B2-AE881651C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E968FB9-507A-4F2E-B346-15995081B1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4DA99BD8-9C2B-46BF-AA27-ED405540D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0C84F67-D2C2-48DF-8537-DF99C6024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5CAEB9A-26A6-4FBF-916B-19FC9B0BF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E4DEDE1B-4819-4E4B-849E-330D7DF56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C441B73E-F19C-4313-8F46-F600603B3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014FE805-EF51-4859-A6DF-CF75F9A0F5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624CF2A5-BD9E-4570-8560-063BC70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6BEC415C-7946-43B2-9AC8-348B6B5CD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B615AD5-3365-43D4-8E16-377A2A2F9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D184DFD-DD33-491E-90FF-6E4ECA266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31B62FE1-0262-4B09-ABEA-8AA010137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0C539C6-FAA9-4EBE-93D9-1F946E144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8C6EF3FF-09E5-4099-A49B-CA364A6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B3C5E06F-8F1E-4771-AAE4-B34B1D6A3D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38D5AE9-76CC-4AE4-B026-656EDCB01B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30F1A9B9-52AB-4527-BD4A-1802F7C960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6A57D78-C020-4EEF-971D-0C8802889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7666D7A3-5ABF-4EDE-A0C5-F2099B2D86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13BC460A-E0FF-4658-A2FD-A3AF4D51D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6467CC2-3AB3-4D37-8323-385B7399F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563A1F58-33CE-4EDF-B902-3F43F69DA2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DCFAB2F-7E88-4A57-999A-2506A1FE7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571BEB66-3787-441F-BB54-80C05C6F13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41DC095-611E-4979-8664-6C0EB878F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210B9ECF-D859-4919-A9D6-3208548F00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4FBC31D4-7E98-452C-8A87-822DE0432C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E302346C-F328-435B-87ED-447C6F8542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B94F507E-9E94-432E-AE8A-A6CB2C5D0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1FFAC4F0-FD7F-4943-B60E-E276F8B23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A8A5D871-92FD-43C3-BF94-0B524FA7D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6A79A241-1665-453E-ADD4-18892D4F8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81EABE18-4189-4E07-93C9-9B76673E3E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B658A0EE-6F09-4EF7-B5E7-F23A556B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5EB019C-C95B-4DE3-BD17-DC20F8007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2948B3ED-79C1-47C8-B712-0BFB5536C3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3387DB9-900B-422D-90F7-C5C7EB5D5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8FDCCF3-E6D6-4CD0-9D47-02FE785C7A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C14E8F6-33F6-47CE-9A24-EA71D7149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78CC38F-63FC-4552-B17B-8D79D3C8F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89042823-A002-49CE-B03D-ED1291DC13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96EFC6CE-198B-489B-B1EE-72CE84262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49FEA23D-54D9-45D7-9325-1E2F638C9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2DB04EE3-370F-49CE-BCFE-C2999C3C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BCBCC34-797D-41A8-8AD1-7E03E1BBFF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AFF5C1F8-0EDE-4835-89E6-1FCB2EA39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6171D504-6300-457C-AFCC-064DBB3FC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62ACE739-C8C4-4495-B04C-C3AFC4481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3F4771CD-CDCA-4FFE-8EF5-E42D1781E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10C0BFE-A8F9-4E21-9DFD-37A4D26C6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4D8D4EF9-4EF7-4538-A4AE-439F9335E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7E0500AB-5662-43B9-95C2-2EC80CC54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984021AD-A6A2-4CDA-A953-72FBA7598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FD1FBF47-CAC8-4385-9DC7-C9BB6167E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FBAEE482-005F-4288-8D66-09EA246C4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2C5DCF49-33DE-4AFF-818E-42F59F280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866903F3-208B-46D5-925B-254DC7429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2550D219-E342-4A38-BB89-575C1EE7A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5B5485FC-95D0-4660-9594-2C9BD3B77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2EA358DA-C7E8-4DF8-B7D6-CC5829565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7990E8BB-4369-4845-8436-A6F3FE1D1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D6C050C5-1951-434B-A7FE-D271E73F8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EAB82C1-2D2A-EFCA-243D-25D1409D3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531497"/>
            <a:ext cx="5012139" cy="597559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l-GR" sz="2000" dirty="0">
                <a:solidFill>
                  <a:schemeClr val="bg1"/>
                </a:solidFill>
              </a:rPr>
              <a:t>παρέχει τον απαραίτητο συνδυασμό των αισθητηριακών εισροών για το νευρικό σύστημα ενός ατόμου ώστε να είναι σε ισορροπία</a:t>
            </a:r>
          </a:p>
          <a:p>
            <a:endParaRPr lang="el-GR" sz="2000" dirty="0">
              <a:solidFill>
                <a:schemeClr val="bg1"/>
              </a:solidFill>
            </a:endParaRPr>
          </a:p>
          <a:p>
            <a:r>
              <a:rPr lang="el-GR" sz="2000" dirty="0">
                <a:solidFill>
                  <a:schemeClr val="bg1"/>
                </a:solidFill>
              </a:rPr>
              <a:t>Όταν το ΝΣ του ατόμου είναι κατάλληλα οργανωμένο, μπορεί να επιτύχει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2000" dirty="0">
                <a:solidFill>
                  <a:schemeClr val="bg1"/>
                </a:solidFill>
              </a:rPr>
              <a:t>καλύτερη προσοχή στα καθήκοντα,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2000" dirty="0">
                <a:solidFill>
                  <a:schemeClr val="bg1"/>
                </a:solidFill>
              </a:rPr>
              <a:t>κατάλληλες συμπεριφορές και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2000" dirty="0">
                <a:solidFill>
                  <a:schemeClr val="bg1"/>
                </a:solidFill>
              </a:rPr>
              <a:t>Καλύτερη εκτέλεση στις δραστηριότητες (</a:t>
            </a:r>
            <a:r>
              <a:rPr lang="el-GR" sz="1600" dirty="0" err="1">
                <a:solidFill>
                  <a:schemeClr val="bg1"/>
                </a:solidFill>
              </a:rPr>
              <a:t>Wilbarger</a:t>
            </a:r>
            <a:r>
              <a:rPr lang="el-GR" sz="1600" dirty="0">
                <a:solidFill>
                  <a:schemeClr val="bg1"/>
                </a:solidFill>
              </a:rPr>
              <a:t>, 1995)</a:t>
            </a:r>
          </a:p>
          <a:p>
            <a:pPr>
              <a:buFont typeface="Wingdings" panose="05000000000000000000" pitchFamily="2" charset="2"/>
              <a:buChar char="q"/>
            </a:pPr>
            <a:endParaRPr lang="el-GR" sz="20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l-GR" sz="2000" dirty="0">
                <a:solidFill>
                  <a:schemeClr val="bg1"/>
                </a:solidFill>
              </a:rPr>
              <a:t>Πολλές δραστηριότητες μπορούν να προσφέρουν αισθητηριακές πληροφορίες, αλλά για μερικά άτομα χρειάζεται εξατομικευμένη αισθητηριακή δίαιτα, καθ’ όλη τη διάρκεια της ημέρας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4526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7860DD71-5F65-3B98-3CB8-D94103CC6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Αντικείμενο 2">
            <a:extLst>
              <a:ext uri="{FF2B5EF4-FFF2-40B4-BE49-F238E27FC236}">
                <a16:creationId xmlns:a16="http://schemas.microsoft.com/office/drawing/2014/main" id="{AF6B62A9-1E52-A2B1-1C55-7CCF9CCB11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488564"/>
              </p:ext>
            </p:extLst>
          </p:nvPr>
        </p:nvGraphicFramePr>
        <p:xfrm>
          <a:off x="0" y="-10050"/>
          <a:ext cx="12068070" cy="6613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9266667" imgH="5076190" progId="MSPhotoEd.3">
                  <p:embed/>
                </p:oleObj>
              </mc:Choice>
              <mc:Fallback>
                <p:oleObj r:id="rId2" imgW="9266667" imgH="5076190" progId="MSPhotoEd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10050"/>
                        <a:ext cx="12068070" cy="66133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0657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395" y="1040837"/>
            <a:ext cx="4754948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411" y="1029607"/>
            <a:ext cx="4754948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60" y="934855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BC9F677-C49D-FC68-CDB4-408112B8C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1877492"/>
            <a:ext cx="4030132" cy="3215373"/>
          </a:xfrm>
        </p:spPr>
        <p:txBody>
          <a:bodyPr>
            <a:normAutofit/>
          </a:bodyPr>
          <a:lstStyle/>
          <a:p>
            <a:pPr algn="ctr"/>
            <a:r>
              <a:rPr lang="el-GR">
                <a:solidFill>
                  <a:schemeClr val="bg1"/>
                </a:solidFill>
              </a:rPr>
              <a:t>Sensory profile (Πάντα, Συχνά, μερικές φορές, Σπάνια, Ποτέ) 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D2915F9-B1BC-063A-69A4-62E947509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6"/>
            <a:ext cx="5217173" cy="4351338"/>
          </a:xfrm>
        </p:spPr>
        <p:txBody>
          <a:bodyPr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Γευστική /Οσφρητική επεξεργασία </a:t>
            </a:r>
          </a:p>
          <a:p>
            <a:r>
              <a:rPr lang="el-GR">
                <a:solidFill>
                  <a:schemeClr val="bg1"/>
                </a:solidFill>
              </a:rPr>
              <a:t>Κινητική Επεξεργασία</a:t>
            </a:r>
          </a:p>
          <a:p>
            <a:r>
              <a:rPr lang="el-GR">
                <a:solidFill>
                  <a:schemeClr val="bg1"/>
                </a:solidFill>
              </a:rPr>
              <a:t>Οπτική Επεξεργασία</a:t>
            </a:r>
          </a:p>
          <a:p>
            <a:r>
              <a:rPr lang="el-GR">
                <a:solidFill>
                  <a:schemeClr val="bg1"/>
                </a:solidFill>
              </a:rPr>
              <a:t>Απτική Επεξεργασία</a:t>
            </a:r>
          </a:p>
          <a:p>
            <a:r>
              <a:rPr lang="el-GR">
                <a:solidFill>
                  <a:schemeClr val="bg1"/>
                </a:solidFill>
              </a:rPr>
              <a:t>Επίπεδο Δραστηριοποίησης</a:t>
            </a:r>
          </a:p>
          <a:p>
            <a:r>
              <a:rPr lang="el-GR">
                <a:solidFill>
                  <a:schemeClr val="bg1"/>
                </a:solidFill>
              </a:rPr>
              <a:t>Ακουστική Επεξεργασία</a:t>
            </a:r>
          </a:p>
          <a:p>
            <a:endParaRPr lang="el-GR">
              <a:solidFill>
                <a:schemeClr val="bg1"/>
              </a:solidFill>
            </a:endParaRPr>
          </a:p>
          <a:p>
            <a:endParaRPr lang="el-GR">
              <a:solidFill>
                <a:schemeClr val="bg1"/>
              </a:solidFill>
            </a:endParaRPr>
          </a:p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8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12239" y="61394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17047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386E4B-76FE-4FE7-D4D7-48C0544233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DA15606-A2F7-9535-1EC6-D87D5BA0F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l-GR" dirty="0" err="1"/>
              <a:t>Sensory</a:t>
            </a:r>
            <a:r>
              <a:rPr lang="el-GR" dirty="0"/>
              <a:t> </a:t>
            </a:r>
            <a:r>
              <a:rPr lang="el-GR" dirty="0" err="1"/>
              <a:t>profile</a:t>
            </a:r>
            <a:endParaRPr lang="en-US" dirty="0"/>
          </a:p>
        </p:txBody>
      </p:sp>
      <p:graphicFrame>
        <p:nvGraphicFramePr>
          <p:cNvPr id="5" name="Θέση περιεχομένου 2">
            <a:extLst>
              <a:ext uri="{FF2B5EF4-FFF2-40B4-BE49-F238E27FC236}">
                <a16:creationId xmlns:a16="http://schemas.microsoft.com/office/drawing/2014/main" id="{0B73013A-A655-070A-540B-E3388CEA67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0741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252634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F1924E5F-6CF9-D39E-6C24-967CE43BF2D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346102" y="-3150787"/>
            <a:ext cx="62591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Αντικείμενο 2">
            <a:extLst>
              <a:ext uri="{FF2B5EF4-FFF2-40B4-BE49-F238E27FC236}">
                <a16:creationId xmlns:a16="http://schemas.microsoft.com/office/drawing/2014/main" id="{CD155490-E57C-91C7-5DE3-D7F27E9B6E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49146"/>
              </p:ext>
            </p:extLst>
          </p:nvPr>
        </p:nvGraphicFramePr>
        <p:xfrm>
          <a:off x="3346102" y="64686"/>
          <a:ext cx="4548054" cy="67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5910306" imgH="8748776" progId="MSPhotoEd.3">
                  <p:embed/>
                </p:oleObj>
              </mc:Choice>
              <mc:Fallback>
                <p:oleObj r:id="rId2" imgW="5910306" imgH="8748776" progId="MSPhotoEd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6102" y="64686"/>
                        <a:ext cx="4548054" cy="67286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29192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EF9EAA8-EAC9-EC7A-4C8A-97A782DE2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Ενδεικτικές αισθητηριακές δίαιτες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515D3DEE-C5B6-E5D9-6A3B-7DECD4757F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0684" y="640080"/>
            <a:ext cx="6841839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9846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4BF61CF5-9540-D7F5-EE7F-F4F019B9F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l-GR" sz="4000">
                <a:solidFill>
                  <a:srgbClr val="FFFFFF"/>
                </a:solidFill>
              </a:rPr>
              <a:t>Χαμηλή εγγραφή- Υψηλά σκορ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C5571A24-8AF8-EE45-F551-9B6C71FEC1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242450"/>
              </p:ext>
            </p:extLst>
          </p:nvPr>
        </p:nvGraphicFramePr>
        <p:xfrm>
          <a:off x="644056" y="2396369"/>
          <a:ext cx="10927830" cy="3625226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1768715">
                  <a:extLst>
                    <a:ext uri="{9D8B030D-6E8A-4147-A177-3AD203B41FA5}">
                      <a16:colId xmlns:a16="http://schemas.microsoft.com/office/drawing/2014/main" val="2481709509"/>
                    </a:ext>
                  </a:extLst>
                </a:gridCol>
                <a:gridCol w="2172272">
                  <a:extLst>
                    <a:ext uri="{9D8B030D-6E8A-4147-A177-3AD203B41FA5}">
                      <a16:colId xmlns:a16="http://schemas.microsoft.com/office/drawing/2014/main" val="2159465395"/>
                    </a:ext>
                  </a:extLst>
                </a:gridCol>
                <a:gridCol w="1953146">
                  <a:extLst>
                    <a:ext uri="{9D8B030D-6E8A-4147-A177-3AD203B41FA5}">
                      <a16:colId xmlns:a16="http://schemas.microsoft.com/office/drawing/2014/main" val="2849317314"/>
                    </a:ext>
                  </a:extLst>
                </a:gridCol>
                <a:gridCol w="1516354">
                  <a:extLst>
                    <a:ext uri="{9D8B030D-6E8A-4147-A177-3AD203B41FA5}">
                      <a16:colId xmlns:a16="http://schemas.microsoft.com/office/drawing/2014/main" val="1343243237"/>
                    </a:ext>
                  </a:extLst>
                </a:gridCol>
                <a:gridCol w="1801584">
                  <a:extLst>
                    <a:ext uri="{9D8B030D-6E8A-4147-A177-3AD203B41FA5}">
                      <a16:colId xmlns:a16="http://schemas.microsoft.com/office/drawing/2014/main" val="372083762"/>
                    </a:ext>
                  </a:extLst>
                </a:gridCol>
                <a:gridCol w="1715759">
                  <a:extLst>
                    <a:ext uri="{9D8B030D-6E8A-4147-A177-3AD203B41FA5}">
                      <a16:colId xmlns:a16="http://schemas.microsoft.com/office/drawing/2014/main" val="202375271"/>
                    </a:ext>
                  </a:extLst>
                </a:gridCol>
              </a:tblGrid>
              <a:tr h="673156">
                <a:tc>
                  <a:txBody>
                    <a:bodyPr/>
                    <a:lstStyle/>
                    <a:p>
                      <a:pPr algn="ctr"/>
                      <a:r>
                        <a:rPr lang="el-GR" sz="1400" b="1" cap="all" spc="60" dirty="0">
                          <a:solidFill>
                            <a:schemeClr val="tx1"/>
                          </a:solidFill>
                          <a:effectLst/>
                        </a:rPr>
                        <a:t>ΓΕΥΣΗ / ΟΣΦΡΗΣΗ</a:t>
                      </a:r>
                      <a:endParaRPr lang="en-US" sz="14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105181" marB="105181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cap="all" spc="60" dirty="0">
                          <a:solidFill>
                            <a:schemeClr val="tx1"/>
                          </a:solidFill>
                          <a:effectLst/>
                        </a:rPr>
                        <a:t>ΚΙΝΗΣΗ</a:t>
                      </a:r>
                      <a:endParaRPr lang="en-US" sz="14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105181" marB="105181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cap="all" spc="60" dirty="0">
                          <a:solidFill>
                            <a:schemeClr val="tx1"/>
                          </a:solidFill>
                          <a:effectLst/>
                        </a:rPr>
                        <a:t>ΟΠΤΙΚΟΤΗΤΑ</a:t>
                      </a:r>
                      <a:endParaRPr lang="en-US" sz="14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105181" marB="105181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cap="all" spc="60" dirty="0">
                          <a:solidFill>
                            <a:schemeClr val="tx1"/>
                          </a:solidFill>
                          <a:effectLst/>
                        </a:rPr>
                        <a:t>ΑΠΤΙΚΟΤΗΤΑ</a:t>
                      </a:r>
                      <a:endParaRPr lang="en-US" sz="14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105181" marB="105181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cap="all" spc="60" dirty="0">
                          <a:solidFill>
                            <a:schemeClr val="tx1"/>
                          </a:solidFill>
                          <a:effectLst/>
                        </a:rPr>
                        <a:t>ΕΠΙΠ. ΔΡΑΣΤΗΡΙΟΤ.</a:t>
                      </a:r>
                      <a:endParaRPr lang="en-US" sz="14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105181" marB="105181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cap="all" spc="60" dirty="0">
                          <a:solidFill>
                            <a:schemeClr val="tx1"/>
                          </a:solidFill>
                          <a:effectLst/>
                        </a:rPr>
                        <a:t>ΑΚΟΥΣΤΙΚΟ</a:t>
                      </a:r>
                      <a:endParaRPr lang="en-US" sz="14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105181" marB="105181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19593267"/>
                  </a:ext>
                </a:extLst>
              </a:tr>
              <a:tr h="2952070">
                <a:tc>
                  <a:txBody>
                    <a:bodyPr/>
                    <a:lstStyle/>
                    <a:p>
                      <a:r>
                        <a:rPr lang="el-GR" sz="1800" cap="none" spc="0">
                          <a:solidFill>
                            <a:schemeClr val="tx1"/>
                          </a:solidFill>
                          <a:effectLst/>
                        </a:rPr>
                        <a:t>Για να κάνετε τα γεύματα πιο ενδιαφέροντα, συνδυάστε μη οικείες τροφές, ασυνήθιστους συνδυασμούς ή φαγητά με έντονες γεύσεις ή οσμές</a:t>
                      </a:r>
                      <a:endParaRPr lang="en-US" sz="1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0" marB="105181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800" cap="none" spc="0">
                          <a:solidFill>
                            <a:schemeClr val="tx1"/>
                          </a:solidFill>
                          <a:effectLst/>
                        </a:rPr>
                        <a:t>Χρησιμοποιείστε αδρές και δυνατές κινήσεις πριν ασχοληθείτε με δραστηριότητα λεπτής κίνησης</a:t>
                      </a:r>
                      <a:endParaRPr lang="en-US" sz="1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0" marB="10518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800" cap="none" spc="0">
                          <a:solidFill>
                            <a:schemeClr val="tx1"/>
                          </a:solidFill>
                          <a:effectLst/>
                        </a:rPr>
                        <a:t>Κάντε τα οπτικά δεδομένα πιο εμφανή – υπογραμμίσεις, μαρκαδόροι, χρώματα </a:t>
                      </a:r>
                      <a:r>
                        <a:rPr lang="el-GR" sz="1800" cap="none" spc="0" err="1">
                          <a:solidFill>
                            <a:schemeClr val="tx1"/>
                          </a:solidFill>
                          <a:effectLst/>
                        </a:rPr>
                        <a:t>κλπ</a:t>
                      </a:r>
                      <a:endParaRPr lang="en-US" sz="1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0" marB="10518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800" cap="none" spc="0">
                          <a:solidFill>
                            <a:schemeClr val="tx1"/>
                          </a:solidFill>
                          <a:effectLst/>
                        </a:rPr>
                        <a:t>Κοιτάξτε το αντικείμενο που σας ακουμπάει</a:t>
                      </a:r>
                      <a:endParaRPr lang="en-US" sz="1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0" marB="10518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800" cap="none" spc="0">
                          <a:solidFill>
                            <a:schemeClr val="tx1"/>
                          </a:solidFill>
                          <a:effectLst/>
                        </a:rPr>
                        <a:t>Μπείτε σε μία συνάντηση με έτοιμες τις ερωτήσεις σας, αυτά που έχετε να πείτε </a:t>
                      </a:r>
                      <a:r>
                        <a:rPr lang="el-GR" sz="1800" cap="none" spc="0" err="1">
                          <a:solidFill>
                            <a:schemeClr val="tx1"/>
                          </a:solidFill>
                          <a:effectLst/>
                        </a:rPr>
                        <a:t>κλπ</a:t>
                      </a:r>
                      <a:endParaRPr lang="en-US" sz="1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0" marB="10518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800" cap="none" spc="0" dirty="0">
                          <a:solidFill>
                            <a:schemeClr val="tx1"/>
                          </a:solidFill>
                          <a:effectLst/>
                        </a:rPr>
                        <a:t>Ζητείστε από τους ομιλητές να μιλούν πιο αργά ή να επαναλάβουν εάν είναι για εσάς απαραίτητο</a:t>
                      </a:r>
                      <a:endParaRPr lang="en-US" sz="18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8885" marR="78885" marT="0" marB="10518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5764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2199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596F992-698C-48C0-9D89-70DA4CE92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4F66CB70-F574-8AF6-A1FE-6CD397096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984" y="4230093"/>
            <a:ext cx="4150581" cy="180016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Χαμηλή εγγραφή- χαμηλά σκορ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FB1AA9-AFAB-D442-A025-1EB7BC2B7211}"/>
              </a:ext>
            </a:extLst>
          </p:cNvPr>
          <p:cNvSpPr txBox="1"/>
          <p:nvPr/>
        </p:nvSpPr>
        <p:spPr>
          <a:xfrm>
            <a:off x="5246415" y="4230094"/>
            <a:ext cx="6235268" cy="18001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δεν χάνετε μεν το αισθητηριακό ερέθισμα, χωρίς όμως αυτό να σημαίνει υποχρεωτικά ότι ερεθίζεστε από αυτό και ότι το προσέχετε για να το καταγράψετε</a:t>
            </a:r>
            <a:endParaRPr lang="en-US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BFF8DC-0AE7-4AD2-9B28-2E5F26D62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0162AD-C6E5-4BF8-A453-76ADB3687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rgbClr val="000000">
                  <a:alpha val="31000"/>
                </a:srgbClr>
              </a:gs>
              <a:gs pos="99000">
                <a:schemeClr val="accent1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68219092-77F5-7B90-CE1D-CAD5D1A04A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092891"/>
              </p:ext>
            </p:extLst>
          </p:nvPr>
        </p:nvGraphicFramePr>
        <p:xfrm>
          <a:off x="556592" y="714622"/>
          <a:ext cx="11139781" cy="2940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958">
                  <a:extLst>
                    <a:ext uri="{9D8B030D-6E8A-4147-A177-3AD203B41FA5}">
                      <a16:colId xmlns:a16="http://schemas.microsoft.com/office/drawing/2014/main" val="1099936785"/>
                    </a:ext>
                  </a:extLst>
                </a:gridCol>
                <a:gridCol w="1754429">
                  <a:extLst>
                    <a:ext uri="{9D8B030D-6E8A-4147-A177-3AD203B41FA5}">
                      <a16:colId xmlns:a16="http://schemas.microsoft.com/office/drawing/2014/main" val="16080131"/>
                    </a:ext>
                  </a:extLst>
                </a:gridCol>
                <a:gridCol w="1651725">
                  <a:extLst>
                    <a:ext uri="{9D8B030D-6E8A-4147-A177-3AD203B41FA5}">
                      <a16:colId xmlns:a16="http://schemas.microsoft.com/office/drawing/2014/main" val="1333259304"/>
                    </a:ext>
                  </a:extLst>
                </a:gridCol>
                <a:gridCol w="1855624">
                  <a:extLst>
                    <a:ext uri="{9D8B030D-6E8A-4147-A177-3AD203B41FA5}">
                      <a16:colId xmlns:a16="http://schemas.microsoft.com/office/drawing/2014/main" val="325241560"/>
                    </a:ext>
                  </a:extLst>
                </a:gridCol>
                <a:gridCol w="2180349">
                  <a:extLst>
                    <a:ext uri="{9D8B030D-6E8A-4147-A177-3AD203B41FA5}">
                      <a16:colId xmlns:a16="http://schemas.microsoft.com/office/drawing/2014/main" val="2282687859"/>
                    </a:ext>
                  </a:extLst>
                </a:gridCol>
                <a:gridCol w="2376696">
                  <a:extLst>
                    <a:ext uri="{9D8B030D-6E8A-4147-A177-3AD203B41FA5}">
                      <a16:colId xmlns:a16="http://schemas.microsoft.com/office/drawing/2014/main" val="2426078599"/>
                    </a:ext>
                  </a:extLst>
                </a:gridCol>
              </a:tblGrid>
              <a:tr h="556778"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ΓΕΥΣΗ / ΟΣΦΡΗΣΗ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ΚΙΝΗΣΗ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ΟΠΤΙΚΟΤΗΤΑ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ΑΠΤΙΚΟΤΗΤΑ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ΕΠΙΠ. ΔΡΑΣΤΗΡΙΟΤ.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ΑΚΟΥΣΤΙΚΟ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extLst>
                  <a:ext uri="{0D108BD9-81ED-4DB2-BD59-A6C34878D82A}">
                    <a16:rowId xmlns:a16="http://schemas.microsoft.com/office/drawing/2014/main" val="1639379583"/>
                  </a:ext>
                </a:extLst>
              </a:tr>
              <a:tr h="2383704">
                <a:tc>
                  <a:txBody>
                    <a:bodyPr/>
                    <a:lstStyle/>
                    <a:p>
                      <a:r>
                        <a:rPr lang="el-GR" sz="1700">
                          <a:effectLst/>
                        </a:rPr>
                        <a:t>Επιλέγετε φαγητά με μεσαίες ή ήπιες γεύσεις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r>
                        <a:rPr lang="el-GR" sz="1700">
                          <a:effectLst/>
                        </a:rPr>
                        <a:t>Επιλέξτε ασκήσεις / δραστηριότητες που περιλαμβάνουν επανάληψη κίνησης (πχ βάδιση, κολύμβηση </a:t>
                      </a:r>
                      <a:r>
                        <a:rPr lang="el-GR" sz="1700" err="1">
                          <a:effectLst/>
                        </a:rPr>
                        <a:t>κλπ</a:t>
                      </a:r>
                      <a:r>
                        <a:rPr lang="el-GR" sz="1700">
                          <a:effectLst/>
                        </a:rPr>
                        <a:t>)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r>
                        <a:rPr lang="el-GR" sz="1700">
                          <a:effectLst/>
                        </a:rPr>
                        <a:t>Επιλέξτε ουδέτερα χρώματα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r>
                        <a:rPr lang="el-GR" sz="1700">
                          <a:effectLst/>
                        </a:rPr>
                        <a:t>Χρησιμοποιείστε απαλά, μη υφής αντικείμενα και ρούχα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r>
                        <a:rPr lang="el-GR" sz="1700">
                          <a:effectLst/>
                        </a:rPr>
                        <a:t>Χρησιμοποιείστε σταθερά βήματα και ρουτίνες και καθημερινές δραστηριότητες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r>
                        <a:rPr lang="el-GR" sz="1700" dirty="0">
                          <a:effectLst/>
                        </a:rPr>
                        <a:t>Επιλέξτε ήχους επαναλαμβανόμενους και προβλέψιμους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extLst>
                  <a:ext uri="{0D108BD9-81ED-4DB2-BD59-A6C34878D82A}">
                    <a16:rowId xmlns:a16="http://schemas.microsoft.com/office/drawing/2014/main" val="810749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4353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AA5D4CAB-E95D-2569-061F-45D4F5CE4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l-GR" sz="4000">
                <a:solidFill>
                  <a:srgbClr val="FFFFFF"/>
                </a:solidFill>
              </a:rPr>
              <a:t>Αναζήτηση αίσθησης- Υψηλά σκορ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EBD83540-5DED-A691-6088-F96370B9F7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492873"/>
              </p:ext>
            </p:extLst>
          </p:nvPr>
        </p:nvGraphicFramePr>
        <p:xfrm>
          <a:off x="644056" y="3158748"/>
          <a:ext cx="10927831" cy="2603867"/>
        </p:xfrm>
        <a:graphic>
          <a:graphicData uri="http://schemas.openxmlformats.org/drawingml/2006/table">
            <a:tbl>
              <a:tblPr>
                <a:noFill/>
                <a:tableStyleId>{5C22544A-7EE6-4342-B048-85BDC9FD1C3A}</a:tableStyleId>
              </a:tblPr>
              <a:tblGrid>
                <a:gridCol w="1774940">
                  <a:extLst>
                    <a:ext uri="{9D8B030D-6E8A-4147-A177-3AD203B41FA5}">
                      <a16:colId xmlns:a16="http://schemas.microsoft.com/office/drawing/2014/main" val="4033628031"/>
                    </a:ext>
                  </a:extLst>
                </a:gridCol>
                <a:gridCol w="2200409">
                  <a:extLst>
                    <a:ext uri="{9D8B030D-6E8A-4147-A177-3AD203B41FA5}">
                      <a16:colId xmlns:a16="http://schemas.microsoft.com/office/drawing/2014/main" val="2248094897"/>
                    </a:ext>
                  </a:extLst>
                </a:gridCol>
                <a:gridCol w="1754485">
                  <a:extLst>
                    <a:ext uri="{9D8B030D-6E8A-4147-A177-3AD203B41FA5}">
                      <a16:colId xmlns:a16="http://schemas.microsoft.com/office/drawing/2014/main" val="868401174"/>
                    </a:ext>
                  </a:extLst>
                </a:gridCol>
                <a:gridCol w="1666527">
                  <a:extLst>
                    <a:ext uri="{9D8B030D-6E8A-4147-A177-3AD203B41FA5}">
                      <a16:colId xmlns:a16="http://schemas.microsoft.com/office/drawing/2014/main" val="508455297"/>
                    </a:ext>
                  </a:extLst>
                </a:gridCol>
                <a:gridCol w="1666527">
                  <a:extLst>
                    <a:ext uri="{9D8B030D-6E8A-4147-A177-3AD203B41FA5}">
                      <a16:colId xmlns:a16="http://schemas.microsoft.com/office/drawing/2014/main" val="3701449625"/>
                    </a:ext>
                  </a:extLst>
                </a:gridCol>
                <a:gridCol w="1864943">
                  <a:extLst>
                    <a:ext uri="{9D8B030D-6E8A-4147-A177-3AD203B41FA5}">
                      <a16:colId xmlns:a16="http://schemas.microsoft.com/office/drawing/2014/main" val="703154688"/>
                    </a:ext>
                  </a:extLst>
                </a:gridCol>
              </a:tblGrid>
              <a:tr h="2603867">
                <a:tc>
                  <a:txBody>
                    <a:bodyPr/>
                    <a:lstStyle/>
                    <a:p>
                      <a:r>
                        <a:rPr lang="el-GR" sz="1500" cap="none" spc="0" dirty="0">
                          <a:solidFill>
                            <a:schemeClr val="tx1"/>
                          </a:solidFill>
                          <a:effectLst/>
                        </a:rPr>
                        <a:t>Μασήστε τσίχλα, φάτε καραμέλα μέντας όταν αισθάνεστε νευρικοί</a:t>
                      </a:r>
                      <a:endParaRPr lang="en-US" sz="15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2475" marR="88366" marT="23564" marB="1767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500" cap="none" spc="0">
                          <a:solidFill>
                            <a:schemeClr val="tx1"/>
                          </a:solidFill>
                          <a:effectLst/>
                        </a:rPr>
                        <a:t>Βάλτε κίνηση στις </a:t>
                      </a:r>
                      <a:r>
                        <a:rPr lang="el-GR" sz="1500" cap="none" spc="0" err="1">
                          <a:solidFill>
                            <a:schemeClr val="tx1"/>
                          </a:solidFill>
                          <a:effectLst/>
                        </a:rPr>
                        <a:t>δραστηριότητεςΣε</a:t>
                      </a:r>
                      <a:r>
                        <a:rPr lang="el-GR" sz="1500" cap="none" spc="0">
                          <a:solidFill>
                            <a:schemeClr val="tx1"/>
                          </a:solidFill>
                          <a:effectLst/>
                        </a:rPr>
                        <a:t> μία ομάδα μπορείτε να μοιράζετε πράγματα, συγυρίζετε </a:t>
                      </a:r>
                      <a:r>
                        <a:rPr lang="el-GR" sz="1500" cap="none" spc="0" err="1">
                          <a:solidFill>
                            <a:schemeClr val="tx1"/>
                          </a:solidFill>
                          <a:effectLst/>
                        </a:rPr>
                        <a:t>κλπ</a:t>
                      </a:r>
                      <a:endParaRPr lang="en-US" sz="15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2475" marR="88366" marT="23564" marB="1767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500" cap="none" spc="0">
                          <a:solidFill>
                            <a:schemeClr val="tx1"/>
                          </a:solidFill>
                          <a:effectLst/>
                        </a:rPr>
                        <a:t>Χρησιμοποιείστε λαμπερά χρώματα και παράξενες φόρμες</a:t>
                      </a:r>
                      <a:endParaRPr lang="en-US" sz="15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2475" marR="88366" marT="23564" marB="1767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500" cap="none" spc="0">
                          <a:solidFill>
                            <a:schemeClr val="tx1"/>
                          </a:solidFill>
                          <a:effectLst/>
                        </a:rPr>
                        <a:t>Επιλέξτε δραστηριότητες που περιλαμβάνουν αγγίγματα με άλλους (χορός, μασάζ) ή το περιβάλλον (μαγείρεμα, κηπουρική)</a:t>
                      </a:r>
                      <a:endParaRPr lang="en-US" sz="15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2475" marR="88366" marT="23564" marB="1767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500" cap="none" spc="0">
                          <a:solidFill>
                            <a:schemeClr val="tx1"/>
                          </a:solidFill>
                          <a:effectLst/>
                        </a:rPr>
                        <a:t>Αναζητείστε δραστηριότητες ομαδικές</a:t>
                      </a:r>
                      <a:endParaRPr lang="en-US" sz="15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2475" marR="88366" marT="23564" marB="1767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500" cap="none" spc="0" dirty="0">
                          <a:solidFill>
                            <a:schemeClr val="tx1"/>
                          </a:solidFill>
                          <a:effectLst/>
                        </a:rPr>
                        <a:t>Βάλτε ήχους στις καθημερινές σας δραστηριότητες (τραγούδι, μουρμουρητό, ανοιχτό το ράδιο κατά την εργασία)</a:t>
                      </a:r>
                      <a:endParaRPr lang="en-US" sz="15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2475" marR="88366" marT="23564" marB="1767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6274560"/>
                  </a:ext>
                </a:extLst>
              </a:tr>
            </a:tbl>
          </a:graphicData>
        </a:graphic>
      </p:graphicFrame>
      <p:graphicFrame>
        <p:nvGraphicFramePr>
          <p:cNvPr id="3" name="Πίνακας 2">
            <a:extLst>
              <a:ext uri="{FF2B5EF4-FFF2-40B4-BE49-F238E27FC236}">
                <a16:creationId xmlns:a16="http://schemas.microsoft.com/office/drawing/2014/main" id="{452A7716-1675-05FD-EA9B-D900E92714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364097"/>
              </p:ext>
            </p:extLst>
          </p:nvPr>
        </p:nvGraphicFramePr>
        <p:xfrm>
          <a:off x="644056" y="2439334"/>
          <a:ext cx="11139781" cy="556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958">
                  <a:extLst>
                    <a:ext uri="{9D8B030D-6E8A-4147-A177-3AD203B41FA5}">
                      <a16:colId xmlns:a16="http://schemas.microsoft.com/office/drawing/2014/main" val="4274204360"/>
                    </a:ext>
                  </a:extLst>
                </a:gridCol>
                <a:gridCol w="1754429">
                  <a:extLst>
                    <a:ext uri="{9D8B030D-6E8A-4147-A177-3AD203B41FA5}">
                      <a16:colId xmlns:a16="http://schemas.microsoft.com/office/drawing/2014/main" val="416529051"/>
                    </a:ext>
                  </a:extLst>
                </a:gridCol>
                <a:gridCol w="1651725">
                  <a:extLst>
                    <a:ext uri="{9D8B030D-6E8A-4147-A177-3AD203B41FA5}">
                      <a16:colId xmlns:a16="http://schemas.microsoft.com/office/drawing/2014/main" val="1859290690"/>
                    </a:ext>
                  </a:extLst>
                </a:gridCol>
                <a:gridCol w="1855624">
                  <a:extLst>
                    <a:ext uri="{9D8B030D-6E8A-4147-A177-3AD203B41FA5}">
                      <a16:colId xmlns:a16="http://schemas.microsoft.com/office/drawing/2014/main" val="1581125115"/>
                    </a:ext>
                  </a:extLst>
                </a:gridCol>
                <a:gridCol w="2180349">
                  <a:extLst>
                    <a:ext uri="{9D8B030D-6E8A-4147-A177-3AD203B41FA5}">
                      <a16:colId xmlns:a16="http://schemas.microsoft.com/office/drawing/2014/main" val="3106974027"/>
                    </a:ext>
                  </a:extLst>
                </a:gridCol>
                <a:gridCol w="2376696">
                  <a:extLst>
                    <a:ext uri="{9D8B030D-6E8A-4147-A177-3AD203B41FA5}">
                      <a16:colId xmlns:a16="http://schemas.microsoft.com/office/drawing/2014/main" val="2481810254"/>
                    </a:ext>
                  </a:extLst>
                </a:gridCol>
              </a:tblGrid>
              <a:tr h="556778"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ΓΕΥΣΗ / ΟΣΦΡΗΣΗ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ΚΙΝΗΣΗ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ΟΠΤΙΚΟΤΗΤΑ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ΑΠΤΙΚΟΤΗΤΑ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ΕΠΙΠ. ΔΡΑΣΤΗΡΙΟΤ.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ΑΚΟΥΣΤΙΚΟ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extLst>
                  <a:ext uri="{0D108BD9-81ED-4DB2-BD59-A6C34878D82A}">
                    <a16:rowId xmlns:a16="http://schemas.microsoft.com/office/drawing/2014/main" val="23596120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1274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40C676A6-EF9E-8984-58DC-F91FCFEFB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l-GR" sz="4000">
                <a:solidFill>
                  <a:srgbClr val="FFFFFF"/>
                </a:solidFill>
              </a:rPr>
              <a:t>Αναζήτηση αίσθησης –χαμηλά σκορ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A03FF0B4-6400-75DC-3846-BC5B07858F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0374670"/>
              </p:ext>
            </p:extLst>
          </p:nvPr>
        </p:nvGraphicFramePr>
        <p:xfrm>
          <a:off x="644056" y="2833267"/>
          <a:ext cx="10927832" cy="32548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6484">
                  <a:extLst>
                    <a:ext uri="{9D8B030D-6E8A-4147-A177-3AD203B41FA5}">
                      <a16:colId xmlns:a16="http://schemas.microsoft.com/office/drawing/2014/main" val="3877457286"/>
                    </a:ext>
                  </a:extLst>
                </a:gridCol>
                <a:gridCol w="2046330">
                  <a:extLst>
                    <a:ext uri="{9D8B030D-6E8A-4147-A177-3AD203B41FA5}">
                      <a16:colId xmlns:a16="http://schemas.microsoft.com/office/drawing/2014/main" val="62699504"/>
                    </a:ext>
                  </a:extLst>
                </a:gridCol>
                <a:gridCol w="1548819">
                  <a:extLst>
                    <a:ext uri="{9D8B030D-6E8A-4147-A177-3AD203B41FA5}">
                      <a16:colId xmlns:a16="http://schemas.microsoft.com/office/drawing/2014/main" val="2735499819"/>
                    </a:ext>
                  </a:extLst>
                </a:gridCol>
                <a:gridCol w="1466738">
                  <a:extLst>
                    <a:ext uri="{9D8B030D-6E8A-4147-A177-3AD203B41FA5}">
                      <a16:colId xmlns:a16="http://schemas.microsoft.com/office/drawing/2014/main" val="732883359"/>
                    </a:ext>
                  </a:extLst>
                </a:gridCol>
                <a:gridCol w="2039629">
                  <a:extLst>
                    <a:ext uri="{9D8B030D-6E8A-4147-A177-3AD203B41FA5}">
                      <a16:colId xmlns:a16="http://schemas.microsoft.com/office/drawing/2014/main" val="2225163416"/>
                    </a:ext>
                  </a:extLst>
                </a:gridCol>
                <a:gridCol w="2079832">
                  <a:extLst>
                    <a:ext uri="{9D8B030D-6E8A-4147-A177-3AD203B41FA5}">
                      <a16:colId xmlns:a16="http://schemas.microsoft.com/office/drawing/2014/main" val="1827838502"/>
                    </a:ext>
                  </a:extLst>
                </a:gridCol>
              </a:tblGrid>
              <a:tr h="3254830">
                <a:tc>
                  <a:txBody>
                    <a:bodyPr/>
                    <a:lstStyle/>
                    <a:p>
                      <a:r>
                        <a:rPr lang="el-GR" sz="2100">
                          <a:effectLst/>
                        </a:rPr>
                        <a:t>Ανακαλύψτε νέα φαγητά, ζητείστε να σας συστήσουν εστιατόρια ή φαγητά που δεν έχετε δοκιμάσει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2365" marR="72365" marT="0" marB="0"/>
                </a:tc>
                <a:tc>
                  <a:txBody>
                    <a:bodyPr/>
                    <a:lstStyle/>
                    <a:p>
                      <a:r>
                        <a:rPr lang="el-GR" sz="2100">
                          <a:effectLst/>
                        </a:rPr>
                        <a:t>Επιδιώξτε μία νέα κινητική δραστηριότητα (πχ χορός,  </a:t>
                      </a:r>
                      <a:r>
                        <a:rPr lang="en-US" sz="2100">
                          <a:effectLst/>
                        </a:rPr>
                        <a:t>bowling</a:t>
                      </a:r>
                      <a:r>
                        <a:rPr lang="el-GR" sz="2100">
                          <a:effectLst/>
                        </a:rPr>
                        <a:t>, αεροβική κλπ)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2365" marR="72365" marT="0" marB="0"/>
                </a:tc>
                <a:tc>
                  <a:txBody>
                    <a:bodyPr/>
                    <a:lstStyle/>
                    <a:p>
                      <a:r>
                        <a:rPr lang="el-GR" sz="2100">
                          <a:effectLst/>
                        </a:rPr>
                        <a:t>Δοκιμάστε κάποια καινούρια χρώματα στα ρούχα σας, το μέρος που μένετε, εργάζεστε κλπ)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2365" marR="72365" marT="0" marB="0"/>
                </a:tc>
                <a:tc>
                  <a:txBody>
                    <a:bodyPr/>
                    <a:lstStyle/>
                    <a:p>
                      <a:r>
                        <a:rPr lang="el-GR" sz="2100">
                          <a:effectLst/>
                        </a:rPr>
                        <a:t>Κάντε ένα μασάζ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2365" marR="72365" marT="0" marB="0"/>
                </a:tc>
                <a:tc>
                  <a:txBody>
                    <a:bodyPr/>
                    <a:lstStyle/>
                    <a:p>
                      <a:r>
                        <a:rPr lang="el-GR" sz="2100">
                          <a:effectLst/>
                        </a:rPr>
                        <a:t>Περάστε χρόνο σε φυσικά περιβάλλοντα (πάρκα, λίμνες κλπ)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2365" marR="72365" marT="0" marB="0"/>
                </a:tc>
                <a:tc>
                  <a:txBody>
                    <a:bodyPr/>
                    <a:lstStyle/>
                    <a:p>
                      <a:r>
                        <a:rPr lang="el-GR" sz="2100">
                          <a:effectLst/>
                        </a:rPr>
                        <a:t>Παίξτε μουσική καθώς ενασχολείστε με καθημερινή δραστηριότητα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2365" marR="72365" marT="0" marB="0"/>
                </a:tc>
                <a:extLst>
                  <a:ext uri="{0D108BD9-81ED-4DB2-BD59-A6C34878D82A}">
                    <a16:rowId xmlns:a16="http://schemas.microsoft.com/office/drawing/2014/main" val="3592772186"/>
                  </a:ext>
                </a:extLst>
              </a:tr>
            </a:tbl>
          </a:graphicData>
        </a:graphic>
      </p:graphicFrame>
      <p:graphicFrame>
        <p:nvGraphicFramePr>
          <p:cNvPr id="3" name="Πίνακας 2">
            <a:extLst>
              <a:ext uri="{FF2B5EF4-FFF2-40B4-BE49-F238E27FC236}">
                <a16:creationId xmlns:a16="http://schemas.microsoft.com/office/drawing/2014/main" id="{9716F428-5C69-7F71-1C73-B5815BDA6E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500210"/>
              </p:ext>
            </p:extLst>
          </p:nvPr>
        </p:nvGraphicFramePr>
        <p:xfrm>
          <a:off x="644057" y="2276489"/>
          <a:ext cx="10927832" cy="555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825">
                  <a:extLst>
                    <a:ext uri="{9D8B030D-6E8A-4147-A177-3AD203B41FA5}">
                      <a16:colId xmlns:a16="http://schemas.microsoft.com/office/drawing/2014/main" val="4274204360"/>
                    </a:ext>
                  </a:extLst>
                </a:gridCol>
                <a:gridCol w="1721049">
                  <a:extLst>
                    <a:ext uri="{9D8B030D-6E8A-4147-A177-3AD203B41FA5}">
                      <a16:colId xmlns:a16="http://schemas.microsoft.com/office/drawing/2014/main" val="416529051"/>
                    </a:ext>
                  </a:extLst>
                </a:gridCol>
                <a:gridCol w="1620299">
                  <a:extLst>
                    <a:ext uri="{9D8B030D-6E8A-4147-A177-3AD203B41FA5}">
                      <a16:colId xmlns:a16="http://schemas.microsoft.com/office/drawing/2014/main" val="1859290690"/>
                    </a:ext>
                  </a:extLst>
                </a:gridCol>
                <a:gridCol w="1820318">
                  <a:extLst>
                    <a:ext uri="{9D8B030D-6E8A-4147-A177-3AD203B41FA5}">
                      <a16:colId xmlns:a16="http://schemas.microsoft.com/office/drawing/2014/main" val="1581125115"/>
                    </a:ext>
                  </a:extLst>
                </a:gridCol>
                <a:gridCol w="2138865">
                  <a:extLst>
                    <a:ext uri="{9D8B030D-6E8A-4147-A177-3AD203B41FA5}">
                      <a16:colId xmlns:a16="http://schemas.microsoft.com/office/drawing/2014/main" val="3106974027"/>
                    </a:ext>
                  </a:extLst>
                </a:gridCol>
                <a:gridCol w="2331476">
                  <a:extLst>
                    <a:ext uri="{9D8B030D-6E8A-4147-A177-3AD203B41FA5}">
                      <a16:colId xmlns:a16="http://schemas.microsoft.com/office/drawing/2014/main" val="2481810254"/>
                    </a:ext>
                  </a:extLst>
                </a:gridCol>
              </a:tblGrid>
              <a:tr h="555497"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ΓΕΥΣΗ / ΟΣΦΡΗΣΗ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ΚΙΝΗΣΗ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ΟΠΤΙΚΟΤΗΤΑ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ΑΠΤΙΚΟΤΗΤΑ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ΕΠΙΠ. ΔΡΑΣΤΗΡΙΟΤ.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700" dirty="0">
                          <a:effectLst/>
                        </a:rPr>
                        <a:t>ΑΚΟΥΣΤΙΚΟ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247" marR="65247" marT="0" marB="0"/>
                </a:tc>
                <a:extLst>
                  <a:ext uri="{0D108BD9-81ED-4DB2-BD59-A6C34878D82A}">
                    <a16:rowId xmlns:a16="http://schemas.microsoft.com/office/drawing/2014/main" val="23596120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72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A63ED25F-394C-119A-F3D1-9D5F7349B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907" y="402336"/>
            <a:ext cx="5217172" cy="1169137"/>
          </a:xfrm>
        </p:spPr>
        <p:txBody>
          <a:bodyPr anchor="b"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Προωρότητα και DCD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1" name="Graphic 38">
            <a:extLst>
              <a:ext uri="{FF2B5EF4-FFF2-40B4-BE49-F238E27FC236}">
                <a16:creationId xmlns:a16="http://schemas.microsoft.com/office/drawing/2014/main" id="{7F54B1E7-DA9D-4422-98EA-A4C079A0C4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522669" y="82453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3681A6B-8745-4B5F-9106-8375152B5E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28FA7BA-0A88-455D-9C83-95E77FCE24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2FFE5B5-98E4-B2B5-F873-571052FE0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906" y="1751727"/>
            <a:ext cx="5217173" cy="4351338"/>
          </a:xfrm>
        </p:spPr>
        <p:txBody>
          <a:bodyPr>
            <a:normAutofit/>
          </a:bodyPr>
          <a:lstStyle/>
          <a:p>
            <a:r>
              <a:rPr lang="el-GR" sz="1500" dirty="0">
                <a:solidFill>
                  <a:schemeClr val="bg1"/>
                </a:solidFill>
              </a:rPr>
              <a:t>Ο πρόωρος τοκετός αποτελεί παράγοντα κινδύνου για την αναπτυξιακή διαταραχή συντονισμού των κινήσεων (DCD)</a:t>
            </a:r>
          </a:p>
          <a:p>
            <a:r>
              <a:rPr lang="el-GR" sz="1500" dirty="0">
                <a:solidFill>
                  <a:schemeClr val="bg1"/>
                </a:solidFill>
              </a:rPr>
              <a:t>Στα παιδιά που γεννήθηκαν πρόωρα, το αρσενικό φύλο σχετίζεται στατιστικά σημαντικά με την DCD</a:t>
            </a:r>
          </a:p>
          <a:p>
            <a:r>
              <a:rPr lang="el-GR" sz="1500" dirty="0" err="1">
                <a:solidFill>
                  <a:schemeClr val="bg1"/>
                </a:solidFill>
              </a:rPr>
              <a:t>Περιορισμένo</a:t>
            </a:r>
            <a:r>
              <a:rPr lang="el-GR" sz="1500" dirty="0">
                <a:solidFill>
                  <a:schemeClr val="bg1"/>
                </a:solidFill>
              </a:rPr>
              <a:t> </a:t>
            </a:r>
            <a:r>
              <a:rPr lang="en-US" sz="1500" dirty="0">
                <a:solidFill>
                  <a:schemeClr val="bg1"/>
                </a:solidFill>
              </a:rPr>
              <a:t>evidence based</a:t>
            </a:r>
            <a:r>
              <a:rPr lang="el-GR" sz="1500" dirty="0">
                <a:solidFill>
                  <a:schemeClr val="bg1"/>
                </a:solidFill>
              </a:rPr>
              <a:t> για τη συσχέτιση μεταξύ της DCD και :</a:t>
            </a:r>
            <a:endParaRPr lang="en-US" sz="15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500" dirty="0">
                <a:solidFill>
                  <a:schemeClr val="bg1"/>
                </a:solidFill>
              </a:rPr>
              <a:t>της </a:t>
            </a:r>
            <a:r>
              <a:rPr lang="el-GR" sz="1500" dirty="0" err="1">
                <a:solidFill>
                  <a:schemeClr val="bg1"/>
                </a:solidFill>
              </a:rPr>
              <a:t>υπογονιμότητας</a:t>
            </a:r>
            <a:r>
              <a:rPr lang="el-GR" sz="1500" dirty="0">
                <a:solidFill>
                  <a:schemeClr val="bg1"/>
                </a:solidFill>
              </a:rPr>
              <a:t> των γονέων, </a:t>
            </a:r>
            <a:endParaRPr lang="en-US" sz="15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500" dirty="0">
                <a:solidFill>
                  <a:schemeClr val="bg1"/>
                </a:solidFill>
              </a:rPr>
              <a:t>του καπνίσματος της μητέρας, </a:t>
            </a:r>
            <a:endParaRPr lang="en-US" sz="15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500" dirty="0">
                <a:solidFill>
                  <a:schemeClr val="bg1"/>
                </a:solidFill>
              </a:rPr>
              <a:t>των μεταγεννητικών </a:t>
            </a:r>
            <a:r>
              <a:rPr lang="el-GR" sz="1500" dirty="0" err="1">
                <a:solidFill>
                  <a:schemeClr val="bg1"/>
                </a:solidFill>
              </a:rPr>
              <a:t>κορτικοστεροειδών</a:t>
            </a:r>
            <a:r>
              <a:rPr lang="el-GR" sz="1500" dirty="0">
                <a:solidFill>
                  <a:schemeClr val="bg1"/>
                </a:solidFill>
              </a:rPr>
              <a:t> σε βρέφη που γεννήθηκαν πρόωρα και </a:t>
            </a:r>
            <a:endParaRPr lang="en-US" sz="15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500" dirty="0">
                <a:solidFill>
                  <a:schemeClr val="bg1"/>
                </a:solidFill>
              </a:rPr>
              <a:t>της συσσώρευσης παραγόντων κινδύνου κατά την </a:t>
            </a:r>
            <a:r>
              <a:rPr lang="el-GR" sz="1500" dirty="0" err="1">
                <a:solidFill>
                  <a:schemeClr val="bg1"/>
                </a:solidFill>
              </a:rPr>
              <a:t>περιγεννητική</a:t>
            </a:r>
            <a:r>
              <a:rPr lang="el-GR" sz="1500" dirty="0">
                <a:solidFill>
                  <a:schemeClr val="bg1"/>
                </a:solidFill>
              </a:rPr>
              <a:t> ή νεογνική περίοδο</a:t>
            </a:r>
          </a:p>
          <a:p>
            <a:r>
              <a:rPr lang="el-GR" sz="1500" dirty="0">
                <a:solidFill>
                  <a:schemeClr val="bg1"/>
                </a:solidFill>
              </a:rPr>
              <a:t>Οι παράγοντες κινδύνου για την DCD είναι παρόμοιοι με τους παράγοντες κινδύνου για την εγκεφαλική παράλυση (</a:t>
            </a:r>
            <a:r>
              <a:rPr lang="en-US" sz="15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van Hoorn</a:t>
            </a:r>
            <a:r>
              <a:rPr lang="el-GR" sz="15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5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2020</a:t>
            </a:r>
            <a:r>
              <a:rPr lang="el-GR" sz="1500" dirty="0">
                <a:solidFill>
                  <a:schemeClr val="bg1"/>
                </a:solidFill>
                <a:latin typeface="Arial" panose="020B0604020202020204" pitchFamily="34" charset="0"/>
              </a:rPr>
              <a:t>)</a:t>
            </a:r>
            <a:endParaRPr lang="el-GR" sz="1500" dirty="0">
              <a:solidFill>
                <a:schemeClr val="bg1"/>
              </a:solidFill>
            </a:endParaRPr>
          </a:p>
          <a:p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F785A8F-002E-4E7C-A4EE-0423F2448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6045" y="380207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552F9A4-B078-4FA2-A29A-E70F604511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6045" y="380207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83DC92A2-3251-125B-7E55-D81229EB38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444"/>
          <a:stretch/>
        </p:blipFill>
        <p:spPr>
          <a:xfrm>
            <a:off x="7572995" y="1820333"/>
            <a:ext cx="3217333" cy="3217333"/>
          </a:xfrm>
          <a:prstGeom prst="rect">
            <a:avLst/>
          </a:prstGeom>
        </p:spPr>
      </p:pic>
      <p:grpSp>
        <p:nvGrpSpPr>
          <p:cNvPr id="19" name="Graphic 4">
            <a:extLst>
              <a:ext uri="{FF2B5EF4-FFF2-40B4-BE49-F238E27FC236}">
                <a16:creationId xmlns:a16="http://schemas.microsoft.com/office/drawing/2014/main" id="{E7EEFC47-5A1A-4BC0-9CCE-8E2F1C883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135753" y="4898353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69E79C8-38A5-45F9-945F-935B056618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F23F4A9-D368-45FC-BE17-5AE7B3D2BC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E359B9-2553-4BF7-9253-DD7C6C725D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F9101C1-DB2F-4A51-BFCF-E56AA9D7B8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6A0E25F-E8AC-43C3-92E1-630040C0E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FEFC1B0-3611-4239-A35C-0A72C1AA44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BC7390E-9D9D-4C6A-B8B7-168D94FAF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8A0E0EA-1232-409E-BEAC-059E2E098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0765A6-867B-4402-BC11-C0D434526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F6BB45C-BD66-4CD7-A522-A10F8B077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116CBF8-8641-4F3A-8D12-6EAF96CF3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8FC9AA3-7B63-4082-885D-8FCEE9798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48DC3B5-F54E-4473-A0BB-948DEF2ECE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58054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254CDB7-373E-A434-C891-4321D7EAE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l-GR" sz="4000">
                <a:solidFill>
                  <a:srgbClr val="FFFFFF"/>
                </a:solidFill>
              </a:rPr>
              <a:t>Αισθητηριακή ευαισθησία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82923CA9-8E28-4144-3EB9-64D69EA1AD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985333"/>
              </p:ext>
            </p:extLst>
          </p:nvPr>
        </p:nvGraphicFramePr>
        <p:xfrm>
          <a:off x="644056" y="3207103"/>
          <a:ext cx="10927832" cy="2507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7599">
                  <a:extLst>
                    <a:ext uri="{9D8B030D-6E8A-4147-A177-3AD203B41FA5}">
                      <a16:colId xmlns:a16="http://schemas.microsoft.com/office/drawing/2014/main" val="1726525913"/>
                    </a:ext>
                  </a:extLst>
                </a:gridCol>
                <a:gridCol w="2007614">
                  <a:extLst>
                    <a:ext uri="{9D8B030D-6E8A-4147-A177-3AD203B41FA5}">
                      <a16:colId xmlns:a16="http://schemas.microsoft.com/office/drawing/2014/main" val="364905262"/>
                    </a:ext>
                  </a:extLst>
                </a:gridCol>
                <a:gridCol w="1962392">
                  <a:extLst>
                    <a:ext uri="{9D8B030D-6E8A-4147-A177-3AD203B41FA5}">
                      <a16:colId xmlns:a16="http://schemas.microsoft.com/office/drawing/2014/main" val="2768615200"/>
                    </a:ext>
                  </a:extLst>
                </a:gridCol>
                <a:gridCol w="1674095">
                  <a:extLst>
                    <a:ext uri="{9D8B030D-6E8A-4147-A177-3AD203B41FA5}">
                      <a16:colId xmlns:a16="http://schemas.microsoft.com/office/drawing/2014/main" val="3568118280"/>
                    </a:ext>
                  </a:extLst>
                </a:gridCol>
                <a:gridCol w="1770194">
                  <a:extLst>
                    <a:ext uri="{9D8B030D-6E8A-4147-A177-3AD203B41FA5}">
                      <a16:colId xmlns:a16="http://schemas.microsoft.com/office/drawing/2014/main" val="1909697327"/>
                    </a:ext>
                  </a:extLst>
                </a:gridCol>
                <a:gridCol w="1635938">
                  <a:extLst>
                    <a:ext uri="{9D8B030D-6E8A-4147-A177-3AD203B41FA5}">
                      <a16:colId xmlns:a16="http://schemas.microsoft.com/office/drawing/2014/main" val="3705917407"/>
                    </a:ext>
                  </a:extLst>
                </a:gridCol>
              </a:tblGrid>
              <a:tr h="575236"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</a:rPr>
                        <a:t>ΓΕΥΣΗ / ΟΣΦΡΗΣΗ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</a:rPr>
                        <a:t>ΚΙΝΗΣΗ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</a:rPr>
                        <a:t>ΟΠΤΙΚΟΤΗΤΑ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</a:rPr>
                        <a:t>ΑΠΤΙΚΟΤΗΤΑ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</a:rPr>
                        <a:t>ΕΠΙΠ. ΔΡΑΣΤΗΡΙΟΤ.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</a:rPr>
                        <a:t>ΑΚΟΥΣΤΙΚΟ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extLst>
                  <a:ext uri="{0D108BD9-81ED-4DB2-BD59-A6C34878D82A}">
                    <a16:rowId xmlns:a16="http://schemas.microsoft.com/office/drawing/2014/main" val="1195071532"/>
                  </a:ext>
                </a:extLst>
              </a:tr>
              <a:tr h="1931922">
                <a:tc>
                  <a:txBody>
                    <a:bodyPr/>
                    <a:lstStyle/>
                    <a:p>
                      <a:r>
                        <a:rPr lang="el-GR" sz="1800">
                          <a:effectLst/>
                        </a:rPr>
                        <a:t>Βρείτε αρωματικά προϊόντα που σας αρέσουν και χρησιμοποιείστε τα με φυσικό τρόπο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r>
                        <a:rPr lang="el-GR" sz="1800">
                          <a:effectLst/>
                        </a:rPr>
                        <a:t>Χρησιμοποιείστε περιστρεφόμενες καρέκλες για ηρεμιστική δράση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r>
                        <a:rPr lang="el-GR" sz="1800">
                          <a:effectLst/>
                        </a:rPr>
                        <a:t>Χρησιμοποιείστε σύστημα για την οπτική αναζήτηση (πχ αριστερά </a:t>
                      </a:r>
                      <a:r>
                        <a:rPr lang="el-GR" sz="18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l-GR" sz="1800">
                          <a:effectLst/>
                        </a:rPr>
                        <a:t>δεξιά, πάνω </a:t>
                      </a:r>
                      <a:r>
                        <a:rPr lang="el-GR" sz="18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l-GR" sz="1800">
                          <a:effectLst/>
                        </a:rPr>
                        <a:t> κάτω)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r>
                        <a:rPr lang="el-GR" sz="1800" err="1">
                          <a:effectLst/>
                        </a:rPr>
                        <a:t>Προτιμείστε</a:t>
                      </a:r>
                      <a:r>
                        <a:rPr lang="el-GR" sz="1800">
                          <a:effectLst/>
                        </a:rPr>
                        <a:t> την </a:t>
                      </a:r>
                      <a:r>
                        <a:rPr lang="el-GR" sz="1800" err="1">
                          <a:effectLst/>
                        </a:rPr>
                        <a:t>βαθειά</a:t>
                      </a:r>
                      <a:r>
                        <a:rPr lang="el-GR" sz="1800">
                          <a:effectLst/>
                        </a:rPr>
                        <a:t> πίεση αντί του ελαφρού αγγίγματος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r>
                        <a:rPr lang="el-GR" sz="1800">
                          <a:effectLst/>
                        </a:rPr>
                        <a:t>Χρησιμοποιείτε διαλείμματα ή μικρές παύσεις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tc>
                  <a:txBody>
                    <a:bodyPr/>
                    <a:lstStyle/>
                    <a:p>
                      <a:r>
                        <a:rPr lang="el-GR" sz="1800">
                          <a:effectLst/>
                        </a:rPr>
                        <a:t>Μειώστε το ποσό των πληροφοριών / βημάτων που εισέρχονται κάθε στιγμή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51" marR="61051" marT="0" marB="0"/>
                </a:tc>
                <a:extLst>
                  <a:ext uri="{0D108BD9-81ED-4DB2-BD59-A6C34878D82A}">
                    <a16:rowId xmlns:a16="http://schemas.microsoft.com/office/drawing/2014/main" val="815211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35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B823FBBB-8545-3B7C-A2C5-0E9B08867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l-GR" sz="4000">
                <a:solidFill>
                  <a:srgbClr val="FFFFFF"/>
                </a:solidFill>
              </a:rPr>
              <a:t>Αισθητηριακή ευαισθησία-Χαμηλά σκορ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3A35E068-F857-E454-1C44-C2E84A360B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1892881"/>
              </p:ext>
            </p:extLst>
          </p:nvPr>
        </p:nvGraphicFramePr>
        <p:xfrm>
          <a:off x="644056" y="2647943"/>
          <a:ext cx="10927831" cy="3625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3502">
                  <a:extLst>
                    <a:ext uri="{9D8B030D-6E8A-4147-A177-3AD203B41FA5}">
                      <a16:colId xmlns:a16="http://schemas.microsoft.com/office/drawing/2014/main" val="3515227504"/>
                    </a:ext>
                  </a:extLst>
                </a:gridCol>
                <a:gridCol w="1837052">
                  <a:extLst>
                    <a:ext uri="{9D8B030D-6E8A-4147-A177-3AD203B41FA5}">
                      <a16:colId xmlns:a16="http://schemas.microsoft.com/office/drawing/2014/main" val="4144982513"/>
                    </a:ext>
                  </a:extLst>
                </a:gridCol>
                <a:gridCol w="1716778">
                  <a:extLst>
                    <a:ext uri="{9D8B030D-6E8A-4147-A177-3AD203B41FA5}">
                      <a16:colId xmlns:a16="http://schemas.microsoft.com/office/drawing/2014/main" val="2462389903"/>
                    </a:ext>
                  </a:extLst>
                </a:gridCol>
                <a:gridCol w="1714870">
                  <a:extLst>
                    <a:ext uri="{9D8B030D-6E8A-4147-A177-3AD203B41FA5}">
                      <a16:colId xmlns:a16="http://schemas.microsoft.com/office/drawing/2014/main" val="2919686657"/>
                    </a:ext>
                  </a:extLst>
                </a:gridCol>
                <a:gridCol w="2183728">
                  <a:extLst>
                    <a:ext uri="{9D8B030D-6E8A-4147-A177-3AD203B41FA5}">
                      <a16:colId xmlns:a16="http://schemas.microsoft.com/office/drawing/2014/main" val="1514682643"/>
                    </a:ext>
                  </a:extLst>
                </a:gridCol>
                <a:gridCol w="1731901">
                  <a:extLst>
                    <a:ext uri="{9D8B030D-6E8A-4147-A177-3AD203B41FA5}">
                      <a16:colId xmlns:a16="http://schemas.microsoft.com/office/drawing/2014/main" val="2167232800"/>
                    </a:ext>
                  </a:extLst>
                </a:gridCol>
              </a:tblGrid>
              <a:tr h="627943">
                <a:tc>
                  <a:txBody>
                    <a:bodyPr/>
                    <a:lstStyle/>
                    <a:p>
                      <a:pPr algn="ctr"/>
                      <a:r>
                        <a:rPr lang="el-GR" sz="1900">
                          <a:effectLst/>
                        </a:rPr>
                        <a:t>ΓΕΥΣΗ / ΟΣΦΡΗΣΗ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900">
                          <a:effectLst/>
                        </a:rPr>
                        <a:t>ΚΙΝΗΣΗ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900">
                          <a:effectLst/>
                        </a:rPr>
                        <a:t>ΟΠΤΙΚΟΤΗΤΑ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900">
                          <a:effectLst/>
                        </a:rPr>
                        <a:t>ΑΠΤΙΚΟΤΗΤΑ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900">
                          <a:effectLst/>
                        </a:rPr>
                        <a:t>ΕΠΙΠ. ΔΡΑΣΤΗΡΙΟΤ.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900">
                          <a:effectLst/>
                        </a:rPr>
                        <a:t>ΑΚΟΥΣΤΙΚΟ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extLst>
                  <a:ext uri="{0D108BD9-81ED-4DB2-BD59-A6C34878D82A}">
                    <a16:rowId xmlns:a16="http://schemas.microsoft.com/office/drawing/2014/main" val="3732479085"/>
                  </a:ext>
                </a:extLst>
              </a:tr>
              <a:tr h="2997535">
                <a:tc>
                  <a:txBody>
                    <a:bodyPr/>
                    <a:lstStyle/>
                    <a:p>
                      <a:r>
                        <a:rPr lang="el-GR" sz="1900">
                          <a:effectLst/>
                        </a:rPr>
                        <a:t>Προσθέστε χορταρικά, καρυκεύματα κλπ σε φαγητά και προσπαθείστε να ανακαλύψετε τις γεύσεις όταν τα τρώτε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r>
                        <a:rPr lang="el-GR" sz="1900">
                          <a:effectLst/>
                        </a:rPr>
                        <a:t>Ζητείστε σε ένα άλλο άνθρωπο να σας βοηθήσει να κατανοήσετε νέα κινητικά μοντέλα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r>
                        <a:rPr lang="el-GR" sz="1900">
                          <a:effectLst/>
                        </a:rPr>
                        <a:t>Προσθέστε χρώμα ή ποικιλία σε γραπτές οδηγίες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r>
                        <a:rPr lang="el-GR" sz="1900">
                          <a:effectLst/>
                        </a:rPr>
                        <a:t>Φορέστε ρούχα με διαφορετικές υφές ή που να μπορούν να βγαίνουν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r>
                        <a:rPr lang="el-GR" sz="1900">
                          <a:effectLst/>
                        </a:rPr>
                        <a:t>Κάντε μια συνειδητή προσπάθεια για να παρακολουθήσετε τα αισθητηριακά δεδομένα της καθημερινής ζωής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tc>
                  <a:txBody>
                    <a:bodyPr/>
                    <a:lstStyle/>
                    <a:p>
                      <a:r>
                        <a:rPr lang="el-GR" sz="1900">
                          <a:effectLst/>
                        </a:rPr>
                        <a:t>Βάλτε ποικιλία στην ένταση και τον ρυθμό των ήχων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645" marR="66645" marT="0" marB="0"/>
                </a:tc>
                <a:extLst>
                  <a:ext uri="{0D108BD9-81ED-4DB2-BD59-A6C34878D82A}">
                    <a16:rowId xmlns:a16="http://schemas.microsoft.com/office/drawing/2014/main" val="11716252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04226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867F5CC3-E5A4-0666-7548-753B86A02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l-GR" sz="4000">
                <a:solidFill>
                  <a:srgbClr val="FFFFFF"/>
                </a:solidFill>
              </a:rPr>
              <a:t>Αποφυγή αίσθησης-Υψηλή σκορ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4222B3BE-5E41-DDB1-503B-F501048A1F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870225"/>
              </p:ext>
            </p:extLst>
          </p:nvPr>
        </p:nvGraphicFramePr>
        <p:xfrm>
          <a:off x="644056" y="2901519"/>
          <a:ext cx="10927832" cy="3118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006">
                  <a:extLst>
                    <a:ext uri="{9D8B030D-6E8A-4147-A177-3AD203B41FA5}">
                      <a16:colId xmlns:a16="http://schemas.microsoft.com/office/drawing/2014/main" val="2549085657"/>
                    </a:ext>
                  </a:extLst>
                </a:gridCol>
                <a:gridCol w="1606048">
                  <a:extLst>
                    <a:ext uri="{9D8B030D-6E8A-4147-A177-3AD203B41FA5}">
                      <a16:colId xmlns:a16="http://schemas.microsoft.com/office/drawing/2014/main" val="3403641503"/>
                    </a:ext>
                  </a:extLst>
                </a:gridCol>
                <a:gridCol w="1905813">
                  <a:extLst>
                    <a:ext uri="{9D8B030D-6E8A-4147-A177-3AD203B41FA5}">
                      <a16:colId xmlns:a16="http://schemas.microsoft.com/office/drawing/2014/main" val="192468564"/>
                    </a:ext>
                  </a:extLst>
                </a:gridCol>
                <a:gridCol w="1700117">
                  <a:extLst>
                    <a:ext uri="{9D8B030D-6E8A-4147-A177-3AD203B41FA5}">
                      <a16:colId xmlns:a16="http://schemas.microsoft.com/office/drawing/2014/main" val="2597690674"/>
                    </a:ext>
                  </a:extLst>
                </a:gridCol>
                <a:gridCol w="1935949">
                  <a:extLst>
                    <a:ext uri="{9D8B030D-6E8A-4147-A177-3AD203B41FA5}">
                      <a16:colId xmlns:a16="http://schemas.microsoft.com/office/drawing/2014/main" val="97673959"/>
                    </a:ext>
                  </a:extLst>
                </a:gridCol>
                <a:gridCol w="2100899">
                  <a:extLst>
                    <a:ext uri="{9D8B030D-6E8A-4147-A177-3AD203B41FA5}">
                      <a16:colId xmlns:a16="http://schemas.microsoft.com/office/drawing/2014/main" val="3125036740"/>
                    </a:ext>
                  </a:extLst>
                </a:gridCol>
              </a:tblGrid>
              <a:tr h="645591">
                <a:tc>
                  <a:txBody>
                    <a:bodyPr/>
                    <a:lstStyle/>
                    <a:p>
                      <a:pPr algn="ctr"/>
                      <a:r>
                        <a:rPr lang="el-GR" sz="2000">
                          <a:effectLst/>
                        </a:rPr>
                        <a:t>ΓΕΥΣΗ / ΟΣΦΡΗΣΗ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>
                          <a:effectLst/>
                        </a:rPr>
                        <a:t>ΚΙΝΗΣΗ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>
                          <a:effectLst/>
                        </a:rPr>
                        <a:t>ΟΠΤΙΚΟΤΗΤΑ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>
                          <a:effectLst/>
                        </a:rPr>
                        <a:t>ΑΠΤΙΚΟΤΗΤΑ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>
                          <a:effectLst/>
                        </a:rPr>
                        <a:t>ΕΠΙΠ. ΔΡΑΣΤΗΡΙΟΤ.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>
                          <a:effectLst/>
                        </a:rPr>
                        <a:t>ΑΚΟΥΣΤΙΚΟ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extLst>
                  <a:ext uri="{0D108BD9-81ED-4DB2-BD59-A6C34878D82A}">
                    <a16:rowId xmlns:a16="http://schemas.microsoft.com/office/drawing/2014/main" val="2469798253"/>
                  </a:ext>
                </a:extLst>
              </a:tr>
              <a:tr h="2472735">
                <a:tc>
                  <a:txBody>
                    <a:bodyPr/>
                    <a:lstStyle/>
                    <a:p>
                      <a:r>
                        <a:rPr lang="el-GR" sz="2000">
                          <a:effectLst/>
                        </a:rPr>
                        <a:t>Ζητείστε τις σάλτσες ή τα </a:t>
                      </a:r>
                      <a:r>
                        <a:rPr lang="en-US" sz="2000">
                          <a:effectLst/>
                        </a:rPr>
                        <a:t>dressings</a:t>
                      </a:r>
                      <a:r>
                        <a:rPr lang="el-GR" sz="2000">
                          <a:effectLst/>
                        </a:rPr>
                        <a:t> των </a:t>
                      </a:r>
                      <a:r>
                        <a:rPr lang="el-GR" sz="2000" err="1">
                          <a:effectLst/>
                        </a:rPr>
                        <a:t>σαλατών</a:t>
                      </a:r>
                      <a:r>
                        <a:rPr lang="el-GR" sz="2000">
                          <a:effectLst/>
                        </a:rPr>
                        <a:t> σε ξεχωριστό πιατάκι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r>
                        <a:rPr lang="el-GR" sz="2000">
                          <a:effectLst/>
                        </a:rPr>
                        <a:t>Τα ασανσέρ, οι κυλιόμενες σκάλες και τα ύψη μπορεί να είναι πολύ άβολα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r>
                        <a:rPr lang="el-GR" sz="2000">
                          <a:effectLst/>
                        </a:rPr>
                        <a:t>Περιοδικά κλείνετε τα μάτια σας για να μειώνετε τον οπτικό ερεθισμό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r>
                        <a:rPr lang="el-GR" sz="2000">
                          <a:effectLst/>
                        </a:rPr>
                        <a:t>Εξηγείστε στους άλλους την ανάγκη σας για τήρηση απόστασης από αυτούς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r>
                        <a:rPr lang="el-GR" sz="2000">
                          <a:effectLst/>
                        </a:rPr>
                        <a:t>Αποφύγετε μέρη με πολύ κίνηση, πλήθη, φασαρία από πολύ κόσμο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tc>
                  <a:txBody>
                    <a:bodyPr/>
                    <a:lstStyle/>
                    <a:p>
                      <a:r>
                        <a:rPr lang="el-GR" sz="2000">
                          <a:effectLst/>
                        </a:rPr>
                        <a:t>Μειώστε τους ήχους πίσω φόντου / συζητήσεις (πχ σβήστε το ράδιο / </a:t>
                      </a:r>
                      <a:r>
                        <a:rPr lang="en-US" sz="2000">
                          <a:effectLst/>
                        </a:rPr>
                        <a:t>TV</a:t>
                      </a:r>
                      <a:r>
                        <a:rPr lang="el-GR" sz="2000">
                          <a:effectLst/>
                        </a:rPr>
                        <a:t>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8" marR="68518" marT="0" marB="0"/>
                </a:tc>
                <a:extLst>
                  <a:ext uri="{0D108BD9-81ED-4DB2-BD59-A6C34878D82A}">
                    <a16:rowId xmlns:a16="http://schemas.microsoft.com/office/drawing/2014/main" val="3106509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55490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368C1B01-7080-C03E-84CC-9BDECCD54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88308"/>
            <a:ext cx="7188989" cy="1021424"/>
          </a:xfrm>
        </p:spPr>
        <p:txBody>
          <a:bodyPr anchor="b">
            <a:normAutofit/>
          </a:bodyPr>
          <a:lstStyle/>
          <a:p>
            <a:r>
              <a:rPr lang="el-GR" sz="3700" dirty="0">
                <a:solidFill>
                  <a:schemeClr val="bg1"/>
                </a:solidFill>
              </a:rPr>
              <a:t>Αποφυγή αίσθησης- χαμηλό σκορ</a:t>
            </a:r>
            <a:endParaRPr lang="en-US" sz="3700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1440584"/>
            <a:ext cx="80271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C2F6CE-0CF2-4DDD-85F5-96799A328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164811" y="6267491"/>
            <a:ext cx="80271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C0428A08-6C7B-8890-F789-BE286EE72D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68303"/>
              </p:ext>
            </p:extLst>
          </p:nvPr>
        </p:nvGraphicFramePr>
        <p:xfrm>
          <a:off x="1392238" y="2098921"/>
          <a:ext cx="9407527" cy="3474774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1630716">
                  <a:extLst>
                    <a:ext uri="{9D8B030D-6E8A-4147-A177-3AD203B41FA5}">
                      <a16:colId xmlns:a16="http://schemas.microsoft.com/office/drawing/2014/main" val="3819749692"/>
                    </a:ext>
                  </a:extLst>
                </a:gridCol>
                <a:gridCol w="1540549">
                  <a:extLst>
                    <a:ext uri="{9D8B030D-6E8A-4147-A177-3AD203B41FA5}">
                      <a16:colId xmlns:a16="http://schemas.microsoft.com/office/drawing/2014/main" val="1913138119"/>
                    </a:ext>
                  </a:extLst>
                </a:gridCol>
                <a:gridCol w="1455212">
                  <a:extLst>
                    <a:ext uri="{9D8B030D-6E8A-4147-A177-3AD203B41FA5}">
                      <a16:colId xmlns:a16="http://schemas.microsoft.com/office/drawing/2014/main" val="3354074486"/>
                    </a:ext>
                  </a:extLst>
                </a:gridCol>
                <a:gridCol w="1435892">
                  <a:extLst>
                    <a:ext uri="{9D8B030D-6E8A-4147-A177-3AD203B41FA5}">
                      <a16:colId xmlns:a16="http://schemas.microsoft.com/office/drawing/2014/main" val="1017285257"/>
                    </a:ext>
                  </a:extLst>
                </a:gridCol>
                <a:gridCol w="1675799">
                  <a:extLst>
                    <a:ext uri="{9D8B030D-6E8A-4147-A177-3AD203B41FA5}">
                      <a16:colId xmlns:a16="http://schemas.microsoft.com/office/drawing/2014/main" val="893667021"/>
                    </a:ext>
                  </a:extLst>
                </a:gridCol>
                <a:gridCol w="1669359">
                  <a:extLst>
                    <a:ext uri="{9D8B030D-6E8A-4147-A177-3AD203B41FA5}">
                      <a16:colId xmlns:a16="http://schemas.microsoft.com/office/drawing/2014/main" val="530381395"/>
                    </a:ext>
                  </a:extLst>
                </a:gridCol>
              </a:tblGrid>
              <a:tr h="655385">
                <a:tc>
                  <a:txBody>
                    <a:bodyPr/>
                    <a:lstStyle/>
                    <a:p>
                      <a:pPr algn="ctr"/>
                      <a:r>
                        <a:rPr lang="el-GR" sz="1400" b="0" cap="none" spc="0">
                          <a:solidFill>
                            <a:schemeClr val="bg1"/>
                          </a:solidFill>
                          <a:effectLst/>
                        </a:rPr>
                        <a:t>ΓΕΥΣΗ / ΟΣΦΡΗΣΗ</a:t>
                      </a:r>
                      <a:endParaRPr lang="en-US" sz="14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0" cap="none" spc="0">
                          <a:solidFill>
                            <a:schemeClr val="bg1"/>
                          </a:solidFill>
                          <a:effectLst/>
                        </a:rPr>
                        <a:t>ΚΙΝΗΣΗ</a:t>
                      </a:r>
                      <a:endParaRPr lang="en-US" sz="14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0" cap="none" spc="0">
                          <a:solidFill>
                            <a:schemeClr val="bg1"/>
                          </a:solidFill>
                          <a:effectLst/>
                        </a:rPr>
                        <a:t>ΟΠΤΙΚΟΤΗΤΑ</a:t>
                      </a:r>
                      <a:endParaRPr lang="en-US" sz="14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0" cap="none" spc="0">
                          <a:solidFill>
                            <a:schemeClr val="bg1"/>
                          </a:solidFill>
                          <a:effectLst/>
                        </a:rPr>
                        <a:t>ΑΠΤΙΚΟΤΗΤΑ</a:t>
                      </a:r>
                      <a:endParaRPr lang="en-US" sz="14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0" cap="none" spc="0">
                          <a:solidFill>
                            <a:schemeClr val="bg1"/>
                          </a:solidFill>
                          <a:effectLst/>
                        </a:rPr>
                        <a:t>ΕΠΙΠ. ΔΡΑΣΤΗΡΙΟΤ.</a:t>
                      </a:r>
                      <a:endParaRPr lang="en-US" sz="14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0" cap="none" spc="0">
                          <a:solidFill>
                            <a:schemeClr val="bg1"/>
                          </a:solidFill>
                          <a:effectLst/>
                        </a:rPr>
                        <a:t>ΑΚΟΥΣΤΙΚΟ</a:t>
                      </a:r>
                      <a:endParaRPr lang="en-US" sz="14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557050"/>
                  </a:ext>
                </a:extLst>
              </a:tr>
              <a:tr h="2819389">
                <a:tc>
                  <a:txBody>
                    <a:bodyPr/>
                    <a:lstStyle/>
                    <a:p>
                      <a:r>
                        <a:rPr lang="el-GR" sz="1400" cap="none" spc="0">
                          <a:solidFill>
                            <a:schemeClr val="tx1"/>
                          </a:solidFill>
                          <a:effectLst/>
                        </a:rPr>
                        <a:t>Ελέγξτε μαζί με αυτούς που ζείτε και εργάζεστε για να βρείτε πότε οι οσμές στο σπίτι / εργασία είναι </a:t>
                      </a:r>
                      <a:r>
                        <a:rPr lang="el-GR" sz="1400" cap="none" spc="0" err="1">
                          <a:solidFill>
                            <a:schemeClr val="tx1"/>
                          </a:solidFill>
                          <a:effectLst/>
                        </a:rPr>
                        <a:t>υπερδιεγερτικές</a:t>
                      </a:r>
                      <a:r>
                        <a:rPr lang="el-GR" sz="1400" cap="none" spc="0">
                          <a:solidFill>
                            <a:schemeClr val="tx1"/>
                          </a:solidFill>
                          <a:effectLst/>
                        </a:rPr>
                        <a:t> για εσάς</a:t>
                      </a:r>
                      <a:endParaRPr lang="en-US" sz="14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cap="none" spc="0">
                          <a:solidFill>
                            <a:schemeClr val="tx1"/>
                          </a:solidFill>
                          <a:effectLst/>
                        </a:rPr>
                        <a:t>Σκεφτείτε τις κινητικές σας δραστηριότητες και πότε τις κάντε αυτές με ασφάλεια (προσαρμόστε τις εάν είναι απαραίτητο)</a:t>
                      </a:r>
                      <a:endParaRPr lang="en-US" sz="14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cap="none" spc="0">
                          <a:solidFill>
                            <a:schemeClr val="tx1"/>
                          </a:solidFill>
                          <a:effectLst/>
                        </a:rPr>
                        <a:t>Μειώστε το φως, φορέστε γυαλιά ηλίου</a:t>
                      </a:r>
                      <a:endParaRPr lang="en-US" sz="14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cap="none" spc="0">
                          <a:solidFill>
                            <a:schemeClr val="tx1"/>
                          </a:solidFill>
                          <a:effectLst/>
                        </a:rPr>
                        <a:t>Ζητείστε από τους άλλους να σας ενημερώσουν εάν εισβάλετε άθελά σας στον προσωπικό τους χώρο</a:t>
                      </a:r>
                      <a:endParaRPr lang="en-US" sz="14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cap="none" spc="0">
                          <a:solidFill>
                            <a:schemeClr val="tx1"/>
                          </a:solidFill>
                          <a:effectLst/>
                        </a:rPr>
                        <a:t>Αφιερώστε χρόνο για σχεδιασμό για να αποφύγετε τις παρορμήσεις σας (πχ χρησιμοποιείστε ημερολόγια, οργανογράμματα </a:t>
                      </a:r>
                      <a:r>
                        <a:rPr lang="el-GR" sz="1400" cap="none" spc="0" err="1">
                          <a:solidFill>
                            <a:schemeClr val="tx1"/>
                          </a:solidFill>
                          <a:effectLst/>
                        </a:rPr>
                        <a:t>κλπ</a:t>
                      </a:r>
                      <a:r>
                        <a:rPr lang="el-GR" sz="1400" cap="none" spc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4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cap="none" spc="0">
                          <a:solidFill>
                            <a:schemeClr val="tx1"/>
                          </a:solidFill>
                          <a:effectLst/>
                        </a:rPr>
                        <a:t>Σκεφτείτε ήχους που τυπικά ακούτε στην δουλειά σας για να διακρίνετε πώς θα μπορούσατε να δουλεύετε καλύτερα εάν άλλαζαν κάποιοι από αυτούς (αν μειώνονταν ή τροποποιούνταν)</a:t>
                      </a:r>
                      <a:endParaRPr lang="en-US" sz="14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0566" marR="59107" marT="92743" marB="92743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6622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17749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C5A142D0-11B0-4DCA-0641-C508FC241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41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Βιβλιογραφικές αναφορές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F33938E-1AB5-B65A-390C-7509B6C7E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108061"/>
            <a:ext cx="5008901" cy="4571972"/>
          </a:xfrm>
        </p:spPr>
        <p:txBody>
          <a:bodyPr anchor="ctr">
            <a:normAutofit/>
          </a:bodyPr>
          <a:lstStyle/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Allen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S. &amp;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Casey</a:t>
            </a:r>
            <a:r>
              <a:rPr lang="el-GR" sz="800">
                <a:solidFill>
                  <a:schemeClr val="bg1"/>
                </a:solidFill>
                <a:latin typeface="Arial" panose="020B0604020202020204" pitchFamily="34" charset="0"/>
              </a:rPr>
              <a:t>, J. 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2017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).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Developmental coordination disorders and sensory processing and integration: Incidence, associations and co-morbidities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British Journal of Occupational Therapy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80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9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549-557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  <a:hlinkClick r:id="rId2"/>
              </a:rPr>
              <a:t>https://doi.org/10.1177/0308022617709183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American Occupational Therapy Association, (2023). About Occupational Therapy.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  <a:hlinkClick r:id="rId3"/>
              </a:rPr>
              <a:t>https://www.aota.org/about/for-the-media/about-occupational-therapy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American Occupational Therapy Association. (2020). Occupational therapy practice framework: Domain and process (4th ed.). American Journal of Occupational Therapy, 74(Suppl. 2), 7412410010. https://doi.org/10. 5014/ajot.2020.74S2001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American Psychiatric Association (2013) Diagnostic and statistical manual of mental disorders: DSM-–5.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Arlington, VA. USA: American Psychiatric Publishing Inc.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Ayres, A. J. (2005/1976). Sensory integration and the child. Los Angeles: Western Psychological Services.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Blank R, Barnett A, Cairney J, Green D, Kirby A, Polatajko H, Vincon S (2019) International clinical practice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recommendations on the definition, diagnosis, assessment, intervention, and psychosocial aspects of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developmental coordination disorder. Developmental Medicine and Child Neurology. 61(3): 242–285.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Buitendag</a:t>
            </a:r>
            <a:r>
              <a:rPr lang="el-GR" sz="800">
                <a:solidFill>
                  <a:schemeClr val="bg1"/>
                </a:solidFill>
                <a:latin typeface="Arial" panose="020B0604020202020204" pitchFamily="34" charset="0"/>
              </a:rPr>
              <a:t>, K. (2010).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The relationship between developmental dyspraxia and sensory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responsivity in children aged four years through eight years</a:t>
            </a:r>
            <a:r>
              <a:rPr lang="el-GR" sz="80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Part I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South African Journal of Occupational Therapy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40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Cleaton M, Lorgelly P, Kirby A (2020) Developmental coordination disorder in UK children aged 6–19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years: estimating the cost. British Journal of Occupational Therapy. 83(1): 29–40.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Dunn, W. (1999). Sensory Profile User's Manual. San Antonio: The Psychological Corporation.</a:t>
            </a: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Dunn, W. (2006). Sensory Profile Supplement user's manual. San Antonio, TX: Psychological Corporation.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Farb, N. A., Daubenmier, J. J., Price, C. J., Gard, T., Kerr, C. E., Dunn, B. D., et al. (2015). Interoception, contemplative practice, and health. Front. Psychol. 6, 763.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27263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0436D372-4B2B-C5B0-2E01-3A82EA9BE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41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Βιβλιογραφικές Αναφορές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6F54EEE-99C3-3FF2-52AD-65EDD05D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108061"/>
            <a:ext cx="5008901" cy="4571972"/>
          </a:xfrm>
        </p:spPr>
        <p:txBody>
          <a:bodyPr anchor="ctr">
            <a:normAutofit/>
          </a:bodyPr>
          <a:lstStyle/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Jegadeesan, T. &amp; Nagalakshmi, P. (2020). Effect of Sensory Integration Approach on Children with Dyspraxia. Indian Journal of Public Health Research &amp; Development, 11(12). </a:t>
            </a: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Kirby A, Williams N, Thomas M, Hill E (2013) Self-reported mood, general health, wellbeing, and employment status in adults with suspected DCD. Research in Developmental Disabilities. 34(4): 1357–64.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Lingam R, Hunt L, Golding J, Jongmans M, Emond A (2009) Prevalence of developmental coordination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disorder using the DSM-IV at 7 years of age: a UK population-based study. Pediatrics.123(4): e693–700.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Mallorquí-Bagué, N., Garfinkel, S.N., Engels, M., Eccles, J.A., Pailhez, G., Bulbena, A., &amp; Critchley, H.D. (2014). Neuroimaging and psychophysiological investigation of the link between anxiety, enhanced affective reactivity and interoception in people with joint hy-permobility. Frontiers in Psychology, 5, 1162.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Mori, A.B. (2015). American Occupational Therapy Association. 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Royal College of Occupational Therapists, </a:t>
            </a:r>
            <a:r>
              <a:rPr lang="el-GR" sz="800">
                <a:solidFill>
                  <a:schemeClr val="bg1"/>
                </a:solidFill>
                <a:latin typeface="Arial" panose="020B0604020202020204" pitchFamily="34" charset="0"/>
              </a:rPr>
              <a:t>[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RCOT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] (2021).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 quick guide for occupational therapists: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Diagnosis of developmental coordination disorder in children and adults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</a:t>
            </a:r>
            <a:endParaRPr lang="en-US" sz="800">
              <a:solidFill>
                <a:schemeClr val="bg1"/>
              </a:solidFill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Royal College of Occupational Therapists (2021) Professional standards for occupational therapy practice,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conduct and ethics. London: RCOT</a:t>
            </a:r>
            <a:r>
              <a:rPr lang="el-GR" sz="80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  <a:r>
              <a:rPr lang="en-US" sz="800">
                <a:solidFill>
                  <a:schemeClr val="bg1"/>
                </a:solidFill>
              </a:rPr>
              <a:t>S</a:t>
            </a:r>
            <a:endParaRPr lang="el-GR" sz="800">
              <a:solidFill>
                <a:schemeClr val="bg1"/>
              </a:solidFill>
            </a:endParaRPr>
          </a:p>
          <a:p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Schaff, R. C., &amp; Smith Roley, S. (2006). Sensory integration: Applying clinical reasoning to practice with diverse population. Austin, TX: Pro-Ed.</a:t>
            </a:r>
            <a:r>
              <a:rPr lang="el-GR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van Hoorn JF, Schoemaker MM, Stuive I, Dijkstra PU, Rodrigues Trigo Pereira F, van der Sluis CK, Hadders-Algra M.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(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2020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).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Risk factors in early life for developmental coordination disorder: a scoping review. Dev Med Child Neurol. 2021 May;63(5):511-519. doi: 10.1111/dmcn.14781. 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</a:rPr>
              <a:t>Wilbarger, P. (1995). The Sensory Diet: Activity Programs Based on. Sensory Processing Theory. American Occupational Therapy Association. 18(2), 1-3.</a:t>
            </a:r>
            <a:endParaRPr lang="el-GR" sz="8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World Health Organisation (2001) International classification of functioning, disability and health (ICF).</a:t>
            </a:r>
            <a:r>
              <a:rPr lang="el-GR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80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Geneva, Switzerland: WHO. </a:t>
            </a:r>
            <a:endParaRPr lang="el-GR" sz="8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endParaRPr 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952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10"/>
            <a:ext cx="12192000" cy="68622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2B5282CA-38E6-A8ED-E915-8B95EA8ED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703" y="507238"/>
            <a:ext cx="3555916" cy="384589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>
                <a:solidFill>
                  <a:schemeClr val="bg1"/>
                </a:solidFill>
              </a:rPr>
              <a:t>ΣΑΣ ΕΥΧΑΡΙΣΤΩ ΓΙΑ ΤΗΝ ΠΡΟΣΟΧΗ ΣΑΣ</a:t>
            </a:r>
          </a:p>
        </p:txBody>
      </p:sp>
      <p:pic>
        <p:nvPicPr>
          <p:cNvPr id="3" name="Εικόνα 2" descr="Εικόνα που περιέχει γραφικά, γραφιστική, ζωγραφική,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FDE73407-0F13-124E-099A-239B548D4D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2"/>
          <a:stretch/>
        </p:blipFill>
        <p:spPr>
          <a:xfrm>
            <a:off x="5467894" y="590861"/>
            <a:ext cx="5290998" cy="5290998"/>
          </a:xfrm>
          <a:custGeom>
            <a:avLst/>
            <a:gdLst/>
            <a:ahLst/>
            <a:cxnLst/>
            <a:rect l="l" t="t" r="r" b="b"/>
            <a:pathLst>
              <a:path w="5290998" h="5290998">
                <a:moveTo>
                  <a:pt x="2645499" y="0"/>
                </a:moveTo>
                <a:cubicBezTo>
                  <a:pt x="4106568" y="0"/>
                  <a:pt x="5290998" y="1184430"/>
                  <a:pt x="5290998" y="2645499"/>
                </a:cubicBezTo>
                <a:cubicBezTo>
                  <a:pt x="5290998" y="4106568"/>
                  <a:pt x="4106568" y="5290998"/>
                  <a:pt x="2645499" y="5290998"/>
                </a:cubicBezTo>
                <a:cubicBezTo>
                  <a:pt x="1184430" y="5290998"/>
                  <a:pt x="0" y="4106568"/>
                  <a:pt x="0" y="2645499"/>
                </a:cubicBezTo>
                <a:cubicBezTo>
                  <a:pt x="0" y="1184430"/>
                  <a:pt x="1184430" y="0"/>
                  <a:pt x="2645499" y="0"/>
                </a:cubicBezTo>
                <a:close/>
              </a:path>
            </a:pathLst>
          </a:custGeom>
          <a:ln w="25400">
            <a:noFill/>
          </a:ln>
        </p:spPr>
      </p:pic>
      <p:sp>
        <p:nvSpPr>
          <p:cNvPr id="48" name="Graphic 212">
            <a:extLst>
              <a:ext uri="{FF2B5EF4-FFF2-40B4-BE49-F238E27FC236}">
                <a16:creationId xmlns:a16="http://schemas.microsoft.com/office/drawing/2014/main" id="{4D4C00DC-4DC6-4CD2-9E31-F17E6CEBC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58925" y="823301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0" name="Graphic 212">
            <a:extLst>
              <a:ext uri="{FF2B5EF4-FFF2-40B4-BE49-F238E27FC236}">
                <a16:creationId xmlns:a16="http://schemas.microsoft.com/office/drawing/2014/main" id="{A499C65A-9B02-4D7F-BD68-CD38D8805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58925" y="823301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52" name="Graphic 190">
            <a:extLst>
              <a:ext uri="{FF2B5EF4-FFF2-40B4-BE49-F238E27FC236}">
                <a16:creationId xmlns:a16="http://schemas.microsoft.com/office/drawing/2014/main" id="{66FB5A75-BDE2-4F12-A95B-C48788A76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70622" y="1755501"/>
            <a:ext cx="1598829" cy="531293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C86CBC8-A814-4C0C-A287-7C549693D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AA52F4F-14E6-402F-A196-668B9CA9BC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aphic 4">
            <a:extLst>
              <a:ext uri="{FF2B5EF4-FFF2-40B4-BE49-F238E27FC236}">
                <a16:creationId xmlns:a16="http://schemas.microsoft.com/office/drawing/2014/main" id="{1F4896D7-5AD0-4505-BCCD-82262CFEE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35286" y="3429061"/>
            <a:ext cx="1861484" cy="1861513"/>
            <a:chOff x="5734037" y="3067039"/>
            <a:chExt cx="724483" cy="724489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3C04C31-4BBB-4AC5-A222-4E79BDDF6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90890F0-A440-4A5F-89E2-860A604251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9BA7632-2294-4740-BB61-DFA5017B7B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025C556-497E-4B62-9131-98448B5A7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467884A-CD29-4BCE-A1A4-1E629953FC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3A1BC11-A782-4A26-87D0-76C92BAB7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8787142E-1022-4109-9141-85FF9C22EC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63BCB7E-36CC-4105-9CDA-BFB80F3FFC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6EF2588-350F-4CCE-9BF8-799EC71961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0A696712-7E60-48CD-A6F8-91754B090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44E95B-2BBF-4335-BEFC-BA135EF949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D692242-534C-4A58-90D7-43A781D236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C72B2EF-E5D1-46BF-B7FE-A9D174508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8805B31-6BA4-45FA-8180-436B2EC419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51B376A0-4543-4AE3-8071-5C746BADEC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824AEB4-F797-4131-AD1A-BCB807B08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399A867-568D-43D3-8F17-6644C8D09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953DBA6-7A8F-4369-8F18-DC19A21B43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9167760-8210-45B7-96C9-462EB82D8E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B578C99-7B91-480A-B8CA-B9FB3AF176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DF91670-E084-4B4B-9F86-75DD43CBE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8FC99F2F-C73F-444D-B4BB-C02E463AB2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F3FF604-A6A9-4EDC-868C-696B92122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8D6C5BB-BF17-4FE8-B611-578E8EBE92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80A8D66-3FA7-4C04-AEDC-D8F94AA433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3DE9B826-6E87-4EF5-AA9D-F55BB3A21D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BAEEC53-BED0-4ACB-94B4-818158D7E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0709FE3-3633-4C01-AAD6-75ADD9395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0D68B00-260E-4EFC-A1FE-8B04EB5A7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360AF8DD-D1D2-43F3-83E5-ECF20A0916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7B3F103-7F53-4D5E-B9A2-DE4F0B78D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BBECD20-3735-4F14-8816-26D648091F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00687DC-38D4-44B7-BA7D-D8A0BA155F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23AFC6B0-2B60-47B1-B854-A02279C706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9963332-7F58-48B9-9BAB-87C986F39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42BD313-0F6E-4DC3-B8A8-861289801F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2253CE00-9D58-4821-B362-2552C433B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7E89086E-98CE-4697-8CE7-B2E7DB2E8C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CE9357F-710D-4D3B-90C1-CF19E73F2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70ED7F2-AD38-47BC-B6A1-FF7E20AFDE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2600E9C-0B0F-45ED-A2CF-DE0240B2B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07D2066-6599-4BD0-9CD5-7289EB1B81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F96C0D-1DEE-47F2-A950-16BC0896F5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D254ABE-505D-4C6A-9267-BFB78FBB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22BBE38-BC6F-4DDE-BD6D-2B496CE420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1046D1FA-C431-4F16-8BDD-71C614D798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F387987-DEF1-447C-BC86-281AC0B3D6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9808DF01-2715-4215-81F1-B8C178304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ED7F897-8A4F-4F3D-BFB1-738BCDCA97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51B8B7-D508-44C3-AFC5-820557A94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FBC6B94-2A13-4303-AE51-334E386DA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7897959-2F8E-4A05-9EA8-5B0329B574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0522AB50-D351-40F4-8A88-E856C1F27F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221AFD52-C13F-4A20-B1DB-13C1A9A3D8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E789B3B-F514-4E02-8C1A-2F85817AA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9E473BAC-3DA1-4D63-9D6C-2B993665F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F385DCF4-8F59-4838-B86C-2B3EF0BCE7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C5A02E-609A-4C39-A35D-E8D038F7C9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AB67B18-1821-4367-A7B6-CC2FFF66DF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FCAC56E-4767-4984-9FE7-2C3CA57D01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A1929ED-CEB2-4C49-B2ED-A206D37935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1D632F9-2F59-4C8D-B1BC-1CB0D15C36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03B9F80B-CAEF-442C-A218-E2B069545B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26A626E-CC14-4106-8AD4-DB3D81CD6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CD710B8-B5DF-495F-ACEA-CFB9308CB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E550C81D-B0B8-4DB8-A12C-B62944D07F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4EB82E53-B337-43EB-BFF8-1466F10E8B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D1DCEF3A-2B54-4AA2-9BFD-57EA4A246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9F122967-34EF-4575-8E59-75D77FCD07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87EBF9D-3949-4CCE-BB87-9784668346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8A1183F-B28F-4BAD-A14B-3940A6E92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81851B7-6D8F-454C-BBAA-498426069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99759A7A-483F-4DB0-8677-C6AB61E197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BDD1E55B-DE82-4811-BB33-1468396D2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4B0251C-DACC-4A24-83BA-3D95F8D191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647EF9B-D99D-48C1-B61E-19B85F47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B55DF3C-DDF0-4B01-849E-46A6634655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09149238-5A44-4264-84E6-DD25E7C01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4E6925C1-B440-4C1C-8829-2E6D9EE14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937B5BDB-32A7-4C47-A984-AF2316600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9B5A7D9C-91C9-49A3-8AD5-DB49632FD4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64B015D-AFCF-4AB2-AE58-A069B06DB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A4407931-9375-400F-88AC-C63D4E9E9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54278B7-45C8-46E4-885A-69208D598B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3A806AB0-FBD6-41CD-997C-A76266D375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719E2D6D-6D96-4348-954B-3657A0B06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9794AABE-9C3E-4A8C-820F-0FDF65213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DBEC39D-5464-46CA-B62B-24826F1F4D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41807973-667B-4780-B3AA-4ADC32DB3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970D793C-C9EE-467B-8385-42B6905A00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94695A53-78EB-4811-8BBC-4707F30169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576416F-0C2E-4D01-9357-5C73ADF856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A091FE22-8667-4F89-A333-BA9A0917E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CB779008-969D-4FA8-BB6C-3BBBCF919E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CDAF3B96-0DFB-44BA-959D-BF9643FFE2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5F66F5FF-98B2-4453-8175-EB602A6A03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751D9683-9D41-4058-B90B-99146FC2F3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0907098D-1005-4522-BA21-F1534CBAC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5BFEF082-7E02-4ED8-B9D1-F0FC47FEC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429C269-222E-4EFB-97B9-08FA243CE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FC460F7F-5702-4281-850B-59E4182A71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A329057C-293F-4933-9DEA-2463E66D4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7274CBA8-6253-4229-AC37-1D7126639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7ABAAD2-23FD-4AF4-8506-3CDDC5607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27A85620-3B33-477A-949C-3F221DCC21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6247316E-E815-4CE3-9EC0-8DC8391EB4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3D047E26-5A98-4B49-A453-C71D894500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940C95BF-A85B-4251-A817-35A7B4F713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EA4FDA2F-E340-40E6-8678-8F4F9EB3D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D94A3796-87FD-436D-8309-857F9B4898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2B20BE68-41F5-4E59-87CD-A8654B1238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FD87938-B42E-45E5-ABB8-936E00A24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A46A837-6AA3-4099-8055-251ED6D7D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B9D871B1-B4D0-4667-B5FA-21AE12E501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477E102A-1E9D-44C8-9DA0-1B4B61444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42DB4921-ECFC-42CD-B91B-56AB1FE263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3156177C-2880-4AAF-BFC7-C3EA4AD09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7C807E0-34AB-4AC3-A674-D7E438C60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93AD80AB-575A-4D50-A561-CE310E06B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E4C11A99-7E93-4B54-B1CE-D90D453254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5A3E814-2D04-4881-B9E9-81ADDC0C97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073D9FB4-F4AF-4974-A734-C9300D210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81A1414-A8F5-43F1-BA51-B058EF2C05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E41588DC-3C7F-4695-A42A-B5ABEA8B51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3884DF6D-4C87-4B4A-A918-B3F3C8BE35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CF26F2A0-B8D0-48D4-A9A9-BEB75CFF1F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7A9177E1-A6DC-4200-9D85-31A348E027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7DA218E3-83A8-45E8-B2E3-4B693606C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31E51433-E260-493C-8A94-FCE7FD9BA2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3A74FFD3-BE5F-435D-AC22-825B6E049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B3420F88-93EB-4790-A2BD-EFF61E77B0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3875302B-159F-4E81-AD49-154BAA8FD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BE9966CE-BC06-4CEB-877D-34D9D1C2EE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889924EA-8A9B-4ED5-8CF2-E184EE89D2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300C1FB1-E227-40EE-A773-071D080BD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14F26B5D-6E35-40E8-90DF-FD65CB33FA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059D8F05-F701-45A6-9377-454642C212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5F57ACF8-D510-4715-B964-20D980558C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51053CDD-687F-481B-86FB-56DA74C55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76B24CA5-1578-43AE-8ED8-CB9F7EA620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A3208550-AB5B-4E2B-914A-270D30163A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4120D7E-20EE-4413-A541-781EA43508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9C0CC66E-BFF1-47FD-8C37-092016FBE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09D9AD44-3983-44A2-9DBA-6C5FF3C47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71915592-B946-43D1-AE24-B72B17FC5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3AC48622-C7DC-416F-B14F-AB0C6A3EF5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C122E9A7-0590-453C-AC3A-88265131C0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78246847-0B72-46B3-9243-7A7B92E212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207FF669-6E9C-47DF-A1A0-6676692794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06905CAD-DCDC-4965-969E-3BA793FCA8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7E82B7F4-81C1-4A48-A3C9-B9DE741C9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53D306B7-0050-4206-8020-D3F81BC46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BE50823B-85BA-4734-A0E5-99F2D027CC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1F26CEA8-889B-4F33-AE59-91F66E1602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E64E5726-D6A2-4541-9EB4-0D455BFB19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B5A9478C-31E8-4C23-856A-5B4D6936B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D4D55AFD-7163-47DF-8918-6BCF397B55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20C5BF88-D776-4C9B-89BD-85EE0DCE81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0A0347C6-25EE-4289-B805-750B30ABB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4C83C9E0-7820-4EA4-B9AA-AD6E0719F3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7E1B6DEA-553D-4733-9A45-3A28D118B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BE647149-B885-4A7D-B57E-A9762FF951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3FFCDDD6-EA47-4BA4-914F-B4AD52A7DA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18C5FC42-4A56-48D7-9C6F-EE6973256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E58746BA-672F-48B8-BA1D-E317498C1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75C60814-753C-4243-BD88-443E240D6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174EB8C9-709B-42D9-9948-434CAA5E0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786AB5B1-D0D7-4FE2-9A7D-BF9C01F7D7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718E7606-3FC9-4354-BCF8-A980AE6DFA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9039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>
            <a:extLst>
              <a:ext uri="{FF2B5EF4-FFF2-40B4-BE49-F238E27FC236}">
                <a16:creationId xmlns:a16="http://schemas.microsoft.com/office/drawing/2014/main" id="{A9E881A4-A468-403A-9941-F8FFD5C68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E6436F88-BABF-C471-DB68-E66E7C58B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40" y="2552763"/>
            <a:ext cx="3220466" cy="1849591"/>
          </a:xfrm>
          <a:prstGeom prst="rect">
            <a:avLst/>
          </a:prstGeom>
        </p:spPr>
      </p:pic>
      <p:sp>
        <p:nvSpPr>
          <p:cNvPr id="16" name="Rectangle 10">
            <a:extLst>
              <a:ext uri="{FF2B5EF4-FFF2-40B4-BE49-F238E27FC236}">
                <a16:creationId xmlns:a16="http://schemas.microsoft.com/office/drawing/2014/main" id="{6F168544-607B-491A-8601-3087D0FCE1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68703" y="1"/>
            <a:ext cx="7423298" cy="6858000"/>
          </a:xfrm>
          <a:prstGeom prst="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9B8678E-EA6C-98BF-6992-7ACF0FE13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287" y="871442"/>
            <a:ext cx="5667269" cy="1289024"/>
          </a:xfrm>
        </p:spPr>
        <p:txBody>
          <a:bodyPr anchor="b">
            <a:normAutofit/>
          </a:bodyPr>
          <a:lstStyle/>
          <a:p>
            <a:pPr algn="ctr"/>
            <a:r>
              <a:rPr lang="el-GR" sz="3200">
                <a:solidFill>
                  <a:schemeClr val="bg1">
                    <a:alpha val="60000"/>
                  </a:schemeClr>
                </a:solidFill>
              </a:rPr>
              <a:t>Επιπτώσεις DCD</a:t>
            </a:r>
            <a:endParaRPr lang="en-US" sz="3200">
              <a:solidFill>
                <a:schemeClr val="bg1">
                  <a:alpha val="60000"/>
                </a:schemeClr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4407EFA-9CF3-CAE8-564F-FE47E4611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3287" y="2447337"/>
            <a:ext cx="5667269" cy="353922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l-GR" sz="2000">
                <a:solidFill>
                  <a:schemeClr val="bg1"/>
                </a:solidFill>
              </a:rPr>
              <a:t>Μακροπρόθεσμες επιπτώσεις της DCD σε:</a:t>
            </a:r>
          </a:p>
          <a:p>
            <a:r>
              <a:rPr lang="el-GR" sz="2000">
                <a:solidFill>
                  <a:schemeClr val="bg1"/>
                </a:solidFill>
              </a:rPr>
              <a:t>ψυχική και σωματική υγεία, </a:t>
            </a:r>
          </a:p>
          <a:p>
            <a:r>
              <a:rPr lang="el-GR" sz="2000">
                <a:solidFill>
                  <a:schemeClr val="bg1"/>
                </a:solidFill>
              </a:rPr>
              <a:t>κοινωνική συμμετοχή, </a:t>
            </a:r>
          </a:p>
          <a:p>
            <a:r>
              <a:rPr lang="el-GR" sz="2000">
                <a:solidFill>
                  <a:schemeClr val="bg1"/>
                </a:solidFill>
              </a:rPr>
              <a:t>εκπαιδευτική επίδοση και </a:t>
            </a:r>
          </a:p>
          <a:p>
            <a:r>
              <a:rPr lang="el-GR" sz="2000">
                <a:solidFill>
                  <a:schemeClr val="bg1"/>
                </a:solidFill>
              </a:rPr>
              <a:t>εργασία (Kirby et al 2013)</a:t>
            </a:r>
          </a:p>
          <a:p>
            <a:r>
              <a:rPr lang="el-GR" sz="2000">
                <a:solidFill>
                  <a:schemeClr val="bg1"/>
                </a:solidFill>
              </a:rPr>
              <a:t>Αλλά έχουν και δυνατά σημεία και δυνατότητα να επιτύχουν τους στόχους της ζωής τους</a:t>
            </a:r>
          </a:p>
          <a:p>
            <a:pPr marL="0" indent="0">
              <a:buNone/>
            </a:pPr>
            <a:r>
              <a:rPr lang="el-GR" sz="2000">
                <a:solidFill>
                  <a:schemeClr val="bg1"/>
                </a:solidFill>
              </a:rPr>
              <a:t>RCOT, (2021)</a:t>
            </a:r>
            <a:endParaRPr lang="en-US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000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A846C4D5-981E-4D6E-4CAC-FE082B7E8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1752"/>
            <a:ext cx="4391024" cy="1323439"/>
          </a:xfrm>
        </p:spPr>
        <p:txBody>
          <a:bodyPr anchor="t">
            <a:normAutofit/>
          </a:bodyPr>
          <a:lstStyle/>
          <a:p>
            <a:r>
              <a:rPr lang="el-GR" sz="4000">
                <a:solidFill>
                  <a:schemeClr val="bg1"/>
                </a:solidFill>
              </a:rPr>
              <a:t>DCD &amp; Δυσπραξία</a:t>
            </a:r>
            <a:endParaRPr lang="en-US" sz="4000">
              <a:solidFill>
                <a:schemeClr val="bg1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A70685C-37B8-933C-3440-E7E05A27A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6400"/>
            <a:ext cx="4391024" cy="2454300"/>
          </a:xfrm>
        </p:spPr>
        <p:txBody>
          <a:bodyPr>
            <a:normAutofit/>
          </a:bodyPr>
          <a:lstStyle/>
          <a:p>
            <a:r>
              <a:rPr lang="el-GR" sz="1700">
                <a:solidFill>
                  <a:schemeClr val="bg1">
                    <a:alpha val="80000"/>
                  </a:schemeClr>
                </a:solidFill>
              </a:rPr>
              <a:t>Οι όροι DCD και δυσπραξία χρησιμοποιούνται μερικές φορές εναλλακτικά. </a:t>
            </a:r>
          </a:p>
          <a:p>
            <a:r>
              <a:rPr lang="el-GR" sz="1700">
                <a:solidFill>
                  <a:schemeClr val="bg1">
                    <a:alpha val="80000"/>
                  </a:schemeClr>
                </a:solidFill>
              </a:rPr>
              <a:t>Η δυσπραξία δεν αποτελεί επίσημη διάγνωση</a:t>
            </a:r>
          </a:p>
          <a:p>
            <a:r>
              <a:rPr lang="el-GR" sz="1700">
                <a:solidFill>
                  <a:schemeClr val="bg1">
                    <a:alpha val="80000"/>
                  </a:schemeClr>
                </a:solidFill>
              </a:rPr>
              <a:t>Κάποια άτομα χρησιμοποιούν τον όρο "δυσπραξία" για να περιγράψουν τον εαυτό τους και τις δυσκολίες που αντιμετωπίζουν στην καθημερινή τους ζωή (RCOT, 2021)</a:t>
            </a:r>
          </a:p>
          <a:p>
            <a:endParaRPr lang="en-US" sz="1700">
              <a:solidFill>
                <a:schemeClr val="bg1">
                  <a:alpha val="80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4E3F87-3D58-4B03-86B2-15A5C5B9C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96000" y="841376"/>
            <a:ext cx="5260976" cy="4707593"/>
            <a:chOff x="6096000" y="841376"/>
            <a:chExt cx="5260976" cy="4707593"/>
          </a:xfrm>
          <a:effectLst>
            <a:outerShdw blurRad="381000" dist="152400" dir="5400000" algn="ctr" rotWithShape="0">
              <a:srgbClr val="000000">
                <a:alpha val="10000"/>
              </a:srgbClr>
            </a:outerShdw>
          </a:effectLst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4D09509-F6FC-47A6-B196-CCCFD8E83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6096001" y="841376"/>
              <a:ext cx="5260975" cy="4707593"/>
              <a:chOff x="6096001" y="841376"/>
              <a:chExt cx="5260975" cy="4707593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A5B9D66-192D-4F12-964D-2B23A1D275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96001" y="841376"/>
                <a:ext cx="5260975" cy="4707593"/>
              </a:xfrm>
              <a:custGeom>
                <a:avLst/>
                <a:gdLst>
                  <a:gd name="connsiteX0" fmla="*/ 0 w 5260975"/>
                  <a:gd name="connsiteY0" fmla="*/ 0 h 4707593"/>
                  <a:gd name="connsiteX1" fmla="*/ 5260975 w 5260975"/>
                  <a:gd name="connsiteY1" fmla="*/ 0 h 4707593"/>
                  <a:gd name="connsiteX2" fmla="*/ 5260975 w 5260975"/>
                  <a:gd name="connsiteY2" fmla="*/ 3296937 h 4707593"/>
                  <a:gd name="connsiteX3" fmla="*/ 5260975 w 5260975"/>
                  <a:gd name="connsiteY3" fmla="*/ 3518571 h 4707593"/>
                  <a:gd name="connsiteX4" fmla="*/ 5226503 w 5260975"/>
                  <a:gd name="connsiteY4" fmla="*/ 3534000 h 4707593"/>
                  <a:gd name="connsiteX5" fmla="*/ 5206341 w 5260975"/>
                  <a:gd name="connsiteY5" fmla="*/ 3542065 h 4707593"/>
                  <a:gd name="connsiteX6" fmla="*/ 5123287 w 5260975"/>
                  <a:gd name="connsiteY6" fmla="*/ 3594010 h 4707593"/>
                  <a:gd name="connsiteX7" fmla="*/ 5048107 w 5260975"/>
                  <a:gd name="connsiteY7" fmla="*/ 3658244 h 4707593"/>
                  <a:gd name="connsiteX8" fmla="*/ 4992899 w 5260975"/>
                  <a:gd name="connsiteY8" fmla="*/ 3734479 h 4707593"/>
                  <a:gd name="connsiteX9" fmla="*/ 4977440 w 5260975"/>
                  <a:gd name="connsiteY9" fmla="*/ 3752627 h 4707593"/>
                  <a:gd name="connsiteX10" fmla="*/ 4935193 w 5260975"/>
                  <a:gd name="connsiteY10" fmla="*/ 3775382 h 4707593"/>
                  <a:gd name="connsiteX11" fmla="*/ 4897844 w 5260975"/>
                  <a:gd name="connsiteY11" fmla="*/ 3792472 h 4707593"/>
                  <a:gd name="connsiteX12" fmla="*/ 4870767 w 5260975"/>
                  <a:gd name="connsiteY12" fmla="*/ 3811388 h 4707593"/>
                  <a:gd name="connsiteX13" fmla="*/ 4847916 w 5260975"/>
                  <a:gd name="connsiteY13" fmla="*/ 3828767 h 4707593"/>
                  <a:gd name="connsiteX14" fmla="*/ 4796163 w 5260975"/>
                  <a:gd name="connsiteY14" fmla="*/ 3873702 h 4707593"/>
                  <a:gd name="connsiteX15" fmla="*/ 4738843 w 5260975"/>
                  <a:gd name="connsiteY15" fmla="*/ 3911628 h 4707593"/>
                  <a:gd name="connsiteX16" fmla="*/ 4692755 w 5260975"/>
                  <a:gd name="connsiteY16" fmla="*/ 3958099 h 4707593"/>
                  <a:gd name="connsiteX17" fmla="*/ 4673744 w 5260975"/>
                  <a:gd name="connsiteY17" fmla="*/ 3983255 h 4707593"/>
                  <a:gd name="connsiteX18" fmla="*/ 4633801 w 5260975"/>
                  <a:gd name="connsiteY18" fmla="*/ 4000442 h 4707593"/>
                  <a:gd name="connsiteX19" fmla="*/ 4590499 w 5260975"/>
                  <a:gd name="connsiteY19" fmla="*/ 4027326 h 4707593"/>
                  <a:gd name="connsiteX20" fmla="*/ 4559773 w 5260975"/>
                  <a:gd name="connsiteY20" fmla="*/ 4054018 h 4707593"/>
                  <a:gd name="connsiteX21" fmla="*/ 4536059 w 5260975"/>
                  <a:gd name="connsiteY21" fmla="*/ 4071877 h 4707593"/>
                  <a:gd name="connsiteX22" fmla="*/ 4502549 w 5260975"/>
                  <a:gd name="connsiteY22" fmla="*/ 4089832 h 4707593"/>
                  <a:gd name="connsiteX23" fmla="*/ 4468944 w 5260975"/>
                  <a:gd name="connsiteY23" fmla="*/ 4113356 h 4707593"/>
                  <a:gd name="connsiteX24" fmla="*/ 4452622 w 5260975"/>
                  <a:gd name="connsiteY24" fmla="*/ 4127854 h 4707593"/>
                  <a:gd name="connsiteX25" fmla="*/ 4421032 w 5260975"/>
                  <a:gd name="connsiteY25" fmla="*/ 4151953 h 4707593"/>
                  <a:gd name="connsiteX26" fmla="*/ 4388483 w 5260975"/>
                  <a:gd name="connsiteY26" fmla="*/ 4174421 h 4707593"/>
                  <a:gd name="connsiteX27" fmla="*/ 4327321 w 5260975"/>
                  <a:gd name="connsiteY27" fmla="*/ 4200153 h 4707593"/>
                  <a:gd name="connsiteX28" fmla="*/ 4271633 w 5260975"/>
                  <a:gd name="connsiteY28" fmla="*/ 4237983 h 4707593"/>
                  <a:gd name="connsiteX29" fmla="*/ 4227465 w 5260975"/>
                  <a:gd name="connsiteY29" fmla="*/ 4265635 h 4707593"/>
                  <a:gd name="connsiteX30" fmla="*/ 4201733 w 5260975"/>
                  <a:gd name="connsiteY30" fmla="*/ 4283783 h 4707593"/>
                  <a:gd name="connsiteX31" fmla="*/ 4154494 w 5260975"/>
                  <a:gd name="connsiteY31" fmla="*/ 4324301 h 4707593"/>
                  <a:gd name="connsiteX32" fmla="*/ 4081234 w 5260975"/>
                  <a:gd name="connsiteY32" fmla="*/ 4366931 h 4707593"/>
                  <a:gd name="connsiteX33" fmla="*/ 4036971 w 5260975"/>
                  <a:gd name="connsiteY33" fmla="*/ 4389975 h 4707593"/>
                  <a:gd name="connsiteX34" fmla="*/ 3941725 w 5260975"/>
                  <a:gd name="connsiteY34" fmla="*/ 4424733 h 4707593"/>
                  <a:gd name="connsiteX35" fmla="*/ 3910999 w 5260975"/>
                  <a:gd name="connsiteY35" fmla="*/ 4437119 h 4707593"/>
                  <a:gd name="connsiteX36" fmla="*/ 3875859 w 5260975"/>
                  <a:gd name="connsiteY36" fmla="*/ 4445280 h 4707593"/>
                  <a:gd name="connsiteX37" fmla="*/ 3819401 w 5260975"/>
                  <a:gd name="connsiteY37" fmla="*/ 4464579 h 4707593"/>
                  <a:gd name="connsiteX38" fmla="*/ 3709176 w 5260975"/>
                  <a:gd name="connsiteY38" fmla="*/ 4497800 h 4707593"/>
                  <a:gd name="connsiteX39" fmla="*/ 3684981 w 5260975"/>
                  <a:gd name="connsiteY39" fmla="*/ 4502889 h 4707593"/>
                  <a:gd name="connsiteX40" fmla="*/ 3623338 w 5260975"/>
                  <a:gd name="connsiteY40" fmla="*/ 4524300 h 4707593"/>
                  <a:gd name="connsiteX41" fmla="*/ 3586373 w 5260975"/>
                  <a:gd name="connsiteY41" fmla="*/ 4538702 h 4707593"/>
                  <a:gd name="connsiteX42" fmla="*/ 3555743 w 5260975"/>
                  <a:gd name="connsiteY42" fmla="*/ 4546960 h 4707593"/>
                  <a:gd name="connsiteX43" fmla="*/ 3528667 w 5260975"/>
                  <a:gd name="connsiteY43" fmla="*/ 4550801 h 4707593"/>
                  <a:gd name="connsiteX44" fmla="*/ 3457424 w 5260975"/>
                  <a:gd name="connsiteY44" fmla="*/ 4569811 h 4707593"/>
                  <a:gd name="connsiteX45" fmla="*/ 3429003 w 5260975"/>
                  <a:gd name="connsiteY45" fmla="*/ 4577301 h 4707593"/>
                  <a:gd name="connsiteX46" fmla="*/ 3355264 w 5260975"/>
                  <a:gd name="connsiteY46" fmla="*/ 4603033 h 4707593"/>
                  <a:gd name="connsiteX47" fmla="*/ 3292757 w 5260975"/>
                  <a:gd name="connsiteY47" fmla="*/ 4620027 h 4707593"/>
                  <a:gd name="connsiteX48" fmla="*/ 3266643 w 5260975"/>
                  <a:gd name="connsiteY48" fmla="*/ 4628188 h 4707593"/>
                  <a:gd name="connsiteX49" fmla="*/ 3206921 w 5260975"/>
                  <a:gd name="connsiteY49" fmla="*/ 4641823 h 4707593"/>
                  <a:gd name="connsiteX50" fmla="*/ 3173123 w 5260975"/>
                  <a:gd name="connsiteY50" fmla="*/ 4651425 h 4707593"/>
                  <a:gd name="connsiteX51" fmla="*/ 3090646 w 5260975"/>
                  <a:gd name="connsiteY51" fmla="*/ 4662274 h 4707593"/>
                  <a:gd name="connsiteX52" fmla="*/ 3005480 w 5260975"/>
                  <a:gd name="connsiteY52" fmla="*/ 4672739 h 4707593"/>
                  <a:gd name="connsiteX53" fmla="*/ 2958721 w 5260975"/>
                  <a:gd name="connsiteY53" fmla="*/ 4676196 h 4707593"/>
                  <a:gd name="connsiteX54" fmla="*/ 2917915 w 5260975"/>
                  <a:gd name="connsiteY54" fmla="*/ 4681670 h 4707593"/>
                  <a:gd name="connsiteX55" fmla="*/ 2882389 w 5260975"/>
                  <a:gd name="connsiteY55" fmla="*/ 4685126 h 4707593"/>
                  <a:gd name="connsiteX56" fmla="*/ 2825837 w 5260975"/>
                  <a:gd name="connsiteY56" fmla="*/ 4692135 h 4707593"/>
                  <a:gd name="connsiteX57" fmla="*/ 2802313 w 5260975"/>
                  <a:gd name="connsiteY57" fmla="*/ 4693960 h 4707593"/>
                  <a:gd name="connsiteX58" fmla="*/ 2746816 w 5260975"/>
                  <a:gd name="connsiteY58" fmla="*/ 4693863 h 4707593"/>
                  <a:gd name="connsiteX59" fmla="*/ 2727517 w 5260975"/>
                  <a:gd name="connsiteY59" fmla="*/ 4692903 h 4707593"/>
                  <a:gd name="connsiteX60" fmla="*/ 2690359 w 5260975"/>
                  <a:gd name="connsiteY60" fmla="*/ 4680997 h 4707593"/>
                  <a:gd name="connsiteX61" fmla="*/ 2685943 w 5260975"/>
                  <a:gd name="connsiteY61" fmla="*/ 4680133 h 4707593"/>
                  <a:gd name="connsiteX62" fmla="*/ 2661554 w 5260975"/>
                  <a:gd name="connsiteY62" fmla="*/ 4675428 h 4707593"/>
                  <a:gd name="connsiteX63" fmla="*/ 2648208 w 5260975"/>
                  <a:gd name="connsiteY63" fmla="*/ 4673892 h 4707593"/>
                  <a:gd name="connsiteX64" fmla="*/ 2597512 w 5260975"/>
                  <a:gd name="connsiteY64" fmla="*/ 4664099 h 4707593"/>
                  <a:gd name="connsiteX65" fmla="*/ 2568324 w 5260975"/>
                  <a:gd name="connsiteY65" fmla="*/ 4659490 h 4707593"/>
                  <a:gd name="connsiteX66" fmla="*/ 2544704 w 5260975"/>
                  <a:gd name="connsiteY66" fmla="*/ 4660162 h 4707593"/>
                  <a:gd name="connsiteX67" fmla="*/ 2503225 w 5260975"/>
                  <a:gd name="connsiteY67" fmla="*/ 4661026 h 4707593"/>
                  <a:gd name="connsiteX68" fmla="*/ 2489975 w 5260975"/>
                  <a:gd name="connsiteY68" fmla="*/ 4663235 h 4707593"/>
                  <a:gd name="connsiteX69" fmla="*/ 2430061 w 5260975"/>
                  <a:gd name="connsiteY69" fmla="*/ 4656897 h 4707593"/>
                  <a:gd name="connsiteX70" fmla="*/ 2395880 w 5260975"/>
                  <a:gd name="connsiteY70" fmla="*/ 4656417 h 4707593"/>
                  <a:gd name="connsiteX71" fmla="*/ 2357378 w 5260975"/>
                  <a:gd name="connsiteY71" fmla="*/ 4648544 h 4707593"/>
                  <a:gd name="connsiteX72" fmla="*/ 2346145 w 5260975"/>
                  <a:gd name="connsiteY72" fmla="*/ 4648928 h 4707593"/>
                  <a:gd name="connsiteX73" fmla="*/ 2333567 w 5260975"/>
                  <a:gd name="connsiteY73" fmla="*/ 4649600 h 4707593"/>
                  <a:gd name="connsiteX74" fmla="*/ 2294968 w 5260975"/>
                  <a:gd name="connsiteY74" fmla="*/ 4650177 h 4707593"/>
                  <a:gd name="connsiteX75" fmla="*/ 2271540 w 5260975"/>
                  <a:gd name="connsiteY75" fmla="*/ 4653057 h 4707593"/>
                  <a:gd name="connsiteX76" fmla="*/ 2226895 w 5260975"/>
                  <a:gd name="connsiteY76" fmla="*/ 4651329 h 4707593"/>
                  <a:gd name="connsiteX77" fmla="*/ 2210379 w 5260975"/>
                  <a:gd name="connsiteY77" fmla="*/ 4653825 h 4707593"/>
                  <a:gd name="connsiteX78" fmla="*/ 2168613 w 5260975"/>
                  <a:gd name="connsiteY78" fmla="*/ 4654113 h 4707593"/>
                  <a:gd name="connsiteX79" fmla="*/ 2131167 w 5260975"/>
                  <a:gd name="connsiteY79" fmla="*/ 4652673 h 4707593"/>
                  <a:gd name="connsiteX80" fmla="*/ 2095065 w 5260975"/>
                  <a:gd name="connsiteY80" fmla="*/ 4653441 h 4707593"/>
                  <a:gd name="connsiteX81" fmla="*/ 2069237 w 5260975"/>
                  <a:gd name="connsiteY81" fmla="*/ 4656609 h 4707593"/>
                  <a:gd name="connsiteX82" fmla="*/ 2041201 w 5260975"/>
                  <a:gd name="connsiteY82" fmla="*/ 4658529 h 4707593"/>
                  <a:gd name="connsiteX83" fmla="*/ 1963909 w 5260975"/>
                  <a:gd name="connsiteY83" fmla="*/ 4669955 h 4707593"/>
                  <a:gd name="connsiteX84" fmla="*/ 1949603 w 5260975"/>
                  <a:gd name="connsiteY84" fmla="*/ 4667171 h 4707593"/>
                  <a:gd name="connsiteX85" fmla="*/ 1868373 w 5260975"/>
                  <a:gd name="connsiteY85" fmla="*/ 4664578 h 4707593"/>
                  <a:gd name="connsiteX86" fmla="*/ 1850707 w 5260975"/>
                  <a:gd name="connsiteY86" fmla="*/ 4664771 h 4707593"/>
                  <a:gd name="connsiteX87" fmla="*/ 1803275 w 5260975"/>
                  <a:gd name="connsiteY87" fmla="*/ 4653441 h 4707593"/>
                  <a:gd name="connsiteX88" fmla="*/ 1730112 w 5260975"/>
                  <a:gd name="connsiteY88" fmla="*/ 4671396 h 4707593"/>
                  <a:gd name="connsiteX89" fmla="*/ 1661652 w 5260975"/>
                  <a:gd name="connsiteY89" fmla="*/ 4693863 h 4707593"/>
                  <a:gd name="connsiteX90" fmla="*/ 1653011 w 5260975"/>
                  <a:gd name="connsiteY90" fmla="*/ 4696744 h 4707593"/>
                  <a:gd name="connsiteX91" fmla="*/ 1628431 w 5260975"/>
                  <a:gd name="connsiteY91" fmla="*/ 4701641 h 4707593"/>
                  <a:gd name="connsiteX92" fmla="*/ 1597995 w 5260975"/>
                  <a:gd name="connsiteY92" fmla="*/ 4703369 h 4707593"/>
                  <a:gd name="connsiteX93" fmla="*/ 1559396 w 5260975"/>
                  <a:gd name="connsiteY93" fmla="*/ 4707593 h 4707593"/>
                  <a:gd name="connsiteX94" fmla="*/ 1528480 w 5260975"/>
                  <a:gd name="connsiteY94" fmla="*/ 4702312 h 4707593"/>
                  <a:gd name="connsiteX95" fmla="*/ 1485272 w 5260975"/>
                  <a:gd name="connsiteY95" fmla="*/ 4694439 h 4707593"/>
                  <a:gd name="connsiteX96" fmla="*/ 1444562 w 5260975"/>
                  <a:gd name="connsiteY96" fmla="*/ 4686950 h 4707593"/>
                  <a:gd name="connsiteX97" fmla="*/ 1431696 w 5260975"/>
                  <a:gd name="connsiteY97" fmla="*/ 4695783 h 4707593"/>
                  <a:gd name="connsiteX98" fmla="*/ 1411821 w 5260975"/>
                  <a:gd name="connsiteY98" fmla="*/ 4703464 h 4707593"/>
                  <a:gd name="connsiteX99" fmla="*/ 1389738 w 5260975"/>
                  <a:gd name="connsiteY99" fmla="*/ 4694247 h 4707593"/>
                  <a:gd name="connsiteX100" fmla="*/ 1338081 w 5260975"/>
                  <a:gd name="connsiteY100" fmla="*/ 4675141 h 4707593"/>
                  <a:gd name="connsiteX101" fmla="*/ 1305436 w 5260975"/>
                  <a:gd name="connsiteY101" fmla="*/ 4674276 h 4707593"/>
                  <a:gd name="connsiteX102" fmla="*/ 1234481 w 5260975"/>
                  <a:gd name="connsiteY102" fmla="*/ 4666115 h 4707593"/>
                  <a:gd name="connsiteX103" fmla="*/ 1188106 w 5260975"/>
                  <a:gd name="connsiteY103" fmla="*/ 4654497 h 4707593"/>
                  <a:gd name="connsiteX104" fmla="*/ 1154790 w 5260975"/>
                  <a:gd name="connsiteY104" fmla="*/ 4641343 h 4707593"/>
                  <a:gd name="connsiteX105" fmla="*/ 1107069 w 5260975"/>
                  <a:gd name="connsiteY105" fmla="*/ 4624156 h 4707593"/>
                  <a:gd name="connsiteX106" fmla="*/ 1059158 w 5260975"/>
                  <a:gd name="connsiteY106" fmla="*/ 4615227 h 4707593"/>
                  <a:gd name="connsiteX107" fmla="*/ 1024496 w 5260975"/>
                  <a:gd name="connsiteY107" fmla="*/ 4603993 h 4707593"/>
                  <a:gd name="connsiteX108" fmla="*/ 982153 w 5260975"/>
                  <a:gd name="connsiteY108" fmla="*/ 4596311 h 4707593"/>
                  <a:gd name="connsiteX109" fmla="*/ 946628 w 5260975"/>
                  <a:gd name="connsiteY109" fmla="*/ 4596024 h 4707593"/>
                  <a:gd name="connsiteX110" fmla="*/ 890939 w 5260975"/>
                  <a:gd name="connsiteY110" fmla="*/ 4597368 h 4707593"/>
                  <a:gd name="connsiteX111" fmla="*/ 822769 w 5260975"/>
                  <a:gd name="connsiteY111" fmla="*/ 4574133 h 4707593"/>
                  <a:gd name="connsiteX112" fmla="*/ 795212 w 5260975"/>
                  <a:gd name="connsiteY112" fmla="*/ 4568947 h 4707593"/>
                  <a:gd name="connsiteX113" fmla="*/ 769288 w 5260975"/>
                  <a:gd name="connsiteY113" fmla="*/ 4566547 h 4707593"/>
                  <a:gd name="connsiteX114" fmla="*/ 714271 w 5260975"/>
                  <a:gd name="connsiteY114" fmla="*/ 4551089 h 4707593"/>
                  <a:gd name="connsiteX115" fmla="*/ 691900 w 5260975"/>
                  <a:gd name="connsiteY115" fmla="*/ 4545999 h 4707593"/>
                  <a:gd name="connsiteX116" fmla="*/ 660598 w 5260975"/>
                  <a:gd name="connsiteY116" fmla="*/ 4546096 h 4707593"/>
                  <a:gd name="connsiteX117" fmla="*/ 603662 w 5260975"/>
                  <a:gd name="connsiteY117" fmla="*/ 4538991 h 4707593"/>
                  <a:gd name="connsiteX118" fmla="*/ 546821 w 5260975"/>
                  <a:gd name="connsiteY118" fmla="*/ 4518251 h 4707593"/>
                  <a:gd name="connsiteX119" fmla="*/ 522721 w 5260975"/>
                  <a:gd name="connsiteY119" fmla="*/ 4520267 h 4707593"/>
                  <a:gd name="connsiteX120" fmla="*/ 514080 w 5260975"/>
                  <a:gd name="connsiteY120" fmla="*/ 4519788 h 4707593"/>
                  <a:gd name="connsiteX121" fmla="*/ 436404 w 5260975"/>
                  <a:gd name="connsiteY121" fmla="*/ 4508361 h 4707593"/>
                  <a:gd name="connsiteX122" fmla="*/ 428626 w 5260975"/>
                  <a:gd name="connsiteY122" fmla="*/ 4507114 h 4707593"/>
                  <a:gd name="connsiteX123" fmla="*/ 392141 w 5260975"/>
                  <a:gd name="connsiteY123" fmla="*/ 4496936 h 4707593"/>
                  <a:gd name="connsiteX124" fmla="*/ 300157 w 5260975"/>
                  <a:gd name="connsiteY124" fmla="*/ 4490599 h 4707593"/>
                  <a:gd name="connsiteX125" fmla="*/ 294493 w 5260975"/>
                  <a:gd name="connsiteY125" fmla="*/ 4489831 h 4707593"/>
                  <a:gd name="connsiteX126" fmla="*/ 263671 w 5260975"/>
                  <a:gd name="connsiteY126" fmla="*/ 4494919 h 4707593"/>
                  <a:gd name="connsiteX127" fmla="*/ 248406 w 5260975"/>
                  <a:gd name="connsiteY127" fmla="*/ 4502121 h 4707593"/>
                  <a:gd name="connsiteX128" fmla="*/ 224594 w 5260975"/>
                  <a:gd name="connsiteY128" fmla="*/ 4509610 h 4707593"/>
                  <a:gd name="connsiteX129" fmla="*/ 200398 w 5260975"/>
                  <a:gd name="connsiteY129" fmla="*/ 4512395 h 4707593"/>
                  <a:gd name="connsiteX130" fmla="*/ 159783 w 5260975"/>
                  <a:gd name="connsiteY130" fmla="*/ 4501064 h 4707593"/>
                  <a:gd name="connsiteX131" fmla="*/ 144997 w 5260975"/>
                  <a:gd name="connsiteY131" fmla="*/ 4499912 h 4707593"/>
                  <a:gd name="connsiteX132" fmla="*/ 112064 w 5260975"/>
                  <a:gd name="connsiteY132" fmla="*/ 4494440 h 4707593"/>
                  <a:gd name="connsiteX133" fmla="*/ 83259 w 5260975"/>
                  <a:gd name="connsiteY133" fmla="*/ 4494824 h 4707593"/>
                  <a:gd name="connsiteX134" fmla="*/ 60120 w 5260975"/>
                  <a:gd name="connsiteY134" fmla="*/ 4503561 h 4707593"/>
                  <a:gd name="connsiteX135" fmla="*/ 26514 w 5260975"/>
                  <a:gd name="connsiteY135" fmla="*/ 4505289 h 4707593"/>
                  <a:gd name="connsiteX136" fmla="*/ 4814 w 5260975"/>
                  <a:gd name="connsiteY136" fmla="*/ 4498952 h 4707593"/>
                  <a:gd name="connsiteX137" fmla="*/ 398 w 5260975"/>
                  <a:gd name="connsiteY137" fmla="*/ 4498089 h 4707593"/>
                  <a:gd name="connsiteX138" fmla="*/ 0 w 5260975"/>
                  <a:gd name="connsiteY138" fmla="*/ 4498087 h 4707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</a:cxnLst>
                <a:rect l="l" t="t" r="r" b="b"/>
                <a:pathLst>
                  <a:path w="5260975" h="4707593">
                    <a:moveTo>
                      <a:pt x="0" y="0"/>
                    </a:moveTo>
                    <a:lnTo>
                      <a:pt x="5260975" y="0"/>
                    </a:lnTo>
                    <a:lnTo>
                      <a:pt x="5260975" y="3296937"/>
                    </a:lnTo>
                    <a:lnTo>
                      <a:pt x="5260975" y="3518571"/>
                    </a:lnTo>
                    <a:lnTo>
                      <a:pt x="5226503" y="3534000"/>
                    </a:lnTo>
                    <a:cubicBezTo>
                      <a:pt x="5219783" y="3536785"/>
                      <a:pt x="5212389" y="3538321"/>
                      <a:pt x="5206341" y="3542065"/>
                    </a:cubicBezTo>
                    <a:cubicBezTo>
                      <a:pt x="5178495" y="3559156"/>
                      <a:pt x="5151515" y="3577591"/>
                      <a:pt x="5123287" y="3594010"/>
                    </a:cubicBezTo>
                    <a:cubicBezTo>
                      <a:pt x="5094195" y="3611004"/>
                      <a:pt x="5068175" y="3631071"/>
                      <a:pt x="5048107" y="3658244"/>
                    </a:cubicBezTo>
                    <a:cubicBezTo>
                      <a:pt x="5029480" y="3683496"/>
                      <a:pt x="5011429" y="3709131"/>
                      <a:pt x="4992899" y="3734479"/>
                    </a:cubicBezTo>
                    <a:cubicBezTo>
                      <a:pt x="4988194" y="3740912"/>
                      <a:pt x="4983873" y="3748498"/>
                      <a:pt x="4977440" y="3752627"/>
                    </a:cubicBezTo>
                    <a:cubicBezTo>
                      <a:pt x="4964094" y="3761268"/>
                      <a:pt x="4949499" y="3768277"/>
                      <a:pt x="4935193" y="3775382"/>
                    </a:cubicBezTo>
                    <a:cubicBezTo>
                      <a:pt x="4922903" y="3781431"/>
                      <a:pt x="4909845" y="3785943"/>
                      <a:pt x="4897844" y="3792472"/>
                    </a:cubicBezTo>
                    <a:cubicBezTo>
                      <a:pt x="4888243" y="3797658"/>
                      <a:pt x="4879697" y="3804859"/>
                      <a:pt x="4870767" y="3811388"/>
                    </a:cubicBezTo>
                    <a:cubicBezTo>
                      <a:pt x="4862990" y="3817052"/>
                      <a:pt x="4854445" y="3821949"/>
                      <a:pt x="4847916" y="3828767"/>
                    </a:cubicBezTo>
                    <a:cubicBezTo>
                      <a:pt x="4831977" y="3845281"/>
                      <a:pt x="4815942" y="3861508"/>
                      <a:pt x="4796163" y="3873702"/>
                    </a:cubicBezTo>
                    <a:cubicBezTo>
                      <a:pt x="4776672" y="3885799"/>
                      <a:pt x="4758237" y="3899338"/>
                      <a:pt x="4738843" y="3911628"/>
                    </a:cubicBezTo>
                    <a:cubicBezTo>
                      <a:pt x="4719831" y="3923630"/>
                      <a:pt x="4702645" y="3936783"/>
                      <a:pt x="4692755" y="3958099"/>
                    </a:cubicBezTo>
                    <a:cubicBezTo>
                      <a:pt x="4688339" y="3967508"/>
                      <a:pt x="4682097" y="3977782"/>
                      <a:pt x="4673744" y="3983255"/>
                    </a:cubicBezTo>
                    <a:cubicBezTo>
                      <a:pt x="4661838" y="3991032"/>
                      <a:pt x="4646764" y="3993817"/>
                      <a:pt x="4633801" y="4000442"/>
                    </a:cubicBezTo>
                    <a:cubicBezTo>
                      <a:pt x="4618535" y="4008219"/>
                      <a:pt x="4600869" y="4014940"/>
                      <a:pt x="4590499" y="4027326"/>
                    </a:cubicBezTo>
                    <a:cubicBezTo>
                      <a:pt x="4581281" y="4038368"/>
                      <a:pt x="4571968" y="4047009"/>
                      <a:pt x="4559773" y="4054018"/>
                    </a:cubicBezTo>
                    <a:cubicBezTo>
                      <a:pt x="4551229" y="4058915"/>
                      <a:pt x="4544892" y="4067844"/>
                      <a:pt x="4536059" y="4071877"/>
                    </a:cubicBezTo>
                    <a:cubicBezTo>
                      <a:pt x="4524441" y="4077254"/>
                      <a:pt x="4512727" y="4081479"/>
                      <a:pt x="4502549" y="4089832"/>
                    </a:cubicBezTo>
                    <a:cubicBezTo>
                      <a:pt x="4491987" y="4098473"/>
                      <a:pt x="4479986" y="4105290"/>
                      <a:pt x="4468944" y="4113356"/>
                    </a:cubicBezTo>
                    <a:cubicBezTo>
                      <a:pt x="4463087" y="4117676"/>
                      <a:pt x="4458286" y="4123341"/>
                      <a:pt x="4452622" y="4127854"/>
                    </a:cubicBezTo>
                    <a:cubicBezTo>
                      <a:pt x="4442252" y="4136111"/>
                      <a:pt x="4431690" y="4144176"/>
                      <a:pt x="4421032" y="4151953"/>
                    </a:cubicBezTo>
                    <a:cubicBezTo>
                      <a:pt x="4410375" y="4159731"/>
                      <a:pt x="4400197" y="4168756"/>
                      <a:pt x="4388483" y="4174421"/>
                    </a:cubicBezTo>
                    <a:cubicBezTo>
                      <a:pt x="4368513" y="4184023"/>
                      <a:pt x="4346717" y="4189784"/>
                      <a:pt x="4327321" y="4200153"/>
                    </a:cubicBezTo>
                    <a:cubicBezTo>
                      <a:pt x="4307639" y="4210714"/>
                      <a:pt x="4289107" y="4223965"/>
                      <a:pt x="4271633" y="4237983"/>
                    </a:cubicBezTo>
                    <a:cubicBezTo>
                      <a:pt x="4257807" y="4249025"/>
                      <a:pt x="4244845" y="4259971"/>
                      <a:pt x="4227465" y="4265635"/>
                    </a:cubicBezTo>
                    <a:cubicBezTo>
                      <a:pt x="4217768" y="4268804"/>
                      <a:pt x="4207591" y="4275717"/>
                      <a:pt x="4201733" y="4283783"/>
                    </a:cubicBezTo>
                    <a:cubicBezTo>
                      <a:pt x="4189059" y="4301353"/>
                      <a:pt x="4172833" y="4313739"/>
                      <a:pt x="4154494" y="4324301"/>
                    </a:cubicBezTo>
                    <a:cubicBezTo>
                      <a:pt x="4130010" y="4338511"/>
                      <a:pt x="4105814" y="4353009"/>
                      <a:pt x="4081234" y="4366931"/>
                    </a:cubicBezTo>
                    <a:cubicBezTo>
                      <a:pt x="4066737" y="4375189"/>
                      <a:pt x="4052335" y="4383926"/>
                      <a:pt x="4036971" y="4389975"/>
                    </a:cubicBezTo>
                    <a:cubicBezTo>
                      <a:pt x="4005575" y="4402457"/>
                      <a:pt x="3973410" y="4413114"/>
                      <a:pt x="3941725" y="4424733"/>
                    </a:cubicBezTo>
                    <a:cubicBezTo>
                      <a:pt x="3931355" y="4428477"/>
                      <a:pt x="3921561" y="4433854"/>
                      <a:pt x="3910999" y="4437119"/>
                    </a:cubicBezTo>
                    <a:cubicBezTo>
                      <a:pt x="3899573" y="4440671"/>
                      <a:pt x="3887285" y="4441727"/>
                      <a:pt x="3875859" y="4445280"/>
                    </a:cubicBezTo>
                    <a:cubicBezTo>
                      <a:pt x="3856847" y="4451136"/>
                      <a:pt x="3838412" y="4458626"/>
                      <a:pt x="3819401" y="4464579"/>
                    </a:cubicBezTo>
                    <a:cubicBezTo>
                      <a:pt x="3782723" y="4476005"/>
                      <a:pt x="3745949" y="4486951"/>
                      <a:pt x="3709176" y="4497800"/>
                    </a:cubicBezTo>
                    <a:cubicBezTo>
                      <a:pt x="3701303" y="4500105"/>
                      <a:pt x="3692757" y="4500393"/>
                      <a:pt x="3684981" y="4502889"/>
                    </a:cubicBezTo>
                    <a:cubicBezTo>
                      <a:pt x="3664337" y="4509610"/>
                      <a:pt x="3643789" y="4516907"/>
                      <a:pt x="3623338" y="4524300"/>
                    </a:cubicBezTo>
                    <a:cubicBezTo>
                      <a:pt x="3610953" y="4528813"/>
                      <a:pt x="3598854" y="4534382"/>
                      <a:pt x="3586373" y="4538702"/>
                    </a:cubicBezTo>
                    <a:cubicBezTo>
                      <a:pt x="3576387" y="4542159"/>
                      <a:pt x="3566113" y="4544847"/>
                      <a:pt x="3555743" y="4546960"/>
                    </a:cubicBezTo>
                    <a:cubicBezTo>
                      <a:pt x="3546814" y="4548785"/>
                      <a:pt x="3537501" y="4548592"/>
                      <a:pt x="3528667" y="4550801"/>
                    </a:cubicBezTo>
                    <a:cubicBezTo>
                      <a:pt x="3504759" y="4556753"/>
                      <a:pt x="3481140" y="4563475"/>
                      <a:pt x="3457424" y="4569811"/>
                    </a:cubicBezTo>
                    <a:cubicBezTo>
                      <a:pt x="3447919" y="4572308"/>
                      <a:pt x="3438221" y="4574133"/>
                      <a:pt x="3429003" y="4577301"/>
                    </a:cubicBezTo>
                    <a:cubicBezTo>
                      <a:pt x="3404327" y="4585654"/>
                      <a:pt x="3380036" y="4595159"/>
                      <a:pt x="3355264" y="4603033"/>
                    </a:cubicBezTo>
                    <a:cubicBezTo>
                      <a:pt x="3334717" y="4609562"/>
                      <a:pt x="3313593" y="4614266"/>
                      <a:pt x="3292757" y="4620027"/>
                    </a:cubicBezTo>
                    <a:cubicBezTo>
                      <a:pt x="3283924" y="4622524"/>
                      <a:pt x="3275475" y="4626077"/>
                      <a:pt x="3266643" y="4628188"/>
                    </a:cubicBezTo>
                    <a:cubicBezTo>
                      <a:pt x="3246863" y="4632990"/>
                      <a:pt x="3226796" y="4637022"/>
                      <a:pt x="3206921" y="4641823"/>
                    </a:cubicBezTo>
                    <a:cubicBezTo>
                      <a:pt x="3195590" y="4644607"/>
                      <a:pt x="3184645" y="4649600"/>
                      <a:pt x="3173123" y="4651425"/>
                    </a:cubicBezTo>
                    <a:cubicBezTo>
                      <a:pt x="3145759" y="4655745"/>
                      <a:pt x="3118203" y="4658817"/>
                      <a:pt x="3090646" y="4662274"/>
                    </a:cubicBezTo>
                    <a:cubicBezTo>
                      <a:pt x="3062227" y="4665826"/>
                      <a:pt x="3033902" y="4669571"/>
                      <a:pt x="3005480" y="4672739"/>
                    </a:cubicBezTo>
                    <a:cubicBezTo>
                      <a:pt x="2989926" y="4674372"/>
                      <a:pt x="2974275" y="4674660"/>
                      <a:pt x="2958721" y="4676196"/>
                    </a:cubicBezTo>
                    <a:cubicBezTo>
                      <a:pt x="2945087" y="4677541"/>
                      <a:pt x="2931549" y="4680037"/>
                      <a:pt x="2917915" y="4681670"/>
                    </a:cubicBezTo>
                    <a:cubicBezTo>
                      <a:pt x="2906105" y="4683013"/>
                      <a:pt x="2894199" y="4683781"/>
                      <a:pt x="2882389" y="4685126"/>
                    </a:cubicBezTo>
                    <a:cubicBezTo>
                      <a:pt x="2863475" y="4687334"/>
                      <a:pt x="2844655" y="4689831"/>
                      <a:pt x="2825837" y="4692135"/>
                    </a:cubicBezTo>
                    <a:cubicBezTo>
                      <a:pt x="2817964" y="4692999"/>
                      <a:pt x="2809706" y="4695399"/>
                      <a:pt x="2802313" y="4693960"/>
                    </a:cubicBezTo>
                    <a:cubicBezTo>
                      <a:pt x="2783686" y="4690310"/>
                      <a:pt x="2765347" y="4691367"/>
                      <a:pt x="2746816" y="4693863"/>
                    </a:cubicBezTo>
                    <a:cubicBezTo>
                      <a:pt x="2740479" y="4694728"/>
                      <a:pt x="2733662" y="4694535"/>
                      <a:pt x="2727517" y="4692903"/>
                    </a:cubicBezTo>
                    <a:cubicBezTo>
                      <a:pt x="2714939" y="4689638"/>
                      <a:pt x="2702745" y="4685029"/>
                      <a:pt x="2690359" y="4680997"/>
                    </a:cubicBezTo>
                    <a:cubicBezTo>
                      <a:pt x="2689014" y="4680517"/>
                      <a:pt x="2687382" y="4680421"/>
                      <a:pt x="2685943" y="4680133"/>
                    </a:cubicBezTo>
                    <a:cubicBezTo>
                      <a:pt x="2677781" y="4678500"/>
                      <a:pt x="2669717" y="4676868"/>
                      <a:pt x="2661554" y="4675428"/>
                    </a:cubicBezTo>
                    <a:cubicBezTo>
                      <a:pt x="2657138" y="4674660"/>
                      <a:pt x="2652625" y="4674564"/>
                      <a:pt x="2648208" y="4673892"/>
                    </a:cubicBezTo>
                    <a:cubicBezTo>
                      <a:pt x="2631118" y="4671203"/>
                      <a:pt x="2612299" y="4675716"/>
                      <a:pt x="2597512" y="4664099"/>
                    </a:cubicBezTo>
                    <a:cubicBezTo>
                      <a:pt x="2587911" y="4656609"/>
                      <a:pt x="2578597" y="4658338"/>
                      <a:pt x="2568324" y="4659490"/>
                    </a:cubicBezTo>
                    <a:cubicBezTo>
                      <a:pt x="2560547" y="4660354"/>
                      <a:pt x="2552577" y="4660065"/>
                      <a:pt x="2544704" y="4660162"/>
                    </a:cubicBezTo>
                    <a:cubicBezTo>
                      <a:pt x="2530878" y="4660449"/>
                      <a:pt x="2517052" y="4660546"/>
                      <a:pt x="2503225" y="4661026"/>
                    </a:cubicBezTo>
                    <a:cubicBezTo>
                      <a:pt x="2498808" y="4661218"/>
                      <a:pt x="2494297" y="4663619"/>
                      <a:pt x="2489975" y="4663235"/>
                    </a:cubicBezTo>
                    <a:cubicBezTo>
                      <a:pt x="2470004" y="4661410"/>
                      <a:pt x="2450033" y="4658529"/>
                      <a:pt x="2430061" y="4656897"/>
                    </a:cubicBezTo>
                    <a:cubicBezTo>
                      <a:pt x="2418732" y="4655938"/>
                      <a:pt x="2407114" y="4657761"/>
                      <a:pt x="2395880" y="4656417"/>
                    </a:cubicBezTo>
                    <a:cubicBezTo>
                      <a:pt x="2382919" y="4654881"/>
                      <a:pt x="2370245" y="4650945"/>
                      <a:pt x="2357378" y="4648544"/>
                    </a:cubicBezTo>
                    <a:cubicBezTo>
                      <a:pt x="2353826" y="4647872"/>
                      <a:pt x="2349889" y="4648736"/>
                      <a:pt x="2346145" y="4648928"/>
                    </a:cubicBezTo>
                    <a:cubicBezTo>
                      <a:pt x="2341920" y="4649120"/>
                      <a:pt x="2337791" y="4649504"/>
                      <a:pt x="2333567" y="4649600"/>
                    </a:cubicBezTo>
                    <a:cubicBezTo>
                      <a:pt x="2320700" y="4649793"/>
                      <a:pt x="2307835" y="4649504"/>
                      <a:pt x="2294968" y="4650177"/>
                    </a:cubicBezTo>
                    <a:cubicBezTo>
                      <a:pt x="2287095" y="4650561"/>
                      <a:pt x="2278839" y="4654497"/>
                      <a:pt x="2271540" y="4653057"/>
                    </a:cubicBezTo>
                    <a:cubicBezTo>
                      <a:pt x="2256659" y="4650272"/>
                      <a:pt x="2241776" y="4656513"/>
                      <a:pt x="2226895" y="4651329"/>
                    </a:cubicBezTo>
                    <a:cubicBezTo>
                      <a:pt x="2222285" y="4649793"/>
                      <a:pt x="2215948" y="4653633"/>
                      <a:pt x="2210379" y="4653825"/>
                    </a:cubicBezTo>
                    <a:cubicBezTo>
                      <a:pt x="2196457" y="4654305"/>
                      <a:pt x="2182535" y="4654209"/>
                      <a:pt x="2168613" y="4654113"/>
                    </a:cubicBezTo>
                    <a:cubicBezTo>
                      <a:pt x="2156131" y="4654017"/>
                      <a:pt x="2143168" y="4655361"/>
                      <a:pt x="2131167" y="4652673"/>
                    </a:cubicBezTo>
                    <a:cubicBezTo>
                      <a:pt x="2118588" y="4649793"/>
                      <a:pt x="2107259" y="4650177"/>
                      <a:pt x="2095065" y="4653441"/>
                    </a:cubicBezTo>
                    <a:cubicBezTo>
                      <a:pt x="2086711" y="4655649"/>
                      <a:pt x="2077878" y="4655938"/>
                      <a:pt x="2069237" y="4656609"/>
                    </a:cubicBezTo>
                    <a:cubicBezTo>
                      <a:pt x="2059924" y="4657377"/>
                      <a:pt x="2049650" y="4655361"/>
                      <a:pt x="2041201" y="4658529"/>
                    </a:cubicBezTo>
                    <a:cubicBezTo>
                      <a:pt x="2016044" y="4667939"/>
                      <a:pt x="1990216" y="4669955"/>
                      <a:pt x="1963909" y="4669955"/>
                    </a:cubicBezTo>
                    <a:cubicBezTo>
                      <a:pt x="1959107" y="4669955"/>
                      <a:pt x="1954210" y="4668612"/>
                      <a:pt x="1949603" y="4667171"/>
                    </a:cubicBezTo>
                    <a:cubicBezTo>
                      <a:pt x="1922717" y="4658529"/>
                      <a:pt x="1895737" y="4659297"/>
                      <a:pt x="1868373" y="4664578"/>
                    </a:cubicBezTo>
                    <a:cubicBezTo>
                      <a:pt x="1862708" y="4665731"/>
                      <a:pt x="1856372" y="4665923"/>
                      <a:pt x="1850707" y="4664771"/>
                    </a:cubicBezTo>
                    <a:cubicBezTo>
                      <a:pt x="1834768" y="4661410"/>
                      <a:pt x="1819309" y="4655841"/>
                      <a:pt x="1803275" y="4653441"/>
                    </a:cubicBezTo>
                    <a:cubicBezTo>
                      <a:pt x="1776775" y="4649504"/>
                      <a:pt x="1753828" y="4662754"/>
                      <a:pt x="1730112" y="4671396"/>
                    </a:cubicBezTo>
                    <a:cubicBezTo>
                      <a:pt x="1707548" y="4679557"/>
                      <a:pt x="1688345" y="4697992"/>
                      <a:pt x="1661652" y="4693863"/>
                    </a:cubicBezTo>
                    <a:cubicBezTo>
                      <a:pt x="1658965" y="4693479"/>
                      <a:pt x="1655988" y="4696071"/>
                      <a:pt x="1653011" y="4696744"/>
                    </a:cubicBezTo>
                    <a:cubicBezTo>
                      <a:pt x="1644850" y="4698568"/>
                      <a:pt x="1636689" y="4700776"/>
                      <a:pt x="1628431" y="4701641"/>
                    </a:cubicBezTo>
                    <a:cubicBezTo>
                      <a:pt x="1618350" y="4702793"/>
                      <a:pt x="1608076" y="4702409"/>
                      <a:pt x="1597995" y="4703369"/>
                    </a:cubicBezTo>
                    <a:cubicBezTo>
                      <a:pt x="1585032" y="4704521"/>
                      <a:pt x="1572263" y="4707593"/>
                      <a:pt x="1559396" y="4707593"/>
                    </a:cubicBezTo>
                    <a:cubicBezTo>
                      <a:pt x="1549026" y="4707593"/>
                      <a:pt x="1538753" y="4704041"/>
                      <a:pt x="1528480" y="4702312"/>
                    </a:cubicBezTo>
                    <a:cubicBezTo>
                      <a:pt x="1513981" y="4699912"/>
                      <a:pt x="1498042" y="4700584"/>
                      <a:pt x="1485272" y="4694439"/>
                    </a:cubicBezTo>
                    <a:cubicBezTo>
                      <a:pt x="1471639" y="4687910"/>
                      <a:pt x="1458676" y="4684934"/>
                      <a:pt x="1444562" y="4686950"/>
                    </a:cubicBezTo>
                    <a:cubicBezTo>
                      <a:pt x="1439857" y="4687622"/>
                      <a:pt x="1433808" y="4691655"/>
                      <a:pt x="1431696" y="4695783"/>
                    </a:cubicBezTo>
                    <a:cubicBezTo>
                      <a:pt x="1426991" y="4705001"/>
                      <a:pt x="1420559" y="4706634"/>
                      <a:pt x="1411821" y="4703464"/>
                    </a:cubicBezTo>
                    <a:cubicBezTo>
                      <a:pt x="1404236" y="4700776"/>
                      <a:pt x="1394922" y="4699432"/>
                      <a:pt x="1389738" y="4694247"/>
                    </a:cubicBezTo>
                    <a:cubicBezTo>
                      <a:pt x="1375047" y="4679557"/>
                      <a:pt x="1356324" y="4679077"/>
                      <a:pt x="1338081" y="4675141"/>
                    </a:cubicBezTo>
                    <a:cubicBezTo>
                      <a:pt x="1326945" y="4672739"/>
                      <a:pt x="1316574" y="4672644"/>
                      <a:pt x="1305436" y="4674276"/>
                    </a:cubicBezTo>
                    <a:cubicBezTo>
                      <a:pt x="1281241" y="4677925"/>
                      <a:pt x="1257717" y="4672739"/>
                      <a:pt x="1234481" y="4666115"/>
                    </a:cubicBezTo>
                    <a:cubicBezTo>
                      <a:pt x="1219118" y="4661698"/>
                      <a:pt x="1203372" y="4659010"/>
                      <a:pt x="1188106" y="4654497"/>
                    </a:cubicBezTo>
                    <a:cubicBezTo>
                      <a:pt x="1176680" y="4651041"/>
                      <a:pt x="1165255" y="4646912"/>
                      <a:pt x="1154790" y="4641343"/>
                    </a:cubicBezTo>
                    <a:cubicBezTo>
                      <a:pt x="1139618" y="4633181"/>
                      <a:pt x="1126369" y="4620891"/>
                      <a:pt x="1107069" y="4624156"/>
                    </a:cubicBezTo>
                    <a:cubicBezTo>
                      <a:pt x="1090074" y="4627036"/>
                      <a:pt x="1074713" y="4620988"/>
                      <a:pt x="1059158" y="4615227"/>
                    </a:cubicBezTo>
                    <a:cubicBezTo>
                      <a:pt x="1047732" y="4611002"/>
                      <a:pt x="1036308" y="4606681"/>
                      <a:pt x="1024496" y="4603993"/>
                    </a:cubicBezTo>
                    <a:cubicBezTo>
                      <a:pt x="1010478" y="4600824"/>
                      <a:pt x="994635" y="4602169"/>
                      <a:pt x="982153" y="4596311"/>
                    </a:cubicBezTo>
                    <a:cubicBezTo>
                      <a:pt x="969095" y="4590166"/>
                      <a:pt x="958246" y="4594295"/>
                      <a:pt x="946628" y="4596024"/>
                    </a:cubicBezTo>
                    <a:cubicBezTo>
                      <a:pt x="928097" y="4598712"/>
                      <a:pt x="909661" y="4603705"/>
                      <a:pt x="890939" y="4597368"/>
                    </a:cubicBezTo>
                    <a:cubicBezTo>
                      <a:pt x="868184" y="4589687"/>
                      <a:pt x="845620" y="4581430"/>
                      <a:pt x="822769" y="4574133"/>
                    </a:cubicBezTo>
                    <a:cubicBezTo>
                      <a:pt x="813934" y="4571347"/>
                      <a:pt x="804431" y="4570195"/>
                      <a:pt x="795212" y="4568947"/>
                    </a:cubicBezTo>
                    <a:cubicBezTo>
                      <a:pt x="786476" y="4567891"/>
                      <a:pt x="776010" y="4570579"/>
                      <a:pt x="769288" y="4566547"/>
                    </a:cubicBezTo>
                    <a:cubicBezTo>
                      <a:pt x="752005" y="4556178"/>
                      <a:pt x="734243" y="4551089"/>
                      <a:pt x="714271" y="4551089"/>
                    </a:cubicBezTo>
                    <a:cubicBezTo>
                      <a:pt x="706781" y="4551089"/>
                      <a:pt x="699484" y="4546768"/>
                      <a:pt x="691900" y="4545999"/>
                    </a:cubicBezTo>
                    <a:cubicBezTo>
                      <a:pt x="681529" y="4545040"/>
                      <a:pt x="669623" y="4542447"/>
                      <a:pt x="660598" y="4546096"/>
                    </a:cubicBezTo>
                    <a:cubicBezTo>
                      <a:pt x="639379" y="4554737"/>
                      <a:pt x="622193" y="4547536"/>
                      <a:pt x="603662" y="4538991"/>
                    </a:cubicBezTo>
                    <a:cubicBezTo>
                      <a:pt x="585418" y="4530541"/>
                      <a:pt x="566215" y="4523821"/>
                      <a:pt x="546821" y="4518251"/>
                    </a:cubicBezTo>
                    <a:cubicBezTo>
                      <a:pt x="539524" y="4516235"/>
                      <a:pt x="530787" y="4519596"/>
                      <a:pt x="522721" y="4520267"/>
                    </a:cubicBezTo>
                    <a:cubicBezTo>
                      <a:pt x="519840" y="4520460"/>
                      <a:pt x="516671" y="4520748"/>
                      <a:pt x="514080" y="4519788"/>
                    </a:cubicBezTo>
                    <a:cubicBezTo>
                      <a:pt x="489020" y="4510570"/>
                      <a:pt x="463575" y="4503561"/>
                      <a:pt x="436404" y="4508361"/>
                    </a:cubicBezTo>
                    <a:cubicBezTo>
                      <a:pt x="433908" y="4508842"/>
                      <a:pt x="431123" y="4507786"/>
                      <a:pt x="428626" y="4507114"/>
                    </a:cubicBezTo>
                    <a:cubicBezTo>
                      <a:pt x="416432" y="4503657"/>
                      <a:pt x="404526" y="4498184"/>
                      <a:pt x="392141" y="4496936"/>
                    </a:cubicBezTo>
                    <a:cubicBezTo>
                      <a:pt x="361608" y="4493864"/>
                      <a:pt x="330884" y="4492615"/>
                      <a:pt x="300157" y="4490599"/>
                    </a:cubicBezTo>
                    <a:cubicBezTo>
                      <a:pt x="298237" y="4490503"/>
                      <a:pt x="296221" y="4490503"/>
                      <a:pt x="294493" y="4489831"/>
                    </a:cubicBezTo>
                    <a:cubicBezTo>
                      <a:pt x="283163" y="4485702"/>
                      <a:pt x="273274" y="4487047"/>
                      <a:pt x="263671" y="4494919"/>
                    </a:cubicBezTo>
                    <a:cubicBezTo>
                      <a:pt x="259447" y="4498376"/>
                      <a:pt x="253686" y="4500200"/>
                      <a:pt x="248406" y="4502121"/>
                    </a:cubicBezTo>
                    <a:cubicBezTo>
                      <a:pt x="240628" y="4505002"/>
                      <a:pt x="232659" y="4507786"/>
                      <a:pt x="224594" y="4509610"/>
                    </a:cubicBezTo>
                    <a:cubicBezTo>
                      <a:pt x="216624" y="4511338"/>
                      <a:pt x="208079" y="4513738"/>
                      <a:pt x="200398" y="4512395"/>
                    </a:cubicBezTo>
                    <a:cubicBezTo>
                      <a:pt x="186572" y="4509994"/>
                      <a:pt x="173417" y="4504618"/>
                      <a:pt x="159783" y="4501064"/>
                    </a:cubicBezTo>
                    <a:cubicBezTo>
                      <a:pt x="155079" y="4499816"/>
                      <a:pt x="149893" y="4500009"/>
                      <a:pt x="144997" y="4499912"/>
                    </a:cubicBezTo>
                    <a:cubicBezTo>
                      <a:pt x="133763" y="4499625"/>
                      <a:pt x="122241" y="4502409"/>
                      <a:pt x="112064" y="4494440"/>
                    </a:cubicBezTo>
                    <a:cubicBezTo>
                      <a:pt x="102655" y="4486951"/>
                      <a:pt x="93148" y="4489158"/>
                      <a:pt x="83259" y="4494824"/>
                    </a:cubicBezTo>
                    <a:cubicBezTo>
                      <a:pt x="76154" y="4498857"/>
                      <a:pt x="68090" y="4502025"/>
                      <a:pt x="60120" y="4503561"/>
                    </a:cubicBezTo>
                    <a:cubicBezTo>
                      <a:pt x="49174" y="4505673"/>
                      <a:pt x="38324" y="4506538"/>
                      <a:pt x="26514" y="4505289"/>
                    </a:cubicBezTo>
                    <a:cubicBezTo>
                      <a:pt x="18161" y="4504425"/>
                      <a:pt x="11343" y="4504041"/>
                      <a:pt x="4814" y="4498952"/>
                    </a:cubicBezTo>
                    <a:cubicBezTo>
                      <a:pt x="3759" y="4498184"/>
                      <a:pt x="1839" y="4497992"/>
                      <a:pt x="398" y="4498089"/>
                    </a:cubicBezTo>
                    <a:lnTo>
                      <a:pt x="0" y="4498087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9C14E68-C469-4A71-AF08-169DB545FC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96001" y="841376"/>
                <a:ext cx="5260975" cy="4707593"/>
              </a:xfrm>
              <a:custGeom>
                <a:avLst/>
                <a:gdLst>
                  <a:gd name="connsiteX0" fmla="*/ 0 w 5260975"/>
                  <a:gd name="connsiteY0" fmla="*/ 0 h 4707593"/>
                  <a:gd name="connsiteX1" fmla="*/ 5260975 w 5260975"/>
                  <a:gd name="connsiteY1" fmla="*/ 0 h 4707593"/>
                  <a:gd name="connsiteX2" fmla="*/ 5260975 w 5260975"/>
                  <a:gd name="connsiteY2" fmla="*/ 3296937 h 4707593"/>
                  <a:gd name="connsiteX3" fmla="*/ 5260975 w 5260975"/>
                  <a:gd name="connsiteY3" fmla="*/ 3518571 h 4707593"/>
                  <a:gd name="connsiteX4" fmla="*/ 5226503 w 5260975"/>
                  <a:gd name="connsiteY4" fmla="*/ 3534000 h 4707593"/>
                  <a:gd name="connsiteX5" fmla="*/ 5206341 w 5260975"/>
                  <a:gd name="connsiteY5" fmla="*/ 3542065 h 4707593"/>
                  <a:gd name="connsiteX6" fmla="*/ 5123287 w 5260975"/>
                  <a:gd name="connsiteY6" fmla="*/ 3594010 h 4707593"/>
                  <a:gd name="connsiteX7" fmla="*/ 5048107 w 5260975"/>
                  <a:gd name="connsiteY7" fmla="*/ 3658244 h 4707593"/>
                  <a:gd name="connsiteX8" fmla="*/ 4992899 w 5260975"/>
                  <a:gd name="connsiteY8" fmla="*/ 3734479 h 4707593"/>
                  <a:gd name="connsiteX9" fmla="*/ 4977440 w 5260975"/>
                  <a:gd name="connsiteY9" fmla="*/ 3752627 h 4707593"/>
                  <a:gd name="connsiteX10" fmla="*/ 4935193 w 5260975"/>
                  <a:gd name="connsiteY10" fmla="*/ 3775382 h 4707593"/>
                  <a:gd name="connsiteX11" fmla="*/ 4897844 w 5260975"/>
                  <a:gd name="connsiteY11" fmla="*/ 3792472 h 4707593"/>
                  <a:gd name="connsiteX12" fmla="*/ 4870767 w 5260975"/>
                  <a:gd name="connsiteY12" fmla="*/ 3811388 h 4707593"/>
                  <a:gd name="connsiteX13" fmla="*/ 4847916 w 5260975"/>
                  <a:gd name="connsiteY13" fmla="*/ 3828767 h 4707593"/>
                  <a:gd name="connsiteX14" fmla="*/ 4796163 w 5260975"/>
                  <a:gd name="connsiteY14" fmla="*/ 3873702 h 4707593"/>
                  <a:gd name="connsiteX15" fmla="*/ 4738843 w 5260975"/>
                  <a:gd name="connsiteY15" fmla="*/ 3911628 h 4707593"/>
                  <a:gd name="connsiteX16" fmla="*/ 4692755 w 5260975"/>
                  <a:gd name="connsiteY16" fmla="*/ 3958099 h 4707593"/>
                  <a:gd name="connsiteX17" fmla="*/ 4673744 w 5260975"/>
                  <a:gd name="connsiteY17" fmla="*/ 3983255 h 4707593"/>
                  <a:gd name="connsiteX18" fmla="*/ 4633801 w 5260975"/>
                  <a:gd name="connsiteY18" fmla="*/ 4000442 h 4707593"/>
                  <a:gd name="connsiteX19" fmla="*/ 4590499 w 5260975"/>
                  <a:gd name="connsiteY19" fmla="*/ 4027326 h 4707593"/>
                  <a:gd name="connsiteX20" fmla="*/ 4559773 w 5260975"/>
                  <a:gd name="connsiteY20" fmla="*/ 4054018 h 4707593"/>
                  <a:gd name="connsiteX21" fmla="*/ 4536059 w 5260975"/>
                  <a:gd name="connsiteY21" fmla="*/ 4071877 h 4707593"/>
                  <a:gd name="connsiteX22" fmla="*/ 4502549 w 5260975"/>
                  <a:gd name="connsiteY22" fmla="*/ 4089832 h 4707593"/>
                  <a:gd name="connsiteX23" fmla="*/ 4468944 w 5260975"/>
                  <a:gd name="connsiteY23" fmla="*/ 4113356 h 4707593"/>
                  <a:gd name="connsiteX24" fmla="*/ 4452622 w 5260975"/>
                  <a:gd name="connsiteY24" fmla="*/ 4127854 h 4707593"/>
                  <a:gd name="connsiteX25" fmla="*/ 4421032 w 5260975"/>
                  <a:gd name="connsiteY25" fmla="*/ 4151953 h 4707593"/>
                  <a:gd name="connsiteX26" fmla="*/ 4388483 w 5260975"/>
                  <a:gd name="connsiteY26" fmla="*/ 4174421 h 4707593"/>
                  <a:gd name="connsiteX27" fmla="*/ 4327321 w 5260975"/>
                  <a:gd name="connsiteY27" fmla="*/ 4200153 h 4707593"/>
                  <a:gd name="connsiteX28" fmla="*/ 4271633 w 5260975"/>
                  <a:gd name="connsiteY28" fmla="*/ 4237983 h 4707593"/>
                  <a:gd name="connsiteX29" fmla="*/ 4227465 w 5260975"/>
                  <a:gd name="connsiteY29" fmla="*/ 4265635 h 4707593"/>
                  <a:gd name="connsiteX30" fmla="*/ 4201733 w 5260975"/>
                  <a:gd name="connsiteY30" fmla="*/ 4283783 h 4707593"/>
                  <a:gd name="connsiteX31" fmla="*/ 4154494 w 5260975"/>
                  <a:gd name="connsiteY31" fmla="*/ 4324301 h 4707593"/>
                  <a:gd name="connsiteX32" fmla="*/ 4081234 w 5260975"/>
                  <a:gd name="connsiteY32" fmla="*/ 4366931 h 4707593"/>
                  <a:gd name="connsiteX33" fmla="*/ 4036971 w 5260975"/>
                  <a:gd name="connsiteY33" fmla="*/ 4389975 h 4707593"/>
                  <a:gd name="connsiteX34" fmla="*/ 3941725 w 5260975"/>
                  <a:gd name="connsiteY34" fmla="*/ 4424733 h 4707593"/>
                  <a:gd name="connsiteX35" fmla="*/ 3910999 w 5260975"/>
                  <a:gd name="connsiteY35" fmla="*/ 4437119 h 4707593"/>
                  <a:gd name="connsiteX36" fmla="*/ 3875859 w 5260975"/>
                  <a:gd name="connsiteY36" fmla="*/ 4445280 h 4707593"/>
                  <a:gd name="connsiteX37" fmla="*/ 3819401 w 5260975"/>
                  <a:gd name="connsiteY37" fmla="*/ 4464579 h 4707593"/>
                  <a:gd name="connsiteX38" fmla="*/ 3709176 w 5260975"/>
                  <a:gd name="connsiteY38" fmla="*/ 4497800 h 4707593"/>
                  <a:gd name="connsiteX39" fmla="*/ 3684981 w 5260975"/>
                  <a:gd name="connsiteY39" fmla="*/ 4502889 h 4707593"/>
                  <a:gd name="connsiteX40" fmla="*/ 3623338 w 5260975"/>
                  <a:gd name="connsiteY40" fmla="*/ 4524300 h 4707593"/>
                  <a:gd name="connsiteX41" fmla="*/ 3586373 w 5260975"/>
                  <a:gd name="connsiteY41" fmla="*/ 4538702 h 4707593"/>
                  <a:gd name="connsiteX42" fmla="*/ 3555743 w 5260975"/>
                  <a:gd name="connsiteY42" fmla="*/ 4546960 h 4707593"/>
                  <a:gd name="connsiteX43" fmla="*/ 3528667 w 5260975"/>
                  <a:gd name="connsiteY43" fmla="*/ 4550801 h 4707593"/>
                  <a:gd name="connsiteX44" fmla="*/ 3457424 w 5260975"/>
                  <a:gd name="connsiteY44" fmla="*/ 4569811 h 4707593"/>
                  <a:gd name="connsiteX45" fmla="*/ 3429003 w 5260975"/>
                  <a:gd name="connsiteY45" fmla="*/ 4577301 h 4707593"/>
                  <a:gd name="connsiteX46" fmla="*/ 3355264 w 5260975"/>
                  <a:gd name="connsiteY46" fmla="*/ 4603033 h 4707593"/>
                  <a:gd name="connsiteX47" fmla="*/ 3292757 w 5260975"/>
                  <a:gd name="connsiteY47" fmla="*/ 4620027 h 4707593"/>
                  <a:gd name="connsiteX48" fmla="*/ 3266643 w 5260975"/>
                  <a:gd name="connsiteY48" fmla="*/ 4628188 h 4707593"/>
                  <a:gd name="connsiteX49" fmla="*/ 3206921 w 5260975"/>
                  <a:gd name="connsiteY49" fmla="*/ 4641823 h 4707593"/>
                  <a:gd name="connsiteX50" fmla="*/ 3173123 w 5260975"/>
                  <a:gd name="connsiteY50" fmla="*/ 4651425 h 4707593"/>
                  <a:gd name="connsiteX51" fmla="*/ 3090646 w 5260975"/>
                  <a:gd name="connsiteY51" fmla="*/ 4662274 h 4707593"/>
                  <a:gd name="connsiteX52" fmla="*/ 3005480 w 5260975"/>
                  <a:gd name="connsiteY52" fmla="*/ 4672739 h 4707593"/>
                  <a:gd name="connsiteX53" fmla="*/ 2958721 w 5260975"/>
                  <a:gd name="connsiteY53" fmla="*/ 4676196 h 4707593"/>
                  <a:gd name="connsiteX54" fmla="*/ 2917915 w 5260975"/>
                  <a:gd name="connsiteY54" fmla="*/ 4681670 h 4707593"/>
                  <a:gd name="connsiteX55" fmla="*/ 2882389 w 5260975"/>
                  <a:gd name="connsiteY55" fmla="*/ 4685126 h 4707593"/>
                  <a:gd name="connsiteX56" fmla="*/ 2825837 w 5260975"/>
                  <a:gd name="connsiteY56" fmla="*/ 4692135 h 4707593"/>
                  <a:gd name="connsiteX57" fmla="*/ 2802313 w 5260975"/>
                  <a:gd name="connsiteY57" fmla="*/ 4693960 h 4707593"/>
                  <a:gd name="connsiteX58" fmla="*/ 2746816 w 5260975"/>
                  <a:gd name="connsiteY58" fmla="*/ 4693863 h 4707593"/>
                  <a:gd name="connsiteX59" fmla="*/ 2727517 w 5260975"/>
                  <a:gd name="connsiteY59" fmla="*/ 4692903 h 4707593"/>
                  <a:gd name="connsiteX60" fmla="*/ 2690359 w 5260975"/>
                  <a:gd name="connsiteY60" fmla="*/ 4680997 h 4707593"/>
                  <a:gd name="connsiteX61" fmla="*/ 2685943 w 5260975"/>
                  <a:gd name="connsiteY61" fmla="*/ 4680133 h 4707593"/>
                  <a:gd name="connsiteX62" fmla="*/ 2661554 w 5260975"/>
                  <a:gd name="connsiteY62" fmla="*/ 4675428 h 4707593"/>
                  <a:gd name="connsiteX63" fmla="*/ 2648208 w 5260975"/>
                  <a:gd name="connsiteY63" fmla="*/ 4673892 h 4707593"/>
                  <a:gd name="connsiteX64" fmla="*/ 2597512 w 5260975"/>
                  <a:gd name="connsiteY64" fmla="*/ 4664099 h 4707593"/>
                  <a:gd name="connsiteX65" fmla="*/ 2568324 w 5260975"/>
                  <a:gd name="connsiteY65" fmla="*/ 4659490 h 4707593"/>
                  <a:gd name="connsiteX66" fmla="*/ 2544704 w 5260975"/>
                  <a:gd name="connsiteY66" fmla="*/ 4660162 h 4707593"/>
                  <a:gd name="connsiteX67" fmla="*/ 2503225 w 5260975"/>
                  <a:gd name="connsiteY67" fmla="*/ 4661026 h 4707593"/>
                  <a:gd name="connsiteX68" fmla="*/ 2489975 w 5260975"/>
                  <a:gd name="connsiteY68" fmla="*/ 4663235 h 4707593"/>
                  <a:gd name="connsiteX69" fmla="*/ 2430061 w 5260975"/>
                  <a:gd name="connsiteY69" fmla="*/ 4656897 h 4707593"/>
                  <a:gd name="connsiteX70" fmla="*/ 2395880 w 5260975"/>
                  <a:gd name="connsiteY70" fmla="*/ 4656417 h 4707593"/>
                  <a:gd name="connsiteX71" fmla="*/ 2357378 w 5260975"/>
                  <a:gd name="connsiteY71" fmla="*/ 4648544 h 4707593"/>
                  <a:gd name="connsiteX72" fmla="*/ 2346145 w 5260975"/>
                  <a:gd name="connsiteY72" fmla="*/ 4648928 h 4707593"/>
                  <a:gd name="connsiteX73" fmla="*/ 2333567 w 5260975"/>
                  <a:gd name="connsiteY73" fmla="*/ 4649600 h 4707593"/>
                  <a:gd name="connsiteX74" fmla="*/ 2294968 w 5260975"/>
                  <a:gd name="connsiteY74" fmla="*/ 4650177 h 4707593"/>
                  <a:gd name="connsiteX75" fmla="*/ 2271540 w 5260975"/>
                  <a:gd name="connsiteY75" fmla="*/ 4653057 h 4707593"/>
                  <a:gd name="connsiteX76" fmla="*/ 2226895 w 5260975"/>
                  <a:gd name="connsiteY76" fmla="*/ 4651329 h 4707593"/>
                  <a:gd name="connsiteX77" fmla="*/ 2210379 w 5260975"/>
                  <a:gd name="connsiteY77" fmla="*/ 4653825 h 4707593"/>
                  <a:gd name="connsiteX78" fmla="*/ 2168613 w 5260975"/>
                  <a:gd name="connsiteY78" fmla="*/ 4654113 h 4707593"/>
                  <a:gd name="connsiteX79" fmla="*/ 2131167 w 5260975"/>
                  <a:gd name="connsiteY79" fmla="*/ 4652673 h 4707593"/>
                  <a:gd name="connsiteX80" fmla="*/ 2095065 w 5260975"/>
                  <a:gd name="connsiteY80" fmla="*/ 4653441 h 4707593"/>
                  <a:gd name="connsiteX81" fmla="*/ 2069237 w 5260975"/>
                  <a:gd name="connsiteY81" fmla="*/ 4656609 h 4707593"/>
                  <a:gd name="connsiteX82" fmla="*/ 2041201 w 5260975"/>
                  <a:gd name="connsiteY82" fmla="*/ 4658529 h 4707593"/>
                  <a:gd name="connsiteX83" fmla="*/ 1963909 w 5260975"/>
                  <a:gd name="connsiteY83" fmla="*/ 4669955 h 4707593"/>
                  <a:gd name="connsiteX84" fmla="*/ 1949603 w 5260975"/>
                  <a:gd name="connsiteY84" fmla="*/ 4667171 h 4707593"/>
                  <a:gd name="connsiteX85" fmla="*/ 1868373 w 5260975"/>
                  <a:gd name="connsiteY85" fmla="*/ 4664578 h 4707593"/>
                  <a:gd name="connsiteX86" fmla="*/ 1850707 w 5260975"/>
                  <a:gd name="connsiteY86" fmla="*/ 4664771 h 4707593"/>
                  <a:gd name="connsiteX87" fmla="*/ 1803275 w 5260975"/>
                  <a:gd name="connsiteY87" fmla="*/ 4653441 h 4707593"/>
                  <a:gd name="connsiteX88" fmla="*/ 1730112 w 5260975"/>
                  <a:gd name="connsiteY88" fmla="*/ 4671396 h 4707593"/>
                  <a:gd name="connsiteX89" fmla="*/ 1661652 w 5260975"/>
                  <a:gd name="connsiteY89" fmla="*/ 4693863 h 4707593"/>
                  <a:gd name="connsiteX90" fmla="*/ 1653011 w 5260975"/>
                  <a:gd name="connsiteY90" fmla="*/ 4696744 h 4707593"/>
                  <a:gd name="connsiteX91" fmla="*/ 1628431 w 5260975"/>
                  <a:gd name="connsiteY91" fmla="*/ 4701641 h 4707593"/>
                  <a:gd name="connsiteX92" fmla="*/ 1597995 w 5260975"/>
                  <a:gd name="connsiteY92" fmla="*/ 4703369 h 4707593"/>
                  <a:gd name="connsiteX93" fmla="*/ 1559396 w 5260975"/>
                  <a:gd name="connsiteY93" fmla="*/ 4707593 h 4707593"/>
                  <a:gd name="connsiteX94" fmla="*/ 1528480 w 5260975"/>
                  <a:gd name="connsiteY94" fmla="*/ 4702312 h 4707593"/>
                  <a:gd name="connsiteX95" fmla="*/ 1485272 w 5260975"/>
                  <a:gd name="connsiteY95" fmla="*/ 4694439 h 4707593"/>
                  <a:gd name="connsiteX96" fmla="*/ 1444562 w 5260975"/>
                  <a:gd name="connsiteY96" fmla="*/ 4686950 h 4707593"/>
                  <a:gd name="connsiteX97" fmla="*/ 1431696 w 5260975"/>
                  <a:gd name="connsiteY97" fmla="*/ 4695783 h 4707593"/>
                  <a:gd name="connsiteX98" fmla="*/ 1411821 w 5260975"/>
                  <a:gd name="connsiteY98" fmla="*/ 4703464 h 4707593"/>
                  <a:gd name="connsiteX99" fmla="*/ 1389738 w 5260975"/>
                  <a:gd name="connsiteY99" fmla="*/ 4694247 h 4707593"/>
                  <a:gd name="connsiteX100" fmla="*/ 1338081 w 5260975"/>
                  <a:gd name="connsiteY100" fmla="*/ 4675141 h 4707593"/>
                  <a:gd name="connsiteX101" fmla="*/ 1305436 w 5260975"/>
                  <a:gd name="connsiteY101" fmla="*/ 4674276 h 4707593"/>
                  <a:gd name="connsiteX102" fmla="*/ 1234481 w 5260975"/>
                  <a:gd name="connsiteY102" fmla="*/ 4666115 h 4707593"/>
                  <a:gd name="connsiteX103" fmla="*/ 1188106 w 5260975"/>
                  <a:gd name="connsiteY103" fmla="*/ 4654497 h 4707593"/>
                  <a:gd name="connsiteX104" fmla="*/ 1154790 w 5260975"/>
                  <a:gd name="connsiteY104" fmla="*/ 4641343 h 4707593"/>
                  <a:gd name="connsiteX105" fmla="*/ 1107069 w 5260975"/>
                  <a:gd name="connsiteY105" fmla="*/ 4624156 h 4707593"/>
                  <a:gd name="connsiteX106" fmla="*/ 1059158 w 5260975"/>
                  <a:gd name="connsiteY106" fmla="*/ 4615227 h 4707593"/>
                  <a:gd name="connsiteX107" fmla="*/ 1024496 w 5260975"/>
                  <a:gd name="connsiteY107" fmla="*/ 4603993 h 4707593"/>
                  <a:gd name="connsiteX108" fmla="*/ 982153 w 5260975"/>
                  <a:gd name="connsiteY108" fmla="*/ 4596311 h 4707593"/>
                  <a:gd name="connsiteX109" fmla="*/ 946628 w 5260975"/>
                  <a:gd name="connsiteY109" fmla="*/ 4596024 h 4707593"/>
                  <a:gd name="connsiteX110" fmla="*/ 890939 w 5260975"/>
                  <a:gd name="connsiteY110" fmla="*/ 4597368 h 4707593"/>
                  <a:gd name="connsiteX111" fmla="*/ 822769 w 5260975"/>
                  <a:gd name="connsiteY111" fmla="*/ 4574133 h 4707593"/>
                  <a:gd name="connsiteX112" fmla="*/ 795212 w 5260975"/>
                  <a:gd name="connsiteY112" fmla="*/ 4568947 h 4707593"/>
                  <a:gd name="connsiteX113" fmla="*/ 769288 w 5260975"/>
                  <a:gd name="connsiteY113" fmla="*/ 4566547 h 4707593"/>
                  <a:gd name="connsiteX114" fmla="*/ 714271 w 5260975"/>
                  <a:gd name="connsiteY114" fmla="*/ 4551089 h 4707593"/>
                  <a:gd name="connsiteX115" fmla="*/ 691900 w 5260975"/>
                  <a:gd name="connsiteY115" fmla="*/ 4545999 h 4707593"/>
                  <a:gd name="connsiteX116" fmla="*/ 660598 w 5260975"/>
                  <a:gd name="connsiteY116" fmla="*/ 4546096 h 4707593"/>
                  <a:gd name="connsiteX117" fmla="*/ 603662 w 5260975"/>
                  <a:gd name="connsiteY117" fmla="*/ 4538991 h 4707593"/>
                  <a:gd name="connsiteX118" fmla="*/ 546821 w 5260975"/>
                  <a:gd name="connsiteY118" fmla="*/ 4518251 h 4707593"/>
                  <a:gd name="connsiteX119" fmla="*/ 522721 w 5260975"/>
                  <a:gd name="connsiteY119" fmla="*/ 4520267 h 4707593"/>
                  <a:gd name="connsiteX120" fmla="*/ 514080 w 5260975"/>
                  <a:gd name="connsiteY120" fmla="*/ 4519788 h 4707593"/>
                  <a:gd name="connsiteX121" fmla="*/ 436404 w 5260975"/>
                  <a:gd name="connsiteY121" fmla="*/ 4508361 h 4707593"/>
                  <a:gd name="connsiteX122" fmla="*/ 428626 w 5260975"/>
                  <a:gd name="connsiteY122" fmla="*/ 4507114 h 4707593"/>
                  <a:gd name="connsiteX123" fmla="*/ 392141 w 5260975"/>
                  <a:gd name="connsiteY123" fmla="*/ 4496936 h 4707593"/>
                  <a:gd name="connsiteX124" fmla="*/ 300157 w 5260975"/>
                  <a:gd name="connsiteY124" fmla="*/ 4490599 h 4707593"/>
                  <a:gd name="connsiteX125" fmla="*/ 294493 w 5260975"/>
                  <a:gd name="connsiteY125" fmla="*/ 4489831 h 4707593"/>
                  <a:gd name="connsiteX126" fmla="*/ 263671 w 5260975"/>
                  <a:gd name="connsiteY126" fmla="*/ 4494919 h 4707593"/>
                  <a:gd name="connsiteX127" fmla="*/ 248406 w 5260975"/>
                  <a:gd name="connsiteY127" fmla="*/ 4502121 h 4707593"/>
                  <a:gd name="connsiteX128" fmla="*/ 224594 w 5260975"/>
                  <a:gd name="connsiteY128" fmla="*/ 4509610 h 4707593"/>
                  <a:gd name="connsiteX129" fmla="*/ 200398 w 5260975"/>
                  <a:gd name="connsiteY129" fmla="*/ 4512395 h 4707593"/>
                  <a:gd name="connsiteX130" fmla="*/ 159783 w 5260975"/>
                  <a:gd name="connsiteY130" fmla="*/ 4501064 h 4707593"/>
                  <a:gd name="connsiteX131" fmla="*/ 144997 w 5260975"/>
                  <a:gd name="connsiteY131" fmla="*/ 4499912 h 4707593"/>
                  <a:gd name="connsiteX132" fmla="*/ 112064 w 5260975"/>
                  <a:gd name="connsiteY132" fmla="*/ 4494440 h 4707593"/>
                  <a:gd name="connsiteX133" fmla="*/ 83259 w 5260975"/>
                  <a:gd name="connsiteY133" fmla="*/ 4494824 h 4707593"/>
                  <a:gd name="connsiteX134" fmla="*/ 60120 w 5260975"/>
                  <a:gd name="connsiteY134" fmla="*/ 4503561 h 4707593"/>
                  <a:gd name="connsiteX135" fmla="*/ 26514 w 5260975"/>
                  <a:gd name="connsiteY135" fmla="*/ 4505289 h 4707593"/>
                  <a:gd name="connsiteX136" fmla="*/ 4814 w 5260975"/>
                  <a:gd name="connsiteY136" fmla="*/ 4498952 h 4707593"/>
                  <a:gd name="connsiteX137" fmla="*/ 398 w 5260975"/>
                  <a:gd name="connsiteY137" fmla="*/ 4498089 h 4707593"/>
                  <a:gd name="connsiteX138" fmla="*/ 0 w 5260975"/>
                  <a:gd name="connsiteY138" fmla="*/ 4498087 h 4707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</a:cxnLst>
                <a:rect l="l" t="t" r="r" b="b"/>
                <a:pathLst>
                  <a:path w="5260975" h="4707593">
                    <a:moveTo>
                      <a:pt x="0" y="0"/>
                    </a:moveTo>
                    <a:lnTo>
                      <a:pt x="5260975" y="0"/>
                    </a:lnTo>
                    <a:lnTo>
                      <a:pt x="5260975" y="3296937"/>
                    </a:lnTo>
                    <a:lnTo>
                      <a:pt x="5260975" y="3518571"/>
                    </a:lnTo>
                    <a:lnTo>
                      <a:pt x="5226503" y="3534000"/>
                    </a:lnTo>
                    <a:cubicBezTo>
                      <a:pt x="5219783" y="3536785"/>
                      <a:pt x="5212389" y="3538321"/>
                      <a:pt x="5206341" y="3542065"/>
                    </a:cubicBezTo>
                    <a:cubicBezTo>
                      <a:pt x="5178495" y="3559156"/>
                      <a:pt x="5151515" y="3577591"/>
                      <a:pt x="5123287" y="3594010"/>
                    </a:cubicBezTo>
                    <a:cubicBezTo>
                      <a:pt x="5094195" y="3611004"/>
                      <a:pt x="5068175" y="3631071"/>
                      <a:pt x="5048107" y="3658244"/>
                    </a:cubicBezTo>
                    <a:cubicBezTo>
                      <a:pt x="5029480" y="3683496"/>
                      <a:pt x="5011429" y="3709131"/>
                      <a:pt x="4992899" y="3734479"/>
                    </a:cubicBezTo>
                    <a:cubicBezTo>
                      <a:pt x="4988194" y="3740912"/>
                      <a:pt x="4983873" y="3748498"/>
                      <a:pt x="4977440" y="3752627"/>
                    </a:cubicBezTo>
                    <a:cubicBezTo>
                      <a:pt x="4964094" y="3761268"/>
                      <a:pt x="4949499" y="3768277"/>
                      <a:pt x="4935193" y="3775382"/>
                    </a:cubicBezTo>
                    <a:cubicBezTo>
                      <a:pt x="4922903" y="3781431"/>
                      <a:pt x="4909845" y="3785943"/>
                      <a:pt x="4897844" y="3792472"/>
                    </a:cubicBezTo>
                    <a:cubicBezTo>
                      <a:pt x="4888243" y="3797658"/>
                      <a:pt x="4879697" y="3804859"/>
                      <a:pt x="4870767" y="3811388"/>
                    </a:cubicBezTo>
                    <a:cubicBezTo>
                      <a:pt x="4862990" y="3817052"/>
                      <a:pt x="4854445" y="3821949"/>
                      <a:pt x="4847916" y="3828767"/>
                    </a:cubicBezTo>
                    <a:cubicBezTo>
                      <a:pt x="4831977" y="3845281"/>
                      <a:pt x="4815942" y="3861508"/>
                      <a:pt x="4796163" y="3873702"/>
                    </a:cubicBezTo>
                    <a:cubicBezTo>
                      <a:pt x="4776672" y="3885799"/>
                      <a:pt x="4758237" y="3899338"/>
                      <a:pt x="4738843" y="3911628"/>
                    </a:cubicBezTo>
                    <a:cubicBezTo>
                      <a:pt x="4719831" y="3923630"/>
                      <a:pt x="4702645" y="3936783"/>
                      <a:pt x="4692755" y="3958099"/>
                    </a:cubicBezTo>
                    <a:cubicBezTo>
                      <a:pt x="4688339" y="3967508"/>
                      <a:pt x="4682097" y="3977782"/>
                      <a:pt x="4673744" y="3983255"/>
                    </a:cubicBezTo>
                    <a:cubicBezTo>
                      <a:pt x="4661838" y="3991032"/>
                      <a:pt x="4646764" y="3993817"/>
                      <a:pt x="4633801" y="4000442"/>
                    </a:cubicBezTo>
                    <a:cubicBezTo>
                      <a:pt x="4618535" y="4008219"/>
                      <a:pt x="4600869" y="4014940"/>
                      <a:pt x="4590499" y="4027326"/>
                    </a:cubicBezTo>
                    <a:cubicBezTo>
                      <a:pt x="4581281" y="4038368"/>
                      <a:pt x="4571968" y="4047009"/>
                      <a:pt x="4559773" y="4054018"/>
                    </a:cubicBezTo>
                    <a:cubicBezTo>
                      <a:pt x="4551229" y="4058915"/>
                      <a:pt x="4544892" y="4067844"/>
                      <a:pt x="4536059" y="4071877"/>
                    </a:cubicBezTo>
                    <a:cubicBezTo>
                      <a:pt x="4524441" y="4077254"/>
                      <a:pt x="4512727" y="4081479"/>
                      <a:pt x="4502549" y="4089832"/>
                    </a:cubicBezTo>
                    <a:cubicBezTo>
                      <a:pt x="4491987" y="4098473"/>
                      <a:pt x="4479986" y="4105290"/>
                      <a:pt x="4468944" y="4113356"/>
                    </a:cubicBezTo>
                    <a:cubicBezTo>
                      <a:pt x="4463087" y="4117676"/>
                      <a:pt x="4458286" y="4123341"/>
                      <a:pt x="4452622" y="4127854"/>
                    </a:cubicBezTo>
                    <a:cubicBezTo>
                      <a:pt x="4442252" y="4136111"/>
                      <a:pt x="4431690" y="4144176"/>
                      <a:pt x="4421032" y="4151953"/>
                    </a:cubicBezTo>
                    <a:cubicBezTo>
                      <a:pt x="4410375" y="4159731"/>
                      <a:pt x="4400197" y="4168756"/>
                      <a:pt x="4388483" y="4174421"/>
                    </a:cubicBezTo>
                    <a:cubicBezTo>
                      <a:pt x="4368513" y="4184023"/>
                      <a:pt x="4346717" y="4189784"/>
                      <a:pt x="4327321" y="4200153"/>
                    </a:cubicBezTo>
                    <a:cubicBezTo>
                      <a:pt x="4307639" y="4210714"/>
                      <a:pt x="4289107" y="4223965"/>
                      <a:pt x="4271633" y="4237983"/>
                    </a:cubicBezTo>
                    <a:cubicBezTo>
                      <a:pt x="4257807" y="4249025"/>
                      <a:pt x="4244845" y="4259971"/>
                      <a:pt x="4227465" y="4265635"/>
                    </a:cubicBezTo>
                    <a:cubicBezTo>
                      <a:pt x="4217768" y="4268804"/>
                      <a:pt x="4207591" y="4275717"/>
                      <a:pt x="4201733" y="4283783"/>
                    </a:cubicBezTo>
                    <a:cubicBezTo>
                      <a:pt x="4189059" y="4301353"/>
                      <a:pt x="4172833" y="4313739"/>
                      <a:pt x="4154494" y="4324301"/>
                    </a:cubicBezTo>
                    <a:cubicBezTo>
                      <a:pt x="4130010" y="4338511"/>
                      <a:pt x="4105814" y="4353009"/>
                      <a:pt x="4081234" y="4366931"/>
                    </a:cubicBezTo>
                    <a:cubicBezTo>
                      <a:pt x="4066737" y="4375189"/>
                      <a:pt x="4052335" y="4383926"/>
                      <a:pt x="4036971" y="4389975"/>
                    </a:cubicBezTo>
                    <a:cubicBezTo>
                      <a:pt x="4005575" y="4402457"/>
                      <a:pt x="3973410" y="4413114"/>
                      <a:pt x="3941725" y="4424733"/>
                    </a:cubicBezTo>
                    <a:cubicBezTo>
                      <a:pt x="3931355" y="4428477"/>
                      <a:pt x="3921561" y="4433854"/>
                      <a:pt x="3910999" y="4437119"/>
                    </a:cubicBezTo>
                    <a:cubicBezTo>
                      <a:pt x="3899573" y="4440671"/>
                      <a:pt x="3887285" y="4441727"/>
                      <a:pt x="3875859" y="4445280"/>
                    </a:cubicBezTo>
                    <a:cubicBezTo>
                      <a:pt x="3856847" y="4451136"/>
                      <a:pt x="3838412" y="4458626"/>
                      <a:pt x="3819401" y="4464579"/>
                    </a:cubicBezTo>
                    <a:cubicBezTo>
                      <a:pt x="3782723" y="4476005"/>
                      <a:pt x="3745949" y="4486951"/>
                      <a:pt x="3709176" y="4497800"/>
                    </a:cubicBezTo>
                    <a:cubicBezTo>
                      <a:pt x="3701303" y="4500105"/>
                      <a:pt x="3692757" y="4500393"/>
                      <a:pt x="3684981" y="4502889"/>
                    </a:cubicBezTo>
                    <a:cubicBezTo>
                      <a:pt x="3664337" y="4509610"/>
                      <a:pt x="3643789" y="4516907"/>
                      <a:pt x="3623338" y="4524300"/>
                    </a:cubicBezTo>
                    <a:cubicBezTo>
                      <a:pt x="3610953" y="4528813"/>
                      <a:pt x="3598854" y="4534382"/>
                      <a:pt x="3586373" y="4538702"/>
                    </a:cubicBezTo>
                    <a:cubicBezTo>
                      <a:pt x="3576387" y="4542159"/>
                      <a:pt x="3566113" y="4544847"/>
                      <a:pt x="3555743" y="4546960"/>
                    </a:cubicBezTo>
                    <a:cubicBezTo>
                      <a:pt x="3546814" y="4548785"/>
                      <a:pt x="3537501" y="4548592"/>
                      <a:pt x="3528667" y="4550801"/>
                    </a:cubicBezTo>
                    <a:cubicBezTo>
                      <a:pt x="3504759" y="4556753"/>
                      <a:pt x="3481140" y="4563475"/>
                      <a:pt x="3457424" y="4569811"/>
                    </a:cubicBezTo>
                    <a:cubicBezTo>
                      <a:pt x="3447919" y="4572308"/>
                      <a:pt x="3438221" y="4574133"/>
                      <a:pt x="3429003" y="4577301"/>
                    </a:cubicBezTo>
                    <a:cubicBezTo>
                      <a:pt x="3404327" y="4585654"/>
                      <a:pt x="3380036" y="4595159"/>
                      <a:pt x="3355264" y="4603033"/>
                    </a:cubicBezTo>
                    <a:cubicBezTo>
                      <a:pt x="3334717" y="4609562"/>
                      <a:pt x="3313593" y="4614266"/>
                      <a:pt x="3292757" y="4620027"/>
                    </a:cubicBezTo>
                    <a:cubicBezTo>
                      <a:pt x="3283924" y="4622524"/>
                      <a:pt x="3275475" y="4626077"/>
                      <a:pt x="3266643" y="4628188"/>
                    </a:cubicBezTo>
                    <a:cubicBezTo>
                      <a:pt x="3246863" y="4632990"/>
                      <a:pt x="3226796" y="4637022"/>
                      <a:pt x="3206921" y="4641823"/>
                    </a:cubicBezTo>
                    <a:cubicBezTo>
                      <a:pt x="3195590" y="4644607"/>
                      <a:pt x="3184645" y="4649600"/>
                      <a:pt x="3173123" y="4651425"/>
                    </a:cubicBezTo>
                    <a:cubicBezTo>
                      <a:pt x="3145759" y="4655745"/>
                      <a:pt x="3118203" y="4658817"/>
                      <a:pt x="3090646" y="4662274"/>
                    </a:cubicBezTo>
                    <a:cubicBezTo>
                      <a:pt x="3062227" y="4665826"/>
                      <a:pt x="3033902" y="4669571"/>
                      <a:pt x="3005480" y="4672739"/>
                    </a:cubicBezTo>
                    <a:cubicBezTo>
                      <a:pt x="2989926" y="4674372"/>
                      <a:pt x="2974275" y="4674660"/>
                      <a:pt x="2958721" y="4676196"/>
                    </a:cubicBezTo>
                    <a:cubicBezTo>
                      <a:pt x="2945087" y="4677541"/>
                      <a:pt x="2931549" y="4680037"/>
                      <a:pt x="2917915" y="4681670"/>
                    </a:cubicBezTo>
                    <a:cubicBezTo>
                      <a:pt x="2906105" y="4683013"/>
                      <a:pt x="2894199" y="4683781"/>
                      <a:pt x="2882389" y="4685126"/>
                    </a:cubicBezTo>
                    <a:cubicBezTo>
                      <a:pt x="2863475" y="4687334"/>
                      <a:pt x="2844655" y="4689831"/>
                      <a:pt x="2825837" y="4692135"/>
                    </a:cubicBezTo>
                    <a:cubicBezTo>
                      <a:pt x="2817964" y="4692999"/>
                      <a:pt x="2809706" y="4695399"/>
                      <a:pt x="2802313" y="4693960"/>
                    </a:cubicBezTo>
                    <a:cubicBezTo>
                      <a:pt x="2783686" y="4690310"/>
                      <a:pt x="2765347" y="4691367"/>
                      <a:pt x="2746816" y="4693863"/>
                    </a:cubicBezTo>
                    <a:cubicBezTo>
                      <a:pt x="2740479" y="4694728"/>
                      <a:pt x="2733662" y="4694535"/>
                      <a:pt x="2727517" y="4692903"/>
                    </a:cubicBezTo>
                    <a:cubicBezTo>
                      <a:pt x="2714939" y="4689638"/>
                      <a:pt x="2702745" y="4685029"/>
                      <a:pt x="2690359" y="4680997"/>
                    </a:cubicBezTo>
                    <a:cubicBezTo>
                      <a:pt x="2689014" y="4680517"/>
                      <a:pt x="2687382" y="4680421"/>
                      <a:pt x="2685943" y="4680133"/>
                    </a:cubicBezTo>
                    <a:cubicBezTo>
                      <a:pt x="2677781" y="4678500"/>
                      <a:pt x="2669717" y="4676868"/>
                      <a:pt x="2661554" y="4675428"/>
                    </a:cubicBezTo>
                    <a:cubicBezTo>
                      <a:pt x="2657138" y="4674660"/>
                      <a:pt x="2652625" y="4674564"/>
                      <a:pt x="2648208" y="4673892"/>
                    </a:cubicBezTo>
                    <a:cubicBezTo>
                      <a:pt x="2631118" y="4671203"/>
                      <a:pt x="2612299" y="4675716"/>
                      <a:pt x="2597512" y="4664099"/>
                    </a:cubicBezTo>
                    <a:cubicBezTo>
                      <a:pt x="2587911" y="4656609"/>
                      <a:pt x="2578597" y="4658338"/>
                      <a:pt x="2568324" y="4659490"/>
                    </a:cubicBezTo>
                    <a:cubicBezTo>
                      <a:pt x="2560547" y="4660354"/>
                      <a:pt x="2552577" y="4660065"/>
                      <a:pt x="2544704" y="4660162"/>
                    </a:cubicBezTo>
                    <a:cubicBezTo>
                      <a:pt x="2530878" y="4660449"/>
                      <a:pt x="2517052" y="4660546"/>
                      <a:pt x="2503225" y="4661026"/>
                    </a:cubicBezTo>
                    <a:cubicBezTo>
                      <a:pt x="2498808" y="4661218"/>
                      <a:pt x="2494297" y="4663619"/>
                      <a:pt x="2489975" y="4663235"/>
                    </a:cubicBezTo>
                    <a:cubicBezTo>
                      <a:pt x="2470004" y="4661410"/>
                      <a:pt x="2450033" y="4658529"/>
                      <a:pt x="2430061" y="4656897"/>
                    </a:cubicBezTo>
                    <a:cubicBezTo>
                      <a:pt x="2418732" y="4655938"/>
                      <a:pt x="2407114" y="4657761"/>
                      <a:pt x="2395880" y="4656417"/>
                    </a:cubicBezTo>
                    <a:cubicBezTo>
                      <a:pt x="2382919" y="4654881"/>
                      <a:pt x="2370245" y="4650945"/>
                      <a:pt x="2357378" y="4648544"/>
                    </a:cubicBezTo>
                    <a:cubicBezTo>
                      <a:pt x="2353826" y="4647872"/>
                      <a:pt x="2349889" y="4648736"/>
                      <a:pt x="2346145" y="4648928"/>
                    </a:cubicBezTo>
                    <a:cubicBezTo>
                      <a:pt x="2341920" y="4649120"/>
                      <a:pt x="2337791" y="4649504"/>
                      <a:pt x="2333567" y="4649600"/>
                    </a:cubicBezTo>
                    <a:cubicBezTo>
                      <a:pt x="2320700" y="4649793"/>
                      <a:pt x="2307835" y="4649504"/>
                      <a:pt x="2294968" y="4650177"/>
                    </a:cubicBezTo>
                    <a:cubicBezTo>
                      <a:pt x="2287095" y="4650561"/>
                      <a:pt x="2278839" y="4654497"/>
                      <a:pt x="2271540" y="4653057"/>
                    </a:cubicBezTo>
                    <a:cubicBezTo>
                      <a:pt x="2256659" y="4650272"/>
                      <a:pt x="2241776" y="4656513"/>
                      <a:pt x="2226895" y="4651329"/>
                    </a:cubicBezTo>
                    <a:cubicBezTo>
                      <a:pt x="2222285" y="4649793"/>
                      <a:pt x="2215948" y="4653633"/>
                      <a:pt x="2210379" y="4653825"/>
                    </a:cubicBezTo>
                    <a:cubicBezTo>
                      <a:pt x="2196457" y="4654305"/>
                      <a:pt x="2182535" y="4654209"/>
                      <a:pt x="2168613" y="4654113"/>
                    </a:cubicBezTo>
                    <a:cubicBezTo>
                      <a:pt x="2156131" y="4654017"/>
                      <a:pt x="2143168" y="4655361"/>
                      <a:pt x="2131167" y="4652673"/>
                    </a:cubicBezTo>
                    <a:cubicBezTo>
                      <a:pt x="2118588" y="4649793"/>
                      <a:pt x="2107259" y="4650177"/>
                      <a:pt x="2095065" y="4653441"/>
                    </a:cubicBezTo>
                    <a:cubicBezTo>
                      <a:pt x="2086711" y="4655649"/>
                      <a:pt x="2077878" y="4655938"/>
                      <a:pt x="2069237" y="4656609"/>
                    </a:cubicBezTo>
                    <a:cubicBezTo>
                      <a:pt x="2059924" y="4657377"/>
                      <a:pt x="2049650" y="4655361"/>
                      <a:pt x="2041201" y="4658529"/>
                    </a:cubicBezTo>
                    <a:cubicBezTo>
                      <a:pt x="2016044" y="4667939"/>
                      <a:pt x="1990216" y="4669955"/>
                      <a:pt x="1963909" y="4669955"/>
                    </a:cubicBezTo>
                    <a:cubicBezTo>
                      <a:pt x="1959107" y="4669955"/>
                      <a:pt x="1954210" y="4668612"/>
                      <a:pt x="1949603" y="4667171"/>
                    </a:cubicBezTo>
                    <a:cubicBezTo>
                      <a:pt x="1922717" y="4658529"/>
                      <a:pt x="1895737" y="4659297"/>
                      <a:pt x="1868373" y="4664578"/>
                    </a:cubicBezTo>
                    <a:cubicBezTo>
                      <a:pt x="1862708" y="4665731"/>
                      <a:pt x="1856372" y="4665923"/>
                      <a:pt x="1850707" y="4664771"/>
                    </a:cubicBezTo>
                    <a:cubicBezTo>
                      <a:pt x="1834768" y="4661410"/>
                      <a:pt x="1819309" y="4655841"/>
                      <a:pt x="1803275" y="4653441"/>
                    </a:cubicBezTo>
                    <a:cubicBezTo>
                      <a:pt x="1776775" y="4649504"/>
                      <a:pt x="1753828" y="4662754"/>
                      <a:pt x="1730112" y="4671396"/>
                    </a:cubicBezTo>
                    <a:cubicBezTo>
                      <a:pt x="1707548" y="4679557"/>
                      <a:pt x="1688345" y="4697992"/>
                      <a:pt x="1661652" y="4693863"/>
                    </a:cubicBezTo>
                    <a:cubicBezTo>
                      <a:pt x="1658965" y="4693479"/>
                      <a:pt x="1655988" y="4696071"/>
                      <a:pt x="1653011" y="4696744"/>
                    </a:cubicBezTo>
                    <a:cubicBezTo>
                      <a:pt x="1644850" y="4698568"/>
                      <a:pt x="1636689" y="4700776"/>
                      <a:pt x="1628431" y="4701641"/>
                    </a:cubicBezTo>
                    <a:cubicBezTo>
                      <a:pt x="1618350" y="4702793"/>
                      <a:pt x="1608076" y="4702409"/>
                      <a:pt x="1597995" y="4703369"/>
                    </a:cubicBezTo>
                    <a:cubicBezTo>
                      <a:pt x="1585032" y="4704521"/>
                      <a:pt x="1572263" y="4707593"/>
                      <a:pt x="1559396" y="4707593"/>
                    </a:cubicBezTo>
                    <a:cubicBezTo>
                      <a:pt x="1549026" y="4707593"/>
                      <a:pt x="1538753" y="4704041"/>
                      <a:pt x="1528480" y="4702312"/>
                    </a:cubicBezTo>
                    <a:cubicBezTo>
                      <a:pt x="1513981" y="4699912"/>
                      <a:pt x="1498042" y="4700584"/>
                      <a:pt x="1485272" y="4694439"/>
                    </a:cubicBezTo>
                    <a:cubicBezTo>
                      <a:pt x="1471639" y="4687910"/>
                      <a:pt x="1458676" y="4684934"/>
                      <a:pt x="1444562" y="4686950"/>
                    </a:cubicBezTo>
                    <a:cubicBezTo>
                      <a:pt x="1439857" y="4687622"/>
                      <a:pt x="1433808" y="4691655"/>
                      <a:pt x="1431696" y="4695783"/>
                    </a:cubicBezTo>
                    <a:cubicBezTo>
                      <a:pt x="1426991" y="4705001"/>
                      <a:pt x="1420559" y="4706634"/>
                      <a:pt x="1411821" y="4703464"/>
                    </a:cubicBezTo>
                    <a:cubicBezTo>
                      <a:pt x="1404236" y="4700776"/>
                      <a:pt x="1394922" y="4699432"/>
                      <a:pt x="1389738" y="4694247"/>
                    </a:cubicBezTo>
                    <a:cubicBezTo>
                      <a:pt x="1375047" y="4679557"/>
                      <a:pt x="1356324" y="4679077"/>
                      <a:pt x="1338081" y="4675141"/>
                    </a:cubicBezTo>
                    <a:cubicBezTo>
                      <a:pt x="1326945" y="4672739"/>
                      <a:pt x="1316574" y="4672644"/>
                      <a:pt x="1305436" y="4674276"/>
                    </a:cubicBezTo>
                    <a:cubicBezTo>
                      <a:pt x="1281241" y="4677925"/>
                      <a:pt x="1257717" y="4672739"/>
                      <a:pt x="1234481" y="4666115"/>
                    </a:cubicBezTo>
                    <a:cubicBezTo>
                      <a:pt x="1219118" y="4661698"/>
                      <a:pt x="1203372" y="4659010"/>
                      <a:pt x="1188106" y="4654497"/>
                    </a:cubicBezTo>
                    <a:cubicBezTo>
                      <a:pt x="1176680" y="4651041"/>
                      <a:pt x="1165255" y="4646912"/>
                      <a:pt x="1154790" y="4641343"/>
                    </a:cubicBezTo>
                    <a:cubicBezTo>
                      <a:pt x="1139618" y="4633181"/>
                      <a:pt x="1126369" y="4620891"/>
                      <a:pt x="1107069" y="4624156"/>
                    </a:cubicBezTo>
                    <a:cubicBezTo>
                      <a:pt x="1090074" y="4627036"/>
                      <a:pt x="1074713" y="4620988"/>
                      <a:pt x="1059158" y="4615227"/>
                    </a:cubicBezTo>
                    <a:cubicBezTo>
                      <a:pt x="1047732" y="4611002"/>
                      <a:pt x="1036308" y="4606681"/>
                      <a:pt x="1024496" y="4603993"/>
                    </a:cubicBezTo>
                    <a:cubicBezTo>
                      <a:pt x="1010478" y="4600824"/>
                      <a:pt x="994635" y="4602169"/>
                      <a:pt x="982153" y="4596311"/>
                    </a:cubicBezTo>
                    <a:cubicBezTo>
                      <a:pt x="969095" y="4590166"/>
                      <a:pt x="958246" y="4594295"/>
                      <a:pt x="946628" y="4596024"/>
                    </a:cubicBezTo>
                    <a:cubicBezTo>
                      <a:pt x="928097" y="4598712"/>
                      <a:pt x="909661" y="4603705"/>
                      <a:pt x="890939" y="4597368"/>
                    </a:cubicBezTo>
                    <a:cubicBezTo>
                      <a:pt x="868184" y="4589687"/>
                      <a:pt x="845620" y="4581430"/>
                      <a:pt x="822769" y="4574133"/>
                    </a:cubicBezTo>
                    <a:cubicBezTo>
                      <a:pt x="813934" y="4571347"/>
                      <a:pt x="804431" y="4570195"/>
                      <a:pt x="795212" y="4568947"/>
                    </a:cubicBezTo>
                    <a:cubicBezTo>
                      <a:pt x="786476" y="4567891"/>
                      <a:pt x="776010" y="4570579"/>
                      <a:pt x="769288" y="4566547"/>
                    </a:cubicBezTo>
                    <a:cubicBezTo>
                      <a:pt x="752005" y="4556178"/>
                      <a:pt x="734243" y="4551089"/>
                      <a:pt x="714271" y="4551089"/>
                    </a:cubicBezTo>
                    <a:cubicBezTo>
                      <a:pt x="706781" y="4551089"/>
                      <a:pt x="699484" y="4546768"/>
                      <a:pt x="691900" y="4545999"/>
                    </a:cubicBezTo>
                    <a:cubicBezTo>
                      <a:pt x="681529" y="4545040"/>
                      <a:pt x="669623" y="4542447"/>
                      <a:pt x="660598" y="4546096"/>
                    </a:cubicBezTo>
                    <a:cubicBezTo>
                      <a:pt x="639379" y="4554737"/>
                      <a:pt x="622193" y="4547536"/>
                      <a:pt x="603662" y="4538991"/>
                    </a:cubicBezTo>
                    <a:cubicBezTo>
                      <a:pt x="585418" y="4530541"/>
                      <a:pt x="566215" y="4523821"/>
                      <a:pt x="546821" y="4518251"/>
                    </a:cubicBezTo>
                    <a:cubicBezTo>
                      <a:pt x="539524" y="4516235"/>
                      <a:pt x="530787" y="4519596"/>
                      <a:pt x="522721" y="4520267"/>
                    </a:cubicBezTo>
                    <a:cubicBezTo>
                      <a:pt x="519840" y="4520460"/>
                      <a:pt x="516671" y="4520748"/>
                      <a:pt x="514080" y="4519788"/>
                    </a:cubicBezTo>
                    <a:cubicBezTo>
                      <a:pt x="489020" y="4510570"/>
                      <a:pt x="463575" y="4503561"/>
                      <a:pt x="436404" y="4508361"/>
                    </a:cubicBezTo>
                    <a:cubicBezTo>
                      <a:pt x="433908" y="4508842"/>
                      <a:pt x="431123" y="4507786"/>
                      <a:pt x="428626" y="4507114"/>
                    </a:cubicBezTo>
                    <a:cubicBezTo>
                      <a:pt x="416432" y="4503657"/>
                      <a:pt x="404526" y="4498184"/>
                      <a:pt x="392141" y="4496936"/>
                    </a:cubicBezTo>
                    <a:cubicBezTo>
                      <a:pt x="361608" y="4493864"/>
                      <a:pt x="330884" y="4492615"/>
                      <a:pt x="300157" y="4490599"/>
                    </a:cubicBezTo>
                    <a:cubicBezTo>
                      <a:pt x="298237" y="4490503"/>
                      <a:pt x="296221" y="4490503"/>
                      <a:pt x="294493" y="4489831"/>
                    </a:cubicBezTo>
                    <a:cubicBezTo>
                      <a:pt x="283163" y="4485702"/>
                      <a:pt x="273274" y="4487047"/>
                      <a:pt x="263671" y="4494919"/>
                    </a:cubicBezTo>
                    <a:cubicBezTo>
                      <a:pt x="259447" y="4498376"/>
                      <a:pt x="253686" y="4500200"/>
                      <a:pt x="248406" y="4502121"/>
                    </a:cubicBezTo>
                    <a:cubicBezTo>
                      <a:pt x="240628" y="4505002"/>
                      <a:pt x="232659" y="4507786"/>
                      <a:pt x="224594" y="4509610"/>
                    </a:cubicBezTo>
                    <a:cubicBezTo>
                      <a:pt x="216624" y="4511338"/>
                      <a:pt x="208079" y="4513738"/>
                      <a:pt x="200398" y="4512395"/>
                    </a:cubicBezTo>
                    <a:cubicBezTo>
                      <a:pt x="186572" y="4509994"/>
                      <a:pt x="173417" y="4504618"/>
                      <a:pt x="159783" y="4501064"/>
                    </a:cubicBezTo>
                    <a:cubicBezTo>
                      <a:pt x="155079" y="4499816"/>
                      <a:pt x="149893" y="4500009"/>
                      <a:pt x="144997" y="4499912"/>
                    </a:cubicBezTo>
                    <a:cubicBezTo>
                      <a:pt x="133763" y="4499625"/>
                      <a:pt x="122241" y="4502409"/>
                      <a:pt x="112064" y="4494440"/>
                    </a:cubicBezTo>
                    <a:cubicBezTo>
                      <a:pt x="102655" y="4486951"/>
                      <a:pt x="93148" y="4489158"/>
                      <a:pt x="83259" y="4494824"/>
                    </a:cubicBezTo>
                    <a:cubicBezTo>
                      <a:pt x="76154" y="4498857"/>
                      <a:pt x="68090" y="4502025"/>
                      <a:pt x="60120" y="4503561"/>
                    </a:cubicBezTo>
                    <a:cubicBezTo>
                      <a:pt x="49174" y="4505673"/>
                      <a:pt x="38324" y="4506538"/>
                      <a:pt x="26514" y="4505289"/>
                    </a:cubicBezTo>
                    <a:cubicBezTo>
                      <a:pt x="18161" y="4504425"/>
                      <a:pt x="11343" y="4504041"/>
                      <a:pt x="4814" y="4498952"/>
                    </a:cubicBezTo>
                    <a:cubicBezTo>
                      <a:pt x="3759" y="4498184"/>
                      <a:pt x="1839" y="4497992"/>
                      <a:pt x="398" y="4498089"/>
                    </a:cubicBezTo>
                    <a:lnTo>
                      <a:pt x="0" y="4498087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2C18990-7F62-45E8-B68F-47E95E481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6096000" y="4138312"/>
              <a:ext cx="5260975" cy="1410656"/>
              <a:chOff x="6096000" y="4138312"/>
              <a:chExt cx="5260975" cy="141065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C206BB2-3759-4DF0-9932-7445B6367A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96000" y="4138312"/>
                <a:ext cx="5260975" cy="1410656"/>
              </a:xfrm>
              <a:custGeom>
                <a:avLst/>
                <a:gdLst>
                  <a:gd name="connsiteX0" fmla="*/ 5260975 w 5260975"/>
                  <a:gd name="connsiteY0" fmla="*/ 0 h 1410656"/>
                  <a:gd name="connsiteX1" fmla="*/ 5260975 w 5260975"/>
                  <a:gd name="connsiteY1" fmla="*/ 221634 h 1410656"/>
                  <a:gd name="connsiteX2" fmla="*/ 5226503 w 5260975"/>
                  <a:gd name="connsiteY2" fmla="*/ 237063 h 1410656"/>
                  <a:gd name="connsiteX3" fmla="*/ 5206341 w 5260975"/>
                  <a:gd name="connsiteY3" fmla="*/ 245128 h 1410656"/>
                  <a:gd name="connsiteX4" fmla="*/ 5123287 w 5260975"/>
                  <a:gd name="connsiteY4" fmla="*/ 297073 h 1410656"/>
                  <a:gd name="connsiteX5" fmla="*/ 5048107 w 5260975"/>
                  <a:gd name="connsiteY5" fmla="*/ 361307 h 1410656"/>
                  <a:gd name="connsiteX6" fmla="*/ 4992899 w 5260975"/>
                  <a:gd name="connsiteY6" fmla="*/ 437542 h 1410656"/>
                  <a:gd name="connsiteX7" fmla="*/ 4977440 w 5260975"/>
                  <a:gd name="connsiteY7" fmla="*/ 455690 h 1410656"/>
                  <a:gd name="connsiteX8" fmla="*/ 4935193 w 5260975"/>
                  <a:gd name="connsiteY8" fmla="*/ 478445 h 1410656"/>
                  <a:gd name="connsiteX9" fmla="*/ 4897844 w 5260975"/>
                  <a:gd name="connsiteY9" fmla="*/ 495535 h 1410656"/>
                  <a:gd name="connsiteX10" fmla="*/ 4870767 w 5260975"/>
                  <a:gd name="connsiteY10" fmla="*/ 514451 h 1410656"/>
                  <a:gd name="connsiteX11" fmla="*/ 4847916 w 5260975"/>
                  <a:gd name="connsiteY11" fmla="*/ 531830 h 1410656"/>
                  <a:gd name="connsiteX12" fmla="*/ 4796163 w 5260975"/>
                  <a:gd name="connsiteY12" fmla="*/ 576765 h 1410656"/>
                  <a:gd name="connsiteX13" fmla="*/ 4738843 w 5260975"/>
                  <a:gd name="connsiteY13" fmla="*/ 614691 h 1410656"/>
                  <a:gd name="connsiteX14" fmla="*/ 4692755 w 5260975"/>
                  <a:gd name="connsiteY14" fmla="*/ 661162 h 1410656"/>
                  <a:gd name="connsiteX15" fmla="*/ 4673744 w 5260975"/>
                  <a:gd name="connsiteY15" fmla="*/ 686318 h 1410656"/>
                  <a:gd name="connsiteX16" fmla="*/ 4633801 w 5260975"/>
                  <a:gd name="connsiteY16" fmla="*/ 703505 h 1410656"/>
                  <a:gd name="connsiteX17" fmla="*/ 4590499 w 5260975"/>
                  <a:gd name="connsiteY17" fmla="*/ 730389 h 1410656"/>
                  <a:gd name="connsiteX18" fmla="*/ 4559773 w 5260975"/>
                  <a:gd name="connsiteY18" fmla="*/ 757081 h 1410656"/>
                  <a:gd name="connsiteX19" fmla="*/ 4536059 w 5260975"/>
                  <a:gd name="connsiteY19" fmla="*/ 774940 h 1410656"/>
                  <a:gd name="connsiteX20" fmla="*/ 4502549 w 5260975"/>
                  <a:gd name="connsiteY20" fmla="*/ 792895 h 1410656"/>
                  <a:gd name="connsiteX21" fmla="*/ 4468944 w 5260975"/>
                  <a:gd name="connsiteY21" fmla="*/ 816419 h 1410656"/>
                  <a:gd name="connsiteX22" fmla="*/ 4452622 w 5260975"/>
                  <a:gd name="connsiteY22" fmla="*/ 830917 h 1410656"/>
                  <a:gd name="connsiteX23" fmla="*/ 4421032 w 5260975"/>
                  <a:gd name="connsiteY23" fmla="*/ 855016 h 1410656"/>
                  <a:gd name="connsiteX24" fmla="*/ 4388483 w 5260975"/>
                  <a:gd name="connsiteY24" fmla="*/ 877484 h 1410656"/>
                  <a:gd name="connsiteX25" fmla="*/ 4327321 w 5260975"/>
                  <a:gd name="connsiteY25" fmla="*/ 903216 h 1410656"/>
                  <a:gd name="connsiteX26" fmla="*/ 4271633 w 5260975"/>
                  <a:gd name="connsiteY26" fmla="*/ 941046 h 1410656"/>
                  <a:gd name="connsiteX27" fmla="*/ 4227465 w 5260975"/>
                  <a:gd name="connsiteY27" fmla="*/ 968698 h 1410656"/>
                  <a:gd name="connsiteX28" fmla="*/ 4201733 w 5260975"/>
                  <a:gd name="connsiteY28" fmla="*/ 986846 h 1410656"/>
                  <a:gd name="connsiteX29" fmla="*/ 4154494 w 5260975"/>
                  <a:gd name="connsiteY29" fmla="*/ 1027364 h 1410656"/>
                  <a:gd name="connsiteX30" fmla="*/ 4081234 w 5260975"/>
                  <a:gd name="connsiteY30" fmla="*/ 1069994 h 1410656"/>
                  <a:gd name="connsiteX31" fmla="*/ 4036971 w 5260975"/>
                  <a:gd name="connsiteY31" fmla="*/ 1093038 h 1410656"/>
                  <a:gd name="connsiteX32" fmla="*/ 3941725 w 5260975"/>
                  <a:gd name="connsiteY32" fmla="*/ 1127796 h 1410656"/>
                  <a:gd name="connsiteX33" fmla="*/ 3910999 w 5260975"/>
                  <a:gd name="connsiteY33" fmla="*/ 1140182 h 1410656"/>
                  <a:gd name="connsiteX34" fmla="*/ 3875859 w 5260975"/>
                  <a:gd name="connsiteY34" fmla="*/ 1148343 h 1410656"/>
                  <a:gd name="connsiteX35" fmla="*/ 3819401 w 5260975"/>
                  <a:gd name="connsiteY35" fmla="*/ 1167642 h 1410656"/>
                  <a:gd name="connsiteX36" fmla="*/ 3709176 w 5260975"/>
                  <a:gd name="connsiteY36" fmla="*/ 1200863 h 1410656"/>
                  <a:gd name="connsiteX37" fmla="*/ 3684981 w 5260975"/>
                  <a:gd name="connsiteY37" fmla="*/ 1205952 h 1410656"/>
                  <a:gd name="connsiteX38" fmla="*/ 3623338 w 5260975"/>
                  <a:gd name="connsiteY38" fmla="*/ 1227363 h 1410656"/>
                  <a:gd name="connsiteX39" fmla="*/ 3586373 w 5260975"/>
                  <a:gd name="connsiteY39" fmla="*/ 1241765 h 1410656"/>
                  <a:gd name="connsiteX40" fmla="*/ 3555743 w 5260975"/>
                  <a:gd name="connsiteY40" fmla="*/ 1250023 h 1410656"/>
                  <a:gd name="connsiteX41" fmla="*/ 3528667 w 5260975"/>
                  <a:gd name="connsiteY41" fmla="*/ 1253864 h 1410656"/>
                  <a:gd name="connsiteX42" fmla="*/ 3457424 w 5260975"/>
                  <a:gd name="connsiteY42" fmla="*/ 1272874 h 1410656"/>
                  <a:gd name="connsiteX43" fmla="*/ 3429003 w 5260975"/>
                  <a:gd name="connsiteY43" fmla="*/ 1280364 h 1410656"/>
                  <a:gd name="connsiteX44" fmla="*/ 3355264 w 5260975"/>
                  <a:gd name="connsiteY44" fmla="*/ 1306096 h 1410656"/>
                  <a:gd name="connsiteX45" fmla="*/ 3292757 w 5260975"/>
                  <a:gd name="connsiteY45" fmla="*/ 1323090 h 1410656"/>
                  <a:gd name="connsiteX46" fmla="*/ 3266643 w 5260975"/>
                  <a:gd name="connsiteY46" fmla="*/ 1331251 h 1410656"/>
                  <a:gd name="connsiteX47" fmla="*/ 3206921 w 5260975"/>
                  <a:gd name="connsiteY47" fmla="*/ 1344886 h 1410656"/>
                  <a:gd name="connsiteX48" fmla="*/ 3173123 w 5260975"/>
                  <a:gd name="connsiteY48" fmla="*/ 1354488 h 1410656"/>
                  <a:gd name="connsiteX49" fmla="*/ 3090646 w 5260975"/>
                  <a:gd name="connsiteY49" fmla="*/ 1365337 h 1410656"/>
                  <a:gd name="connsiteX50" fmla="*/ 3005480 w 5260975"/>
                  <a:gd name="connsiteY50" fmla="*/ 1375802 h 1410656"/>
                  <a:gd name="connsiteX51" fmla="*/ 2958721 w 5260975"/>
                  <a:gd name="connsiteY51" fmla="*/ 1379259 h 1410656"/>
                  <a:gd name="connsiteX52" fmla="*/ 2917915 w 5260975"/>
                  <a:gd name="connsiteY52" fmla="*/ 1384733 h 1410656"/>
                  <a:gd name="connsiteX53" fmla="*/ 2882389 w 5260975"/>
                  <a:gd name="connsiteY53" fmla="*/ 1388189 h 1410656"/>
                  <a:gd name="connsiteX54" fmla="*/ 2825837 w 5260975"/>
                  <a:gd name="connsiteY54" fmla="*/ 1395198 h 1410656"/>
                  <a:gd name="connsiteX55" fmla="*/ 2802313 w 5260975"/>
                  <a:gd name="connsiteY55" fmla="*/ 1397023 h 1410656"/>
                  <a:gd name="connsiteX56" fmla="*/ 2746816 w 5260975"/>
                  <a:gd name="connsiteY56" fmla="*/ 1396926 h 1410656"/>
                  <a:gd name="connsiteX57" fmla="*/ 2727517 w 5260975"/>
                  <a:gd name="connsiteY57" fmla="*/ 1395966 h 1410656"/>
                  <a:gd name="connsiteX58" fmla="*/ 2690359 w 5260975"/>
                  <a:gd name="connsiteY58" fmla="*/ 1384060 h 1410656"/>
                  <a:gd name="connsiteX59" fmla="*/ 2685943 w 5260975"/>
                  <a:gd name="connsiteY59" fmla="*/ 1383196 h 1410656"/>
                  <a:gd name="connsiteX60" fmla="*/ 2661554 w 5260975"/>
                  <a:gd name="connsiteY60" fmla="*/ 1378491 h 1410656"/>
                  <a:gd name="connsiteX61" fmla="*/ 2648208 w 5260975"/>
                  <a:gd name="connsiteY61" fmla="*/ 1376955 h 1410656"/>
                  <a:gd name="connsiteX62" fmla="*/ 2597512 w 5260975"/>
                  <a:gd name="connsiteY62" fmla="*/ 1367162 h 1410656"/>
                  <a:gd name="connsiteX63" fmla="*/ 2568324 w 5260975"/>
                  <a:gd name="connsiteY63" fmla="*/ 1362553 h 1410656"/>
                  <a:gd name="connsiteX64" fmla="*/ 2544704 w 5260975"/>
                  <a:gd name="connsiteY64" fmla="*/ 1363225 h 1410656"/>
                  <a:gd name="connsiteX65" fmla="*/ 2503225 w 5260975"/>
                  <a:gd name="connsiteY65" fmla="*/ 1364089 h 1410656"/>
                  <a:gd name="connsiteX66" fmla="*/ 2489975 w 5260975"/>
                  <a:gd name="connsiteY66" fmla="*/ 1366298 h 1410656"/>
                  <a:gd name="connsiteX67" fmla="*/ 2430061 w 5260975"/>
                  <a:gd name="connsiteY67" fmla="*/ 1359960 h 1410656"/>
                  <a:gd name="connsiteX68" fmla="*/ 2395880 w 5260975"/>
                  <a:gd name="connsiteY68" fmla="*/ 1359480 h 1410656"/>
                  <a:gd name="connsiteX69" fmla="*/ 2357378 w 5260975"/>
                  <a:gd name="connsiteY69" fmla="*/ 1351607 h 1410656"/>
                  <a:gd name="connsiteX70" fmla="*/ 2346145 w 5260975"/>
                  <a:gd name="connsiteY70" fmla="*/ 1351991 h 1410656"/>
                  <a:gd name="connsiteX71" fmla="*/ 2333567 w 5260975"/>
                  <a:gd name="connsiteY71" fmla="*/ 1352663 h 1410656"/>
                  <a:gd name="connsiteX72" fmla="*/ 2294968 w 5260975"/>
                  <a:gd name="connsiteY72" fmla="*/ 1353240 h 1410656"/>
                  <a:gd name="connsiteX73" fmla="*/ 2271540 w 5260975"/>
                  <a:gd name="connsiteY73" fmla="*/ 1356120 h 1410656"/>
                  <a:gd name="connsiteX74" fmla="*/ 2226895 w 5260975"/>
                  <a:gd name="connsiteY74" fmla="*/ 1354392 h 1410656"/>
                  <a:gd name="connsiteX75" fmla="*/ 2210379 w 5260975"/>
                  <a:gd name="connsiteY75" fmla="*/ 1356888 h 1410656"/>
                  <a:gd name="connsiteX76" fmla="*/ 2168613 w 5260975"/>
                  <a:gd name="connsiteY76" fmla="*/ 1357176 h 1410656"/>
                  <a:gd name="connsiteX77" fmla="*/ 2131167 w 5260975"/>
                  <a:gd name="connsiteY77" fmla="*/ 1355736 h 1410656"/>
                  <a:gd name="connsiteX78" fmla="*/ 2095065 w 5260975"/>
                  <a:gd name="connsiteY78" fmla="*/ 1356504 h 1410656"/>
                  <a:gd name="connsiteX79" fmla="*/ 2069237 w 5260975"/>
                  <a:gd name="connsiteY79" fmla="*/ 1359672 h 1410656"/>
                  <a:gd name="connsiteX80" fmla="*/ 2041201 w 5260975"/>
                  <a:gd name="connsiteY80" fmla="*/ 1361592 h 1410656"/>
                  <a:gd name="connsiteX81" fmla="*/ 1963909 w 5260975"/>
                  <a:gd name="connsiteY81" fmla="*/ 1373018 h 1410656"/>
                  <a:gd name="connsiteX82" fmla="*/ 1949603 w 5260975"/>
                  <a:gd name="connsiteY82" fmla="*/ 1370234 h 1410656"/>
                  <a:gd name="connsiteX83" fmla="*/ 1868373 w 5260975"/>
                  <a:gd name="connsiteY83" fmla="*/ 1367641 h 1410656"/>
                  <a:gd name="connsiteX84" fmla="*/ 1850707 w 5260975"/>
                  <a:gd name="connsiteY84" fmla="*/ 1367834 h 1410656"/>
                  <a:gd name="connsiteX85" fmla="*/ 1803275 w 5260975"/>
                  <a:gd name="connsiteY85" fmla="*/ 1356504 h 1410656"/>
                  <a:gd name="connsiteX86" fmla="*/ 1730112 w 5260975"/>
                  <a:gd name="connsiteY86" fmla="*/ 1374459 h 1410656"/>
                  <a:gd name="connsiteX87" fmla="*/ 1661652 w 5260975"/>
                  <a:gd name="connsiteY87" fmla="*/ 1396926 h 1410656"/>
                  <a:gd name="connsiteX88" fmla="*/ 1653011 w 5260975"/>
                  <a:gd name="connsiteY88" fmla="*/ 1399807 h 1410656"/>
                  <a:gd name="connsiteX89" fmla="*/ 1628431 w 5260975"/>
                  <a:gd name="connsiteY89" fmla="*/ 1404704 h 1410656"/>
                  <a:gd name="connsiteX90" fmla="*/ 1597995 w 5260975"/>
                  <a:gd name="connsiteY90" fmla="*/ 1406432 h 1410656"/>
                  <a:gd name="connsiteX91" fmla="*/ 1559396 w 5260975"/>
                  <a:gd name="connsiteY91" fmla="*/ 1410656 h 1410656"/>
                  <a:gd name="connsiteX92" fmla="*/ 1528480 w 5260975"/>
                  <a:gd name="connsiteY92" fmla="*/ 1405375 h 1410656"/>
                  <a:gd name="connsiteX93" fmla="*/ 1485272 w 5260975"/>
                  <a:gd name="connsiteY93" fmla="*/ 1397502 h 1410656"/>
                  <a:gd name="connsiteX94" fmla="*/ 1444562 w 5260975"/>
                  <a:gd name="connsiteY94" fmla="*/ 1390013 h 1410656"/>
                  <a:gd name="connsiteX95" fmla="*/ 1431696 w 5260975"/>
                  <a:gd name="connsiteY95" fmla="*/ 1398846 h 1410656"/>
                  <a:gd name="connsiteX96" fmla="*/ 1411821 w 5260975"/>
                  <a:gd name="connsiteY96" fmla="*/ 1406527 h 1410656"/>
                  <a:gd name="connsiteX97" fmla="*/ 1389738 w 5260975"/>
                  <a:gd name="connsiteY97" fmla="*/ 1397310 h 1410656"/>
                  <a:gd name="connsiteX98" fmla="*/ 1338081 w 5260975"/>
                  <a:gd name="connsiteY98" fmla="*/ 1378204 h 1410656"/>
                  <a:gd name="connsiteX99" fmla="*/ 1305436 w 5260975"/>
                  <a:gd name="connsiteY99" fmla="*/ 1377339 h 1410656"/>
                  <a:gd name="connsiteX100" fmla="*/ 1234481 w 5260975"/>
                  <a:gd name="connsiteY100" fmla="*/ 1369178 h 1410656"/>
                  <a:gd name="connsiteX101" fmla="*/ 1188106 w 5260975"/>
                  <a:gd name="connsiteY101" fmla="*/ 1357560 h 1410656"/>
                  <a:gd name="connsiteX102" fmla="*/ 1154790 w 5260975"/>
                  <a:gd name="connsiteY102" fmla="*/ 1344406 h 1410656"/>
                  <a:gd name="connsiteX103" fmla="*/ 1107069 w 5260975"/>
                  <a:gd name="connsiteY103" fmla="*/ 1327219 h 1410656"/>
                  <a:gd name="connsiteX104" fmla="*/ 1059158 w 5260975"/>
                  <a:gd name="connsiteY104" fmla="*/ 1318290 h 1410656"/>
                  <a:gd name="connsiteX105" fmla="*/ 1024496 w 5260975"/>
                  <a:gd name="connsiteY105" fmla="*/ 1307056 h 1410656"/>
                  <a:gd name="connsiteX106" fmla="*/ 982153 w 5260975"/>
                  <a:gd name="connsiteY106" fmla="*/ 1299374 h 1410656"/>
                  <a:gd name="connsiteX107" fmla="*/ 946628 w 5260975"/>
                  <a:gd name="connsiteY107" fmla="*/ 1299087 h 1410656"/>
                  <a:gd name="connsiteX108" fmla="*/ 890939 w 5260975"/>
                  <a:gd name="connsiteY108" fmla="*/ 1300431 h 1410656"/>
                  <a:gd name="connsiteX109" fmla="*/ 822769 w 5260975"/>
                  <a:gd name="connsiteY109" fmla="*/ 1277196 h 1410656"/>
                  <a:gd name="connsiteX110" fmla="*/ 795212 w 5260975"/>
                  <a:gd name="connsiteY110" fmla="*/ 1272010 h 1410656"/>
                  <a:gd name="connsiteX111" fmla="*/ 769288 w 5260975"/>
                  <a:gd name="connsiteY111" fmla="*/ 1269610 h 1410656"/>
                  <a:gd name="connsiteX112" fmla="*/ 714271 w 5260975"/>
                  <a:gd name="connsiteY112" fmla="*/ 1254152 h 1410656"/>
                  <a:gd name="connsiteX113" fmla="*/ 691900 w 5260975"/>
                  <a:gd name="connsiteY113" fmla="*/ 1249062 h 1410656"/>
                  <a:gd name="connsiteX114" fmla="*/ 660598 w 5260975"/>
                  <a:gd name="connsiteY114" fmla="*/ 1249159 h 1410656"/>
                  <a:gd name="connsiteX115" fmla="*/ 603662 w 5260975"/>
                  <a:gd name="connsiteY115" fmla="*/ 1242054 h 1410656"/>
                  <a:gd name="connsiteX116" fmla="*/ 546821 w 5260975"/>
                  <a:gd name="connsiteY116" fmla="*/ 1221314 h 1410656"/>
                  <a:gd name="connsiteX117" fmla="*/ 522721 w 5260975"/>
                  <a:gd name="connsiteY117" fmla="*/ 1223330 h 1410656"/>
                  <a:gd name="connsiteX118" fmla="*/ 514080 w 5260975"/>
                  <a:gd name="connsiteY118" fmla="*/ 1222851 h 1410656"/>
                  <a:gd name="connsiteX119" fmla="*/ 436404 w 5260975"/>
                  <a:gd name="connsiteY119" fmla="*/ 1211424 h 1410656"/>
                  <a:gd name="connsiteX120" fmla="*/ 428626 w 5260975"/>
                  <a:gd name="connsiteY120" fmla="*/ 1210177 h 1410656"/>
                  <a:gd name="connsiteX121" fmla="*/ 392141 w 5260975"/>
                  <a:gd name="connsiteY121" fmla="*/ 1199999 h 1410656"/>
                  <a:gd name="connsiteX122" fmla="*/ 300157 w 5260975"/>
                  <a:gd name="connsiteY122" fmla="*/ 1193662 h 1410656"/>
                  <a:gd name="connsiteX123" fmla="*/ 294493 w 5260975"/>
                  <a:gd name="connsiteY123" fmla="*/ 1192894 h 1410656"/>
                  <a:gd name="connsiteX124" fmla="*/ 263671 w 5260975"/>
                  <a:gd name="connsiteY124" fmla="*/ 1197982 h 1410656"/>
                  <a:gd name="connsiteX125" fmla="*/ 248406 w 5260975"/>
                  <a:gd name="connsiteY125" fmla="*/ 1205184 h 1410656"/>
                  <a:gd name="connsiteX126" fmla="*/ 224594 w 5260975"/>
                  <a:gd name="connsiteY126" fmla="*/ 1212673 h 1410656"/>
                  <a:gd name="connsiteX127" fmla="*/ 200398 w 5260975"/>
                  <a:gd name="connsiteY127" fmla="*/ 1215458 h 1410656"/>
                  <a:gd name="connsiteX128" fmla="*/ 159783 w 5260975"/>
                  <a:gd name="connsiteY128" fmla="*/ 1204127 h 1410656"/>
                  <a:gd name="connsiteX129" fmla="*/ 144997 w 5260975"/>
                  <a:gd name="connsiteY129" fmla="*/ 1202975 h 1410656"/>
                  <a:gd name="connsiteX130" fmla="*/ 112064 w 5260975"/>
                  <a:gd name="connsiteY130" fmla="*/ 1197503 h 1410656"/>
                  <a:gd name="connsiteX131" fmla="*/ 83259 w 5260975"/>
                  <a:gd name="connsiteY131" fmla="*/ 1197887 h 1410656"/>
                  <a:gd name="connsiteX132" fmla="*/ 60120 w 5260975"/>
                  <a:gd name="connsiteY132" fmla="*/ 1206624 h 1410656"/>
                  <a:gd name="connsiteX133" fmla="*/ 26514 w 5260975"/>
                  <a:gd name="connsiteY133" fmla="*/ 1208352 h 1410656"/>
                  <a:gd name="connsiteX134" fmla="*/ 4814 w 5260975"/>
                  <a:gd name="connsiteY134" fmla="*/ 1202015 h 1410656"/>
                  <a:gd name="connsiteX135" fmla="*/ 398 w 5260975"/>
                  <a:gd name="connsiteY135" fmla="*/ 1201152 h 1410656"/>
                  <a:gd name="connsiteX136" fmla="*/ 0 w 5260975"/>
                  <a:gd name="connsiteY136" fmla="*/ 1201150 h 1410656"/>
                  <a:gd name="connsiteX137" fmla="*/ 0 w 5260975"/>
                  <a:gd name="connsiteY137" fmla="*/ 1004512 h 1410656"/>
                  <a:gd name="connsiteX138" fmla="*/ 30355 w 5260975"/>
                  <a:gd name="connsiteY138" fmla="*/ 1002784 h 1410656"/>
                  <a:gd name="connsiteX139" fmla="*/ 52151 w 5260975"/>
                  <a:gd name="connsiteY139" fmla="*/ 997695 h 1410656"/>
                  <a:gd name="connsiteX140" fmla="*/ 64248 w 5260975"/>
                  <a:gd name="connsiteY140" fmla="*/ 994430 h 1410656"/>
                  <a:gd name="connsiteX141" fmla="*/ 126370 w 5260975"/>
                  <a:gd name="connsiteY141" fmla="*/ 985405 h 1410656"/>
                  <a:gd name="connsiteX142" fmla="*/ 154022 w 5260975"/>
                  <a:gd name="connsiteY142" fmla="*/ 975708 h 1410656"/>
                  <a:gd name="connsiteX143" fmla="*/ 161512 w 5260975"/>
                  <a:gd name="connsiteY143" fmla="*/ 974268 h 1410656"/>
                  <a:gd name="connsiteX144" fmla="*/ 202510 w 5260975"/>
                  <a:gd name="connsiteY144" fmla="*/ 978300 h 1410656"/>
                  <a:gd name="connsiteX145" fmla="*/ 233235 w 5260975"/>
                  <a:gd name="connsiteY145" fmla="*/ 993950 h 1410656"/>
                  <a:gd name="connsiteX146" fmla="*/ 239188 w 5260975"/>
                  <a:gd name="connsiteY146" fmla="*/ 999231 h 1410656"/>
                  <a:gd name="connsiteX147" fmla="*/ 324834 w 5260975"/>
                  <a:gd name="connsiteY147" fmla="*/ 997407 h 1410656"/>
                  <a:gd name="connsiteX148" fmla="*/ 337987 w 5260975"/>
                  <a:gd name="connsiteY148" fmla="*/ 995198 h 1410656"/>
                  <a:gd name="connsiteX149" fmla="*/ 401550 w 5260975"/>
                  <a:gd name="connsiteY149" fmla="*/ 1004416 h 1410656"/>
                  <a:gd name="connsiteX150" fmla="*/ 420081 w 5260975"/>
                  <a:gd name="connsiteY150" fmla="*/ 1006240 h 1410656"/>
                  <a:gd name="connsiteX151" fmla="*/ 486523 w 5260975"/>
                  <a:gd name="connsiteY151" fmla="*/ 1014498 h 1410656"/>
                  <a:gd name="connsiteX152" fmla="*/ 495932 w 5260975"/>
                  <a:gd name="connsiteY152" fmla="*/ 1006817 h 1410656"/>
                  <a:gd name="connsiteX153" fmla="*/ 523009 w 5260975"/>
                  <a:gd name="connsiteY153" fmla="*/ 987517 h 1410656"/>
                  <a:gd name="connsiteX154" fmla="*/ 576393 w 5260975"/>
                  <a:gd name="connsiteY154" fmla="*/ 970427 h 1410656"/>
                  <a:gd name="connsiteX155" fmla="*/ 590892 w 5260975"/>
                  <a:gd name="connsiteY155" fmla="*/ 971387 h 1410656"/>
                  <a:gd name="connsiteX156" fmla="*/ 627569 w 5260975"/>
                  <a:gd name="connsiteY156" fmla="*/ 999904 h 1410656"/>
                  <a:gd name="connsiteX157" fmla="*/ 645429 w 5260975"/>
                  <a:gd name="connsiteY157" fmla="*/ 1011329 h 1410656"/>
                  <a:gd name="connsiteX158" fmla="*/ 696125 w 5260975"/>
                  <a:gd name="connsiteY158" fmla="*/ 1032356 h 1410656"/>
                  <a:gd name="connsiteX159" fmla="*/ 700349 w 5260975"/>
                  <a:gd name="connsiteY159" fmla="*/ 1036197 h 1410656"/>
                  <a:gd name="connsiteX160" fmla="*/ 737795 w 5260975"/>
                  <a:gd name="connsiteY160" fmla="*/ 1081804 h 1410656"/>
                  <a:gd name="connsiteX161" fmla="*/ 746244 w 5260975"/>
                  <a:gd name="connsiteY161" fmla="*/ 1089581 h 1410656"/>
                  <a:gd name="connsiteX162" fmla="*/ 756422 w 5260975"/>
                  <a:gd name="connsiteY162" fmla="*/ 1101680 h 1410656"/>
                  <a:gd name="connsiteX163" fmla="*/ 788202 w 5260975"/>
                  <a:gd name="connsiteY163" fmla="*/ 1125108 h 1410656"/>
                  <a:gd name="connsiteX164" fmla="*/ 827569 w 5260975"/>
                  <a:gd name="connsiteY164" fmla="*/ 1132596 h 1410656"/>
                  <a:gd name="connsiteX165" fmla="*/ 875097 w 5260975"/>
                  <a:gd name="connsiteY165" fmla="*/ 1144022 h 1410656"/>
                  <a:gd name="connsiteX166" fmla="*/ 894972 w 5260975"/>
                  <a:gd name="connsiteY166" fmla="*/ 1151704 h 1410656"/>
                  <a:gd name="connsiteX167" fmla="*/ 948260 w 5260975"/>
                  <a:gd name="connsiteY167" fmla="*/ 1166298 h 1410656"/>
                  <a:gd name="connsiteX168" fmla="*/ 986282 w 5260975"/>
                  <a:gd name="connsiteY168" fmla="*/ 1178588 h 1410656"/>
                  <a:gd name="connsiteX169" fmla="*/ 1041107 w 5260975"/>
                  <a:gd name="connsiteY169" fmla="*/ 1185789 h 1410656"/>
                  <a:gd name="connsiteX170" fmla="*/ 1067703 w 5260975"/>
                  <a:gd name="connsiteY170" fmla="*/ 1186076 h 1410656"/>
                  <a:gd name="connsiteX171" fmla="*/ 1116574 w 5260975"/>
                  <a:gd name="connsiteY171" fmla="*/ 1222946 h 1410656"/>
                  <a:gd name="connsiteX172" fmla="*/ 1155557 w 5260975"/>
                  <a:gd name="connsiteY172" fmla="*/ 1247335 h 1410656"/>
                  <a:gd name="connsiteX173" fmla="*/ 1196556 w 5260975"/>
                  <a:gd name="connsiteY173" fmla="*/ 1235525 h 1410656"/>
                  <a:gd name="connsiteX174" fmla="*/ 1207693 w 5260975"/>
                  <a:gd name="connsiteY174" fmla="*/ 1224387 h 1410656"/>
                  <a:gd name="connsiteX175" fmla="*/ 1274904 w 5260975"/>
                  <a:gd name="connsiteY175" fmla="*/ 1213826 h 1410656"/>
                  <a:gd name="connsiteX176" fmla="*/ 1370919 w 5260975"/>
                  <a:gd name="connsiteY176" fmla="*/ 1213442 h 1410656"/>
                  <a:gd name="connsiteX177" fmla="*/ 1530593 w 5260975"/>
                  <a:gd name="connsiteY177" fmla="*/ 1189437 h 1410656"/>
                  <a:gd name="connsiteX178" fmla="*/ 1558436 w 5260975"/>
                  <a:gd name="connsiteY178" fmla="*/ 1178299 h 1410656"/>
                  <a:gd name="connsiteX179" fmla="*/ 1589737 w 5260975"/>
                  <a:gd name="connsiteY179" fmla="*/ 1175515 h 1410656"/>
                  <a:gd name="connsiteX180" fmla="*/ 1601740 w 5260975"/>
                  <a:gd name="connsiteY180" fmla="*/ 1182333 h 1410656"/>
                  <a:gd name="connsiteX181" fmla="*/ 1654259 w 5260975"/>
                  <a:gd name="connsiteY181" fmla="*/ 1192510 h 1410656"/>
                  <a:gd name="connsiteX182" fmla="*/ 1664246 w 5260975"/>
                  <a:gd name="connsiteY182" fmla="*/ 1192702 h 1410656"/>
                  <a:gd name="connsiteX183" fmla="*/ 1698427 w 5260975"/>
                  <a:gd name="connsiteY183" fmla="*/ 1188381 h 1410656"/>
                  <a:gd name="connsiteX184" fmla="*/ 1730112 w 5260975"/>
                  <a:gd name="connsiteY184" fmla="*/ 1185885 h 1410656"/>
                  <a:gd name="connsiteX185" fmla="*/ 1809996 w 5260975"/>
                  <a:gd name="connsiteY185" fmla="*/ 1194046 h 1410656"/>
                  <a:gd name="connsiteX186" fmla="*/ 1871254 w 5260975"/>
                  <a:gd name="connsiteY186" fmla="*/ 1192126 h 1410656"/>
                  <a:gd name="connsiteX187" fmla="*/ 1899482 w 5260975"/>
                  <a:gd name="connsiteY187" fmla="*/ 1194046 h 1410656"/>
                  <a:gd name="connsiteX188" fmla="*/ 1915420 w 5260975"/>
                  <a:gd name="connsiteY188" fmla="*/ 1196927 h 1410656"/>
                  <a:gd name="connsiteX189" fmla="*/ 1951522 w 5260975"/>
                  <a:gd name="connsiteY189" fmla="*/ 1216994 h 1410656"/>
                  <a:gd name="connsiteX190" fmla="*/ 1971302 w 5260975"/>
                  <a:gd name="connsiteY190" fmla="*/ 1221507 h 1410656"/>
                  <a:gd name="connsiteX191" fmla="*/ 2030831 w 5260975"/>
                  <a:gd name="connsiteY191" fmla="*/ 1221123 h 1410656"/>
                  <a:gd name="connsiteX192" fmla="*/ 2120125 w 5260975"/>
                  <a:gd name="connsiteY192" fmla="*/ 1190878 h 1410656"/>
                  <a:gd name="connsiteX193" fmla="*/ 2129439 w 5260975"/>
                  <a:gd name="connsiteY193" fmla="*/ 1186845 h 1410656"/>
                  <a:gd name="connsiteX194" fmla="*/ 2174854 w 5260975"/>
                  <a:gd name="connsiteY194" fmla="*/ 1181852 h 1410656"/>
                  <a:gd name="connsiteX195" fmla="*/ 2205674 w 5260975"/>
                  <a:gd name="connsiteY195" fmla="*/ 1188669 h 1410656"/>
                  <a:gd name="connsiteX196" fmla="*/ 2247634 w 5260975"/>
                  <a:gd name="connsiteY196" fmla="*/ 1202784 h 1410656"/>
                  <a:gd name="connsiteX197" fmla="*/ 2285367 w 5260975"/>
                  <a:gd name="connsiteY197" fmla="*/ 1214594 h 1410656"/>
                  <a:gd name="connsiteX198" fmla="*/ 2312827 w 5260975"/>
                  <a:gd name="connsiteY198" fmla="*/ 1227939 h 1410656"/>
                  <a:gd name="connsiteX199" fmla="*/ 2375622 w 5260975"/>
                  <a:gd name="connsiteY199" fmla="*/ 1237733 h 1410656"/>
                  <a:gd name="connsiteX200" fmla="*/ 2382151 w 5260975"/>
                  <a:gd name="connsiteY200" fmla="*/ 1239365 h 1410656"/>
                  <a:gd name="connsiteX201" fmla="*/ 2429390 w 5260975"/>
                  <a:gd name="connsiteY201" fmla="*/ 1227459 h 1410656"/>
                  <a:gd name="connsiteX202" fmla="*/ 2486134 w 5260975"/>
                  <a:gd name="connsiteY202" fmla="*/ 1215362 h 1410656"/>
                  <a:gd name="connsiteX203" fmla="*/ 2506394 w 5260975"/>
                  <a:gd name="connsiteY203" fmla="*/ 1219490 h 1410656"/>
                  <a:gd name="connsiteX204" fmla="*/ 2534142 w 5260975"/>
                  <a:gd name="connsiteY204" fmla="*/ 1225347 h 1410656"/>
                  <a:gd name="connsiteX205" fmla="*/ 2559874 w 5260975"/>
                  <a:gd name="connsiteY205" fmla="*/ 1222275 h 1410656"/>
                  <a:gd name="connsiteX206" fmla="*/ 2575525 w 5260975"/>
                  <a:gd name="connsiteY206" fmla="*/ 1221987 h 1410656"/>
                  <a:gd name="connsiteX207" fmla="*/ 2646960 w 5260975"/>
                  <a:gd name="connsiteY207" fmla="*/ 1257896 h 1410656"/>
                  <a:gd name="connsiteX208" fmla="*/ 2665107 w 5260975"/>
                  <a:gd name="connsiteY208" fmla="*/ 1260873 h 1410656"/>
                  <a:gd name="connsiteX209" fmla="*/ 2675381 w 5260975"/>
                  <a:gd name="connsiteY209" fmla="*/ 1265290 h 1410656"/>
                  <a:gd name="connsiteX210" fmla="*/ 2737311 w 5260975"/>
                  <a:gd name="connsiteY210" fmla="*/ 1309841 h 1410656"/>
                  <a:gd name="connsiteX211" fmla="*/ 2763619 w 5260975"/>
                  <a:gd name="connsiteY211" fmla="*/ 1318866 h 1410656"/>
                  <a:gd name="connsiteX212" fmla="*/ 2792519 w 5260975"/>
                  <a:gd name="connsiteY212" fmla="*/ 1317041 h 1410656"/>
                  <a:gd name="connsiteX213" fmla="*/ 2809226 w 5260975"/>
                  <a:gd name="connsiteY213" fmla="*/ 1313777 h 1410656"/>
                  <a:gd name="connsiteX214" fmla="*/ 2850705 w 5260975"/>
                  <a:gd name="connsiteY214" fmla="*/ 1285452 h 1410656"/>
                  <a:gd name="connsiteX215" fmla="*/ 2874324 w 5260975"/>
                  <a:gd name="connsiteY215" fmla="*/ 1286413 h 1410656"/>
                  <a:gd name="connsiteX216" fmla="*/ 2911194 w 5260975"/>
                  <a:gd name="connsiteY216" fmla="*/ 1305903 h 1410656"/>
                  <a:gd name="connsiteX217" fmla="*/ 2978116 w 5260975"/>
                  <a:gd name="connsiteY217" fmla="*/ 1314641 h 1410656"/>
                  <a:gd name="connsiteX218" fmla="*/ 3012106 w 5260975"/>
                  <a:gd name="connsiteY218" fmla="*/ 1287373 h 1410656"/>
                  <a:gd name="connsiteX219" fmla="*/ 3029676 w 5260975"/>
                  <a:gd name="connsiteY219" fmla="*/ 1261161 h 1410656"/>
                  <a:gd name="connsiteX220" fmla="*/ 3080469 w 5260975"/>
                  <a:gd name="connsiteY220" fmla="*/ 1230724 h 1410656"/>
                  <a:gd name="connsiteX221" fmla="*/ 3092567 w 5260975"/>
                  <a:gd name="connsiteY221" fmla="*/ 1242054 h 1410656"/>
                  <a:gd name="connsiteX222" fmla="*/ 3129821 w 5260975"/>
                  <a:gd name="connsiteY222" fmla="*/ 1246855 h 1410656"/>
                  <a:gd name="connsiteX223" fmla="*/ 3170147 w 5260975"/>
                  <a:gd name="connsiteY223" fmla="*/ 1246471 h 1410656"/>
                  <a:gd name="connsiteX224" fmla="*/ 3240429 w 5260975"/>
                  <a:gd name="connsiteY224" fmla="*/ 1251559 h 1410656"/>
                  <a:gd name="connsiteX225" fmla="*/ 3287189 w 5260975"/>
                  <a:gd name="connsiteY225" fmla="*/ 1222466 h 1410656"/>
                  <a:gd name="connsiteX226" fmla="*/ 3305049 w 5260975"/>
                  <a:gd name="connsiteY226" fmla="*/ 1210465 h 1410656"/>
                  <a:gd name="connsiteX227" fmla="*/ 3321755 w 5260975"/>
                  <a:gd name="connsiteY227" fmla="*/ 1202784 h 1410656"/>
                  <a:gd name="connsiteX228" fmla="*/ 3341055 w 5260975"/>
                  <a:gd name="connsiteY228" fmla="*/ 1198463 h 1410656"/>
                  <a:gd name="connsiteX229" fmla="*/ 3387621 w 5260975"/>
                  <a:gd name="connsiteY229" fmla="*/ 1182140 h 1410656"/>
                  <a:gd name="connsiteX230" fmla="*/ 3413161 w 5260975"/>
                  <a:gd name="connsiteY230" fmla="*/ 1166105 h 1410656"/>
                  <a:gd name="connsiteX231" fmla="*/ 3470579 w 5260975"/>
                  <a:gd name="connsiteY231" fmla="*/ 1150647 h 1410656"/>
                  <a:gd name="connsiteX232" fmla="*/ 3509657 w 5260975"/>
                  <a:gd name="connsiteY232" fmla="*/ 1136821 h 1410656"/>
                  <a:gd name="connsiteX233" fmla="*/ 3550847 w 5260975"/>
                  <a:gd name="connsiteY233" fmla="*/ 1113009 h 1410656"/>
                  <a:gd name="connsiteX234" fmla="*/ 3556608 w 5260975"/>
                  <a:gd name="connsiteY234" fmla="*/ 1109361 h 1410656"/>
                  <a:gd name="connsiteX235" fmla="*/ 3570435 w 5260975"/>
                  <a:gd name="connsiteY235" fmla="*/ 1093710 h 1410656"/>
                  <a:gd name="connsiteX236" fmla="*/ 3590501 w 5260975"/>
                  <a:gd name="connsiteY236" fmla="*/ 1039846 h 1410656"/>
                  <a:gd name="connsiteX237" fmla="*/ 3596263 w 5260975"/>
                  <a:gd name="connsiteY237" fmla="*/ 1028900 h 1410656"/>
                  <a:gd name="connsiteX238" fmla="*/ 3648591 w 5260975"/>
                  <a:gd name="connsiteY238" fmla="*/ 992030 h 1410656"/>
                  <a:gd name="connsiteX239" fmla="*/ 3667986 w 5260975"/>
                  <a:gd name="connsiteY239" fmla="*/ 995487 h 1410656"/>
                  <a:gd name="connsiteX240" fmla="*/ 3689397 w 5260975"/>
                  <a:gd name="connsiteY240" fmla="*/ 1007585 h 1410656"/>
                  <a:gd name="connsiteX241" fmla="*/ 3736349 w 5260975"/>
                  <a:gd name="connsiteY241" fmla="*/ 1010753 h 1410656"/>
                  <a:gd name="connsiteX242" fmla="*/ 3753919 w 5260975"/>
                  <a:gd name="connsiteY242" fmla="*/ 1004513 h 1410656"/>
                  <a:gd name="connsiteX243" fmla="*/ 3784643 w 5260975"/>
                  <a:gd name="connsiteY243" fmla="*/ 987710 h 1410656"/>
                  <a:gd name="connsiteX244" fmla="*/ 3808359 w 5260975"/>
                  <a:gd name="connsiteY244" fmla="*/ 961689 h 1410656"/>
                  <a:gd name="connsiteX245" fmla="*/ 3842829 w 5260975"/>
                  <a:gd name="connsiteY245" fmla="*/ 918674 h 1410656"/>
                  <a:gd name="connsiteX246" fmla="*/ 3908983 w 5260975"/>
                  <a:gd name="connsiteY246" fmla="*/ 902256 h 1410656"/>
                  <a:gd name="connsiteX247" fmla="*/ 3934428 w 5260975"/>
                  <a:gd name="connsiteY247" fmla="*/ 896783 h 1410656"/>
                  <a:gd name="connsiteX248" fmla="*/ 4026987 w 5260975"/>
                  <a:gd name="connsiteY248" fmla="*/ 873835 h 1410656"/>
                  <a:gd name="connsiteX249" fmla="*/ 4035051 w 5260975"/>
                  <a:gd name="connsiteY249" fmla="*/ 873067 h 1410656"/>
                  <a:gd name="connsiteX250" fmla="*/ 4099189 w 5260975"/>
                  <a:gd name="connsiteY250" fmla="*/ 846664 h 1410656"/>
                  <a:gd name="connsiteX251" fmla="*/ 4114647 w 5260975"/>
                  <a:gd name="connsiteY251" fmla="*/ 840134 h 1410656"/>
                  <a:gd name="connsiteX252" fmla="*/ 4133563 w 5260975"/>
                  <a:gd name="connsiteY252" fmla="*/ 823427 h 1410656"/>
                  <a:gd name="connsiteX253" fmla="*/ 4151039 w 5260975"/>
                  <a:gd name="connsiteY253" fmla="*/ 776284 h 1410656"/>
                  <a:gd name="connsiteX254" fmla="*/ 4171489 w 5260975"/>
                  <a:gd name="connsiteY254" fmla="*/ 754776 h 1410656"/>
                  <a:gd name="connsiteX255" fmla="*/ 4186372 w 5260975"/>
                  <a:gd name="connsiteY255" fmla="*/ 741718 h 1410656"/>
                  <a:gd name="connsiteX256" fmla="*/ 4199429 w 5260975"/>
                  <a:gd name="connsiteY256" fmla="*/ 721940 h 1410656"/>
                  <a:gd name="connsiteX257" fmla="*/ 4212487 w 5260975"/>
                  <a:gd name="connsiteY257" fmla="*/ 674604 h 1410656"/>
                  <a:gd name="connsiteX258" fmla="*/ 4232555 w 5260975"/>
                  <a:gd name="connsiteY258" fmla="*/ 632645 h 1410656"/>
                  <a:gd name="connsiteX259" fmla="*/ 4268657 w 5260975"/>
                  <a:gd name="connsiteY259" fmla="*/ 609410 h 1410656"/>
                  <a:gd name="connsiteX260" fmla="*/ 4291028 w 5260975"/>
                  <a:gd name="connsiteY260" fmla="*/ 597216 h 1410656"/>
                  <a:gd name="connsiteX261" fmla="*/ 4379651 w 5260975"/>
                  <a:gd name="connsiteY261" fmla="*/ 609506 h 1410656"/>
                  <a:gd name="connsiteX262" fmla="*/ 4440139 w 5260975"/>
                  <a:gd name="connsiteY262" fmla="*/ 621507 h 1410656"/>
                  <a:gd name="connsiteX263" fmla="*/ 4460015 w 5260975"/>
                  <a:gd name="connsiteY263" fmla="*/ 616899 h 1410656"/>
                  <a:gd name="connsiteX264" fmla="*/ 4516183 w 5260975"/>
                  <a:gd name="connsiteY264" fmla="*/ 577724 h 1410656"/>
                  <a:gd name="connsiteX265" fmla="*/ 4571681 w 5260975"/>
                  <a:gd name="connsiteY265" fmla="*/ 560250 h 1410656"/>
                  <a:gd name="connsiteX266" fmla="*/ 4613447 w 5260975"/>
                  <a:gd name="connsiteY266" fmla="*/ 555257 h 1410656"/>
                  <a:gd name="connsiteX267" fmla="*/ 4649355 w 5260975"/>
                  <a:gd name="connsiteY267" fmla="*/ 551417 h 1410656"/>
                  <a:gd name="connsiteX268" fmla="*/ 4692467 w 5260975"/>
                  <a:gd name="connsiteY268" fmla="*/ 540663 h 1410656"/>
                  <a:gd name="connsiteX269" fmla="*/ 4716855 w 5260975"/>
                  <a:gd name="connsiteY269" fmla="*/ 528949 h 1410656"/>
                  <a:gd name="connsiteX270" fmla="*/ 4755645 w 5260975"/>
                  <a:gd name="connsiteY270" fmla="*/ 512147 h 1410656"/>
                  <a:gd name="connsiteX271" fmla="*/ 4795395 w 5260975"/>
                  <a:gd name="connsiteY271" fmla="*/ 490351 h 1410656"/>
                  <a:gd name="connsiteX272" fmla="*/ 4825928 w 5260975"/>
                  <a:gd name="connsiteY272" fmla="*/ 459818 h 1410656"/>
                  <a:gd name="connsiteX273" fmla="*/ 4842347 w 5260975"/>
                  <a:gd name="connsiteY273" fmla="*/ 434086 h 1410656"/>
                  <a:gd name="connsiteX274" fmla="*/ 4890451 w 5260975"/>
                  <a:gd name="connsiteY274" fmla="*/ 397216 h 1410656"/>
                  <a:gd name="connsiteX275" fmla="*/ 4933945 w 5260975"/>
                  <a:gd name="connsiteY275" fmla="*/ 327701 h 1410656"/>
                  <a:gd name="connsiteX276" fmla="*/ 4961214 w 5260975"/>
                  <a:gd name="connsiteY276" fmla="*/ 298801 h 1410656"/>
                  <a:gd name="connsiteX277" fmla="*/ 4976672 w 5260975"/>
                  <a:gd name="connsiteY277" fmla="*/ 290639 h 1410656"/>
                  <a:gd name="connsiteX278" fmla="*/ 5002979 w 5260975"/>
                  <a:gd name="connsiteY278" fmla="*/ 270573 h 1410656"/>
                  <a:gd name="connsiteX279" fmla="*/ 5018535 w 5260975"/>
                  <a:gd name="connsiteY279" fmla="*/ 255690 h 1410656"/>
                  <a:gd name="connsiteX280" fmla="*/ 5061069 w 5260975"/>
                  <a:gd name="connsiteY280" fmla="*/ 200961 h 1410656"/>
                  <a:gd name="connsiteX281" fmla="*/ 5074127 w 5260975"/>
                  <a:gd name="connsiteY281" fmla="*/ 184735 h 1410656"/>
                  <a:gd name="connsiteX282" fmla="*/ 5101108 w 5260975"/>
                  <a:gd name="connsiteY282" fmla="*/ 156891 h 1410656"/>
                  <a:gd name="connsiteX283" fmla="*/ 5112918 w 5260975"/>
                  <a:gd name="connsiteY283" fmla="*/ 148441 h 1410656"/>
                  <a:gd name="connsiteX284" fmla="*/ 5133753 w 5260975"/>
                  <a:gd name="connsiteY284" fmla="*/ 125782 h 1410656"/>
                  <a:gd name="connsiteX285" fmla="*/ 5183393 w 5260975"/>
                  <a:gd name="connsiteY285" fmla="*/ 66348 h 1410656"/>
                  <a:gd name="connsiteX286" fmla="*/ 5204709 w 5260975"/>
                  <a:gd name="connsiteY286" fmla="*/ 33030 h 1410656"/>
                  <a:gd name="connsiteX287" fmla="*/ 5247243 w 5260975"/>
                  <a:gd name="connsiteY287" fmla="*/ 8451 h 141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5260975" h="1410656">
                    <a:moveTo>
                      <a:pt x="5260975" y="0"/>
                    </a:moveTo>
                    <a:lnTo>
                      <a:pt x="5260975" y="221634"/>
                    </a:lnTo>
                    <a:lnTo>
                      <a:pt x="5226503" y="237063"/>
                    </a:lnTo>
                    <a:cubicBezTo>
                      <a:pt x="5219783" y="239848"/>
                      <a:pt x="5212389" y="241384"/>
                      <a:pt x="5206341" y="245128"/>
                    </a:cubicBezTo>
                    <a:cubicBezTo>
                      <a:pt x="5178495" y="262219"/>
                      <a:pt x="5151515" y="280654"/>
                      <a:pt x="5123287" y="297073"/>
                    </a:cubicBezTo>
                    <a:cubicBezTo>
                      <a:pt x="5094195" y="314067"/>
                      <a:pt x="5068175" y="334134"/>
                      <a:pt x="5048107" y="361307"/>
                    </a:cubicBezTo>
                    <a:cubicBezTo>
                      <a:pt x="5029480" y="386559"/>
                      <a:pt x="5011429" y="412194"/>
                      <a:pt x="4992899" y="437542"/>
                    </a:cubicBezTo>
                    <a:cubicBezTo>
                      <a:pt x="4988194" y="443975"/>
                      <a:pt x="4983873" y="451561"/>
                      <a:pt x="4977440" y="455690"/>
                    </a:cubicBezTo>
                    <a:cubicBezTo>
                      <a:pt x="4964094" y="464331"/>
                      <a:pt x="4949499" y="471340"/>
                      <a:pt x="4935193" y="478445"/>
                    </a:cubicBezTo>
                    <a:cubicBezTo>
                      <a:pt x="4922903" y="484494"/>
                      <a:pt x="4909845" y="489006"/>
                      <a:pt x="4897844" y="495535"/>
                    </a:cubicBezTo>
                    <a:cubicBezTo>
                      <a:pt x="4888243" y="500721"/>
                      <a:pt x="4879697" y="507922"/>
                      <a:pt x="4870767" y="514451"/>
                    </a:cubicBezTo>
                    <a:cubicBezTo>
                      <a:pt x="4862990" y="520115"/>
                      <a:pt x="4854445" y="525012"/>
                      <a:pt x="4847916" y="531830"/>
                    </a:cubicBezTo>
                    <a:cubicBezTo>
                      <a:pt x="4831977" y="548344"/>
                      <a:pt x="4815942" y="564571"/>
                      <a:pt x="4796163" y="576765"/>
                    </a:cubicBezTo>
                    <a:cubicBezTo>
                      <a:pt x="4776672" y="588862"/>
                      <a:pt x="4758237" y="602401"/>
                      <a:pt x="4738843" y="614691"/>
                    </a:cubicBezTo>
                    <a:cubicBezTo>
                      <a:pt x="4719831" y="626693"/>
                      <a:pt x="4702645" y="639846"/>
                      <a:pt x="4692755" y="661162"/>
                    </a:cubicBezTo>
                    <a:cubicBezTo>
                      <a:pt x="4688339" y="670571"/>
                      <a:pt x="4682097" y="680845"/>
                      <a:pt x="4673744" y="686318"/>
                    </a:cubicBezTo>
                    <a:cubicBezTo>
                      <a:pt x="4661838" y="694095"/>
                      <a:pt x="4646764" y="696880"/>
                      <a:pt x="4633801" y="703505"/>
                    </a:cubicBezTo>
                    <a:cubicBezTo>
                      <a:pt x="4618535" y="711282"/>
                      <a:pt x="4600869" y="718003"/>
                      <a:pt x="4590499" y="730389"/>
                    </a:cubicBezTo>
                    <a:cubicBezTo>
                      <a:pt x="4581281" y="741431"/>
                      <a:pt x="4571968" y="750072"/>
                      <a:pt x="4559773" y="757081"/>
                    </a:cubicBezTo>
                    <a:cubicBezTo>
                      <a:pt x="4551229" y="761978"/>
                      <a:pt x="4544892" y="770907"/>
                      <a:pt x="4536059" y="774940"/>
                    </a:cubicBezTo>
                    <a:cubicBezTo>
                      <a:pt x="4524441" y="780317"/>
                      <a:pt x="4512727" y="784542"/>
                      <a:pt x="4502549" y="792895"/>
                    </a:cubicBezTo>
                    <a:cubicBezTo>
                      <a:pt x="4491987" y="801536"/>
                      <a:pt x="4479986" y="808353"/>
                      <a:pt x="4468944" y="816419"/>
                    </a:cubicBezTo>
                    <a:cubicBezTo>
                      <a:pt x="4463087" y="820739"/>
                      <a:pt x="4458286" y="826404"/>
                      <a:pt x="4452622" y="830917"/>
                    </a:cubicBezTo>
                    <a:cubicBezTo>
                      <a:pt x="4442252" y="839174"/>
                      <a:pt x="4431690" y="847239"/>
                      <a:pt x="4421032" y="855016"/>
                    </a:cubicBezTo>
                    <a:cubicBezTo>
                      <a:pt x="4410375" y="862794"/>
                      <a:pt x="4400197" y="871819"/>
                      <a:pt x="4388483" y="877484"/>
                    </a:cubicBezTo>
                    <a:cubicBezTo>
                      <a:pt x="4368513" y="887086"/>
                      <a:pt x="4346717" y="892847"/>
                      <a:pt x="4327321" y="903216"/>
                    </a:cubicBezTo>
                    <a:cubicBezTo>
                      <a:pt x="4307639" y="913777"/>
                      <a:pt x="4289107" y="927028"/>
                      <a:pt x="4271633" y="941046"/>
                    </a:cubicBezTo>
                    <a:cubicBezTo>
                      <a:pt x="4257807" y="952088"/>
                      <a:pt x="4244845" y="963034"/>
                      <a:pt x="4227465" y="968698"/>
                    </a:cubicBezTo>
                    <a:cubicBezTo>
                      <a:pt x="4217768" y="971867"/>
                      <a:pt x="4207591" y="978780"/>
                      <a:pt x="4201733" y="986846"/>
                    </a:cubicBezTo>
                    <a:cubicBezTo>
                      <a:pt x="4189059" y="1004416"/>
                      <a:pt x="4172833" y="1016802"/>
                      <a:pt x="4154494" y="1027364"/>
                    </a:cubicBezTo>
                    <a:cubicBezTo>
                      <a:pt x="4130010" y="1041574"/>
                      <a:pt x="4105814" y="1056072"/>
                      <a:pt x="4081234" y="1069994"/>
                    </a:cubicBezTo>
                    <a:cubicBezTo>
                      <a:pt x="4066737" y="1078252"/>
                      <a:pt x="4052335" y="1086989"/>
                      <a:pt x="4036971" y="1093038"/>
                    </a:cubicBezTo>
                    <a:cubicBezTo>
                      <a:pt x="4005575" y="1105520"/>
                      <a:pt x="3973410" y="1116177"/>
                      <a:pt x="3941725" y="1127796"/>
                    </a:cubicBezTo>
                    <a:cubicBezTo>
                      <a:pt x="3931355" y="1131540"/>
                      <a:pt x="3921561" y="1136917"/>
                      <a:pt x="3910999" y="1140182"/>
                    </a:cubicBezTo>
                    <a:cubicBezTo>
                      <a:pt x="3899573" y="1143734"/>
                      <a:pt x="3887285" y="1144790"/>
                      <a:pt x="3875859" y="1148343"/>
                    </a:cubicBezTo>
                    <a:cubicBezTo>
                      <a:pt x="3856847" y="1154199"/>
                      <a:pt x="3838412" y="1161689"/>
                      <a:pt x="3819401" y="1167642"/>
                    </a:cubicBezTo>
                    <a:cubicBezTo>
                      <a:pt x="3782723" y="1179068"/>
                      <a:pt x="3745949" y="1190014"/>
                      <a:pt x="3709176" y="1200863"/>
                    </a:cubicBezTo>
                    <a:cubicBezTo>
                      <a:pt x="3701303" y="1203168"/>
                      <a:pt x="3692757" y="1203456"/>
                      <a:pt x="3684981" y="1205952"/>
                    </a:cubicBezTo>
                    <a:cubicBezTo>
                      <a:pt x="3664337" y="1212673"/>
                      <a:pt x="3643789" y="1219970"/>
                      <a:pt x="3623338" y="1227363"/>
                    </a:cubicBezTo>
                    <a:cubicBezTo>
                      <a:pt x="3610953" y="1231876"/>
                      <a:pt x="3598854" y="1237445"/>
                      <a:pt x="3586373" y="1241765"/>
                    </a:cubicBezTo>
                    <a:cubicBezTo>
                      <a:pt x="3576387" y="1245222"/>
                      <a:pt x="3566113" y="1247910"/>
                      <a:pt x="3555743" y="1250023"/>
                    </a:cubicBezTo>
                    <a:cubicBezTo>
                      <a:pt x="3546814" y="1251848"/>
                      <a:pt x="3537501" y="1251655"/>
                      <a:pt x="3528667" y="1253864"/>
                    </a:cubicBezTo>
                    <a:cubicBezTo>
                      <a:pt x="3504759" y="1259816"/>
                      <a:pt x="3481140" y="1266538"/>
                      <a:pt x="3457424" y="1272874"/>
                    </a:cubicBezTo>
                    <a:cubicBezTo>
                      <a:pt x="3447919" y="1275371"/>
                      <a:pt x="3438221" y="1277196"/>
                      <a:pt x="3429003" y="1280364"/>
                    </a:cubicBezTo>
                    <a:cubicBezTo>
                      <a:pt x="3404327" y="1288717"/>
                      <a:pt x="3380036" y="1298222"/>
                      <a:pt x="3355264" y="1306096"/>
                    </a:cubicBezTo>
                    <a:cubicBezTo>
                      <a:pt x="3334717" y="1312625"/>
                      <a:pt x="3313593" y="1317329"/>
                      <a:pt x="3292757" y="1323090"/>
                    </a:cubicBezTo>
                    <a:cubicBezTo>
                      <a:pt x="3283924" y="1325587"/>
                      <a:pt x="3275475" y="1329140"/>
                      <a:pt x="3266643" y="1331251"/>
                    </a:cubicBezTo>
                    <a:cubicBezTo>
                      <a:pt x="3246863" y="1336053"/>
                      <a:pt x="3226796" y="1340085"/>
                      <a:pt x="3206921" y="1344886"/>
                    </a:cubicBezTo>
                    <a:cubicBezTo>
                      <a:pt x="3195590" y="1347670"/>
                      <a:pt x="3184645" y="1352663"/>
                      <a:pt x="3173123" y="1354488"/>
                    </a:cubicBezTo>
                    <a:cubicBezTo>
                      <a:pt x="3145759" y="1358808"/>
                      <a:pt x="3118203" y="1361880"/>
                      <a:pt x="3090646" y="1365337"/>
                    </a:cubicBezTo>
                    <a:cubicBezTo>
                      <a:pt x="3062227" y="1368889"/>
                      <a:pt x="3033902" y="1372634"/>
                      <a:pt x="3005480" y="1375802"/>
                    </a:cubicBezTo>
                    <a:cubicBezTo>
                      <a:pt x="2989926" y="1377435"/>
                      <a:pt x="2974275" y="1377723"/>
                      <a:pt x="2958721" y="1379259"/>
                    </a:cubicBezTo>
                    <a:cubicBezTo>
                      <a:pt x="2945087" y="1380604"/>
                      <a:pt x="2931549" y="1383100"/>
                      <a:pt x="2917915" y="1384733"/>
                    </a:cubicBezTo>
                    <a:cubicBezTo>
                      <a:pt x="2906105" y="1386076"/>
                      <a:pt x="2894199" y="1386844"/>
                      <a:pt x="2882389" y="1388189"/>
                    </a:cubicBezTo>
                    <a:cubicBezTo>
                      <a:pt x="2863475" y="1390397"/>
                      <a:pt x="2844655" y="1392894"/>
                      <a:pt x="2825837" y="1395198"/>
                    </a:cubicBezTo>
                    <a:cubicBezTo>
                      <a:pt x="2817964" y="1396062"/>
                      <a:pt x="2809706" y="1398462"/>
                      <a:pt x="2802313" y="1397023"/>
                    </a:cubicBezTo>
                    <a:cubicBezTo>
                      <a:pt x="2783686" y="1393373"/>
                      <a:pt x="2765347" y="1394430"/>
                      <a:pt x="2746816" y="1396926"/>
                    </a:cubicBezTo>
                    <a:cubicBezTo>
                      <a:pt x="2740479" y="1397791"/>
                      <a:pt x="2733662" y="1397598"/>
                      <a:pt x="2727517" y="1395966"/>
                    </a:cubicBezTo>
                    <a:cubicBezTo>
                      <a:pt x="2714939" y="1392701"/>
                      <a:pt x="2702745" y="1388092"/>
                      <a:pt x="2690359" y="1384060"/>
                    </a:cubicBezTo>
                    <a:cubicBezTo>
                      <a:pt x="2689014" y="1383580"/>
                      <a:pt x="2687382" y="1383484"/>
                      <a:pt x="2685943" y="1383196"/>
                    </a:cubicBezTo>
                    <a:cubicBezTo>
                      <a:pt x="2677781" y="1381563"/>
                      <a:pt x="2669717" y="1379931"/>
                      <a:pt x="2661554" y="1378491"/>
                    </a:cubicBezTo>
                    <a:cubicBezTo>
                      <a:pt x="2657138" y="1377723"/>
                      <a:pt x="2652625" y="1377627"/>
                      <a:pt x="2648208" y="1376955"/>
                    </a:cubicBezTo>
                    <a:cubicBezTo>
                      <a:pt x="2631118" y="1374266"/>
                      <a:pt x="2612299" y="1378779"/>
                      <a:pt x="2597512" y="1367162"/>
                    </a:cubicBezTo>
                    <a:cubicBezTo>
                      <a:pt x="2587911" y="1359672"/>
                      <a:pt x="2578597" y="1361401"/>
                      <a:pt x="2568324" y="1362553"/>
                    </a:cubicBezTo>
                    <a:cubicBezTo>
                      <a:pt x="2560547" y="1363417"/>
                      <a:pt x="2552577" y="1363128"/>
                      <a:pt x="2544704" y="1363225"/>
                    </a:cubicBezTo>
                    <a:cubicBezTo>
                      <a:pt x="2530878" y="1363512"/>
                      <a:pt x="2517052" y="1363609"/>
                      <a:pt x="2503225" y="1364089"/>
                    </a:cubicBezTo>
                    <a:cubicBezTo>
                      <a:pt x="2498808" y="1364281"/>
                      <a:pt x="2494297" y="1366682"/>
                      <a:pt x="2489975" y="1366298"/>
                    </a:cubicBezTo>
                    <a:cubicBezTo>
                      <a:pt x="2470004" y="1364473"/>
                      <a:pt x="2450033" y="1361592"/>
                      <a:pt x="2430061" y="1359960"/>
                    </a:cubicBezTo>
                    <a:cubicBezTo>
                      <a:pt x="2418732" y="1359001"/>
                      <a:pt x="2407114" y="1360824"/>
                      <a:pt x="2395880" y="1359480"/>
                    </a:cubicBezTo>
                    <a:cubicBezTo>
                      <a:pt x="2382919" y="1357944"/>
                      <a:pt x="2370245" y="1354008"/>
                      <a:pt x="2357378" y="1351607"/>
                    </a:cubicBezTo>
                    <a:cubicBezTo>
                      <a:pt x="2353826" y="1350935"/>
                      <a:pt x="2349889" y="1351799"/>
                      <a:pt x="2346145" y="1351991"/>
                    </a:cubicBezTo>
                    <a:cubicBezTo>
                      <a:pt x="2341920" y="1352183"/>
                      <a:pt x="2337791" y="1352567"/>
                      <a:pt x="2333567" y="1352663"/>
                    </a:cubicBezTo>
                    <a:cubicBezTo>
                      <a:pt x="2320700" y="1352856"/>
                      <a:pt x="2307835" y="1352567"/>
                      <a:pt x="2294968" y="1353240"/>
                    </a:cubicBezTo>
                    <a:cubicBezTo>
                      <a:pt x="2287095" y="1353624"/>
                      <a:pt x="2278839" y="1357560"/>
                      <a:pt x="2271540" y="1356120"/>
                    </a:cubicBezTo>
                    <a:cubicBezTo>
                      <a:pt x="2256659" y="1353335"/>
                      <a:pt x="2241776" y="1359576"/>
                      <a:pt x="2226895" y="1354392"/>
                    </a:cubicBezTo>
                    <a:cubicBezTo>
                      <a:pt x="2222285" y="1352856"/>
                      <a:pt x="2215948" y="1356696"/>
                      <a:pt x="2210379" y="1356888"/>
                    </a:cubicBezTo>
                    <a:cubicBezTo>
                      <a:pt x="2196457" y="1357368"/>
                      <a:pt x="2182535" y="1357272"/>
                      <a:pt x="2168613" y="1357176"/>
                    </a:cubicBezTo>
                    <a:cubicBezTo>
                      <a:pt x="2156131" y="1357080"/>
                      <a:pt x="2143168" y="1358424"/>
                      <a:pt x="2131167" y="1355736"/>
                    </a:cubicBezTo>
                    <a:cubicBezTo>
                      <a:pt x="2118588" y="1352856"/>
                      <a:pt x="2107259" y="1353240"/>
                      <a:pt x="2095065" y="1356504"/>
                    </a:cubicBezTo>
                    <a:cubicBezTo>
                      <a:pt x="2086711" y="1358712"/>
                      <a:pt x="2077878" y="1359001"/>
                      <a:pt x="2069237" y="1359672"/>
                    </a:cubicBezTo>
                    <a:cubicBezTo>
                      <a:pt x="2059924" y="1360440"/>
                      <a:pt x="2049650" y="1358424"/>
                      <a:pt x="2041201" y="1361592"/>
                    </a:cubicBezTo>
                    <a:cubicBezTo>
                      <a:pt x="2016044" y="1371002"/>
                      <a:pt x="1990216" y="1373018"/>
                      <a:pt x="1963909" y="1373018"/>
                    </a:cubicBezTo>
                    <a:cubicBezTo>
                      <a:pt x="1959107" y="1373018"/>
                      <a:pt x="1954210" y="1371675"/>
                      <a:pt x="1949603" y="1370234"/>
                    </a:cubicBezTo>
                    <a:cubicBezTo>
                      <a:pt x="1922717" y="1361592"/>
                      <a:pt x="1895737" y="1362360"/>
                      <a:pt x="1868373" y="1367641"/>
                    </a:cubicBezTo>
                    <a:cubicBezTo>
                      <a:pt x="1862708" y="1368794"/>
                      <a:pt x="1856372" y="1368986"/>
                      <a:pt x="1850707" y="1367834"/>
                    </a:cubicBezTo>
                    <a:cubicBezTo>
                      <a:pt x="1834768" y="1364473"/>
                      <a:pt x="1819309" y="1358904"/>
                      <a:pt x="1803275" y="1356504"/>
                    </a:cubicBezTo>
                    <a:cubicBezTo>
                      <a:pt x="1776775" y="1352567"/>
                      <a:pt x="1753828" y="1365817"/>
                      <a:pt x="1730112" y="1374459"/>
                    </a:cubicBezTo>
                    <a:cubicBezTo>
                      <a:pt x="1707548" y="1382620"/>
                      <a:pt x="1688345" y="1401055"/>
                      <a:pt x="1661652" y="1396926"/>
                    </a:cubicBezTo>
                    <a:cubicBezTo>
                      <a:pt x="1658965" y="1396542"/>
                      <a:pt x="1655988" y="1399134"/>
                      <a:pt x="1653011" y="1399807"/>
                    </a:cubicBezTo>
                    <a:cubicBezTo>
                      <a:pt x="1644850" y="1401631"/>
                      <a:pt x="1636689" y="1403839"/>
                      <a:pt x="1628431" y="1404704"/>
                    </a:cubicBezTo>
                    <a:cubicBezTo>
                      <a:pt x="1618350" y="1405856"/>
                      <a:pt x="1608076" y="1405472"/>
                      <a:pt x="1597995" y="1406432"/>
                    </a:cubicBezTo>
                    <a:cubicBezTo>
                      <a:pt x="1585032" y="1407584"/>
                      <a:pt x="1572263" y="1410656"/>
                      <a:pt x="1559396" y="1410656"/>
                    </a:cubicBezTo>
                    <a:cubicBezTo>
                      <a:pt x="1549026" y="1410656"/>
                      <a:pt x="1538753" y="1407104"/>
                      <a:pt x="1528480" y="1405375"/>
                    </a:cubicBezTo>
                    <a:cubicBezTo>
                      <a:pt x="1513981" y="1402975"/>
                      <a:pt x="1498042" y="1403647"/>
                      <a:pt x="1485272" y="1397502"/>
                    </a:cubicBezTo>
                    <a:cubicBezTo>
                      <a:pt x="1471639" y="1390973"/>
                      <a:pt x="1458676" y="1387997"/>
                      <a:pt x="1444562" y="1390013"/>
                    </a:cubicBezTo>
                    <a:cubicBezTo>
                      <a:pt x="1439857" y="1390685"/>
                      <a:pt x="1433808" y="1394718"/>
                      <a:pt x="1431696" y="1398846"/>
                    </a:cubicBezTo>
                    <a:cubicBezTo>
                      <a:pt x="1426991" y="1408064"/>
                      <a:pt x="1420559" y="1409697"/>
                      <a:pt x="1411821" y="1406527"/>
                    </a:cubicBezTo>
                    <a:cubicBezTo>
                      <a:pt x="1404236" y="1403839"/>
                      <a:pt x="1394922" y="1402495"/>
                      <a:pt x="1389738" y="1397310"/>
                    </a:cubicBezTo>
                    <a:cubicBezTo>
                      <a:pt x="1375047" y="1382620"/>
                      <a:pt x="1356324" y="1382140"/>
                      <a:pt x="1338081" y="1378204"/>
                    </a:cubicBezTo>
                    <a:cubicBezTo>
                      <a:pt x="1326945" y="1375802"/>
                      <a:pt x="1316574" y="1375707"/>
                      <a:pt x="1305436" y="1377339"/>
                    </a:cubicBezTo>
                    <a:cubicBezTo>
                      <a:pt x="1281241" y="1380988"/>
                      <a:pt x="1257717" y="1375802"/>
                      <a:pt x="1234481" y="1369178"/>
                    </a:cubicBezTo>
                    <a:cubicBezTo>
                      <a:pt x="1219118" y="1364761"/>
                      <a:pt x="1203372" y="1362073"/>
                      <a:pt x="1188106" y="1357560"/>
                    </a:cubicBezTo>
                    <a:cubicBezTo>
                      <a:pt x="1176680" y="1354104"/>
                      <a:pt x="1165255" y="1349975"/>
                      <a:pt x="1154790" y="1344406"/>
                    </a:cubicBezTo>
                    <a:cubicBezTo>
                      <a:pt x="1139618" y="1336244"/>
                      <a:pt x="1126369" y="1323954"/>
                      <a:pt x="1107069" y="1327219"/>
                    </a:cubicBezTo>
                    <a:cubicBezTo>
                      <a:pt x="1090074" y="1330099"/>
                      <a:pt x="1074713" y="1324051"/>
                      <a:pt x="1059158" y="1318290"/>
                    </a:cubicBezTo>
                    <a:cubicBezTo>
                      <a:pt x="1047732" y="1314065"/>
                      <a:pt x="1036308" y="1309744"/>
                      <a:pt x="1024496" y="1307056"/>
                    </a:cubicBezTo>
                    <a:cubicBezTo>
                      <a:pt x="1010478" y="1303887"/>
                      <a:pt x="994635" y="1305232"/>
                      <a:pt x="982153" y="1299374"/>
                    </a:cubicBezTo>
                    <a:cubicBezTo>
                      <a:pt x="969095" y="1293229"/>
                      <a:pt x="958246" y="1297358"/>
                      <a:pt x="946628" y="1299087"/>
                    </a:cubicBezTo>
                    <a:cubicBezTo>
                      <a:pt x="928097" y="1301775"/>
                      <a:pt x="909661" y="1306768"/>
                      <a:pt x="890939" y="1300431"/>
                    </a:cubicBezTo>
                    <a:cubicBezTo>
                      <a:pt x="868184" y="1292750"/>
                      <a:pt x="845620" y="1284493"/>
                      <a:pt x="822769" y="1277196"/>
                    </a:cubicBezTo>
                    <a:cubicBezTo>
                      <a:pt x="813934" y="1274410"/>
                      <a:pt x="804431" y="1273258"/>
                      <a:pt x="795212" y="1272010"/>
                    </a:cubicBezTo>
                    <a:cubicBezTo>
                      <a:pt x="786476" y="1270954"/>
                      <a:pt x="776010" y="1273642"/>
                      <a:pt x="769288" y="1269610"/>
                    </a:cubicBezTo>
                    <a:cubicBezTo>
                      <a:pt x="752005" y="1259241"/>
                      <a:pt x="734243" y="1254152"/>
                      <a:pt x="714271" y="1254152"/>
                    </a:cubicBezTo>
                    <a:cubicBezTo>
                      <a:pt x="706781" y="1254152"/>
                      <a:pt x="699484" y="1249831"/>
                      <a:pt x="691900" y="1249062"/>
                    </a:cubicBezTo>
                    <a:cubicBezTo>
                      <a:pt x="681529" y="1248103"/>
                      <a:pt x="669623" y="1245510"/>
                      <a:pt x="660598" y="1249159"/>
                    </a:cubicBezTo>
                    <a:cubicBezTo>
                      <a:pt x="639379" y="1257800"/>
                      <a:pt x="622193" y="1250599"/>
                      <a:pt x="603662" y="1242054"/>
                    </a:cubicBezTo>
                    <a:cubicBezTo>
                      <a:pt x="585418" y="1233604"/>
                      <a:pt x="566215" y="1226884"/>
                      <a:pt x="546821" y="1221314"/>
                    </a:cubicBezTo>
                    <a:cubicBezTo>
                      <a:pt x="539524" y="1219298"/>
                      <a:pt x="530787" y="1222659"/>
                      <a:pt x="522721" y="1223330"/>
                    </a:cubicBezTo>
                    <a:cubicBezTo>
                      <a:pt x="519840" y="1223523"/>
                      <a:pt x="516671" y="1223811"/>
                      <a:pt x="514080" y="1222851"/>
                    </a:cubicBezTo>
                    <a:cubicBezTo>
                      <a:pt x="489020" y="1213633"/>
                      <a:pt x="463575" y="1206624"/>
                      <a:pt x="436404" y="1211424"/>
                    </a:cubicBezTo>
                    <a:cubicBezTo>
                      <a:pt x="433908" y="1211905"/>
                      <a:pt x="431123" y="1210849"/>
                      <a:pt x="428626" y="1210177"/>
                    </a:cubicBezTo>
                    <a:cubicBezTo>
                      <a:pt x="416432" y="1206720"/>
                      <a:pt x="404526" y="1201247"/>
                      <a:pt x="392141" y="1199999"/>
                    </a:cubicBezTo>
                    <a:cubicBezTo>
                      <a:pt x="361608" y="1196927"/>
                      <a:pt x="330884" y="1195678"/>
                      <a:pt x="300157" y="1193662"/>
                    </a:cubicBezTo>
                    <a:cubicBezTo>
                      <a:pt x="298237" y="1193566"/>
                      <a:pt x="296221" y="1193566"/>
                      <a:pt x="294493" y="1192894"/>
                    </a:cubicBezTo>
                    <a:cubicBezTo>
                      <a:pt x="283163" y="1188765"/>
                      <a:pt x="273274" y="1190110"/>
                      <a:pt x="263671" y="1197982"/>
                    </a:cubicBezTo>
                    <a:cubicBezTo>
                      <a:pt x="259447" y="1201439"/>
                      <a:pt x="253686" y="1203263"/>
                      <a:pt x="248406" y="1205184"/>
                    </a:cubicBezTo>
                    <a:cubicBezTo>
                      <a:pt x="240628" y="1208065"/>
                      <a:pt x="232659" y="1210849"/>
                      <a:pt x="224594" y="1212673"/>
                    </a:cubicBezTo>
                    <a:cubicBezTo>
                      <a:pt x="216624" y="1214401"/>
                      <a:pt x="208079" y="1216801"/>
                      <a:pt x="200398" y="1215458"/>
                    </a:cubicBezTo>
                    <a:cubicBezTo>
                      <a:pt x="186572" y="1213057"/>
                      <a:pt x="173417" y="1207681"/>
                      <a:pt x="159783" y="1204127"/>
                    </a:cubicBezTo>
                    <a:cubicBezTo>
                      <a:pt x="155079" y="1202879"/>
                      <a:pt x="149893" y="1203072"/>
                      <a:pt x="144997" y="1202975"/>
                    </a:cubicBezTo>
                    <a:cubicBezTo>
                      <a:pt x="133763" y="1202688"/>
                      <a:pt x="122241" y="1205472"/>
                      <a:pt x="112064" y="1197503"/>
                    </a:cubicBezTo>
                    <a:cubicBezTo>
                      <a:pt x="102655" y="1190014"/>
                      <a:pt x="93148" y="1192221"/>
                      <a:pt x="83259" y="1197887"/>
                    </a:cubicBezTo>
                    <a:cubicBezTo>
                      <a:pt x="76154" y="1201920"/>
                      <a:pt x="68090" y="1205088"/>
                      <a:pt x="60120" y="1206624"/>
                    </a:cubicBezTo>
                    <a:cubicBezTo>
                      <a:pt x="49174" y="1208736"/>
                      <a:pt x="38324" y="1209601"/>
                      <a:pt x="26514" y="1208352"/>
                    </a:cubicBezTo>
                    <a:cubicBezTo>
                      <a:pt x="18161" y="1207488"/>
                      <a:pt x="11343" y="1207104"/>
                      <a:pt x="4814" y="1202015"/>
                    </a:cubicBezTo>
                    <a:cubicBezTo>
                      <a:pt x="3759" y="1201247"/>
                      <a:pt x="1839" y="1201055"/>
                      <a:pt x="398" y="1201152"/>
                    </a:cubicBezTo>
                    <a:lnTo>
                      <a:pt x="0" y="1201150"/>
                    </a:lnTo>
                    <a:lnTo>
                      <a:pt x="0" y="1004512"/>
                    </a:lnTo>
                    <a:lnTo>
                      <a:pt x="30355" y="1002784"/>
                    </a:lnTo>
                    <a:cubicBezTo>
                      <a:pt x="37748" y="1002111"/>
                      <a:pt x="44853" y="999520"/>
                      <a:pt x="52151" y="997695"/>
                    </a:cubicBezTo>
                    <a:cubicBezTo>
                      <a:pt x="56183" y="996639"/>
                      <a:pt x="60504" y="993855"/>
                      <a:pt x="64248" y="994430"/>
                    </a:cubicBezTo>
                    <a:cubicBezTo>
                      <a:pt x="85948" y="997791"/>
                      <a:pt x="105823" y="989534"/>
                      <a:pt x="126370" y="985405"/>
                    </a:cubicBezTo>
                    <a:cubicBezTo>
                      <a:pt x="135876" y="983485"/>
                      <a:pt x="144805" y="978876"/>
                      <a:pt x="154022" y="975708"/>
                    </a:cubicBezTo>
                    <a:cubicBezTo>
                      <a:pt x="156423" y="974843"/>
                      <a:pt x="159111" y="974075"/>
                      <a:pt x="161512" y="974268"/>
                    </a:cubicBezTo>
                    <a:cubicBezTo>
                      <a:pt x="175242" y="975420"/>
                      <a:pt x="188876" y="977052"/>
                      <a:pt x="202510" y="978300"/>
                    </a:cubicBezTo>
                    <a:cubicBezTo>
                      <a:pt x="214896" y="979452"/>
                      <a:pt x="227378" y="979836"/>
                      <a:pt x="233235" y="993950"/>
                    </a:cubicBezTo>
                    <a:cubicBezTo>
                      <a:pt x="234100" y="996159"/>
                      <a:pt x="236979" y="997791"/>
                      <a:pt x="239188" y="999231"/>
                    </a:cubicBezTo>
                    <a:cubicBezTo>
                      <a:pt x="273274" y="1021411"/>
                      <a:pt x="291516" y="1020835"/>
                      <a:pt x="324834" y="997407"/>
                    </a:cubicBezTo>
                    <a:cubicBezTo>
                      <a:pt x="328290" y="995007"/>
                      <a:pt x="335683" y="993278"/>
                      <a:pt x="337987" y="995198"/>
                    </a:cubicBezTo>
                    <a:cubicBezTo>
                      <a:pt x="357575" y="1011137"/>
                      <a:pt x="378986" y="1009409"/>
                      <a:pt x="401550" y="1004416"/>
                    </a:cubicBezTo>
                    <a:cubicBezTo>
                      <a:pt x="407407" y="1003072"/>
                      <a:pt x="415664" y="1003072"/>
                      <a:pt x="420081" y="1006240"/>
                    </a:cubicBezTo>
                    <a:cubicBezTo>
                      <a:pt x="441108" y="1020930"/>
                      <a:pt x="463672" y="1018819"/>
                      <a:pt x="486523" y="1014498"/>
                    </a:cubicBezTo>
                    <a:cubicBezTo>
                      <a:pt x="490075" y="1013826"/>
                      <a:pt x="494397" y="1010177"/>
                      <a:pt x="495932" y="1006817"/>
                    </a:cubicBezTo>
                    <a:cubicBezTo>
                      <a:pt x="501406" y="994911"/>
                      <a:pt x="511680" y="990878"/>
                      <a:pt x="523009" y="987517"/>
                    </a:cubicBezTo>
                    <a:cubicBezTo>
                      <a:pt x="540868" y="982044"/>
                      <a:pt x="558438" y="975611"/>
                      <a:pt x="576393" y="970427"/>
                    </a:cubicBezTo>
                    <a:cubicBezTo>
                      <a:pt x="580811" y="969179"/>
                      <a:pt x="586283" y="969947"/>
                      <a:pt x="590892" y="971387"/>
                    </a:cubicBezTo>
                    <a:cubicBezTo>
                      <a:pt x="606638" y="976284"/>
                      <a:pt x="616624" y="988574"/>
                      <a:pt x="627569" y="999904"/>
                    </a:cubicBezTo>
                    <a:cubicBezTo>
                      <a:pt x="632370" y="1004897"/>
                      <a:pt x="638995" y="1008449"/>
                      <a:pt x="645429" y="1011329"/>
                    </a:cubicBezTo>
                    <a:cubicBezTo>
                      <a:pt x="662135" y="1018723"/>
                      <a:pt x="679226" y="1025348"/>
                      <a:pt x="696125" y="1032356"/>
                    </a:cubicBezTo>
                    <a:cubicBezTo>
                      <a:pt x="697757" y="1033029"/>
                      <a:pt x="699100" y="1034757"/>
                      <a:pt x="700349" y="1036197"/>
                    </a:cubicBezTo>
                    <a:cubicBezTo>
                      <a:pt x="712831" y="1051368"/>
                      <a:pt x="725216" y="1066634"/>
                      <a:pt x="737795" y="1081804"/>
                    </a:cubicBezTo>
                    <a:cubicBezTo>
                      <a:pt x="740195" y="1084684"/>
                      <a:pt x="743652" y="1086797"/>
                      <a:pt x="746244" y="1089581"/>
                    </a:cubicBezTo>
                    <a:cubicBezTo>
                      <a:pt x="749893" y="1093422"/>
                      <a:pt x="754502" y="1097071"/>
                      <a:pt x="756422" y="1101680"/>
                    </a:cubicBezTo>
                    <a:cubicBezTo>
                      <a:pt x="762374" y="1116177"/>
                      <a:pt x="773801" y="1122419"/>
                      <a:pt x="788202" y="1125108"/>
                    </a:cubicBezTo>
                    <a:cubicBezTo>
                      <a:pt x="801357" y="1127603"/>
                      <a:pt x="814511" y="1129716"/>
                      <a:pt x="827569" y="1132596"/>
                    </a:cubicBezTo>
                    <a:cubicBezTo>
                      <a:pt x="843507" y="1136053"/>
                      <a:pt x="859350" y="1139798"/>
                      <a:pt x="875097" y="1144022"/>
                    </a:cubicBezTo>
                    <a:cubicBezTo>
                      <a:pt x="881913" y="1145847"/>
                      <a:pt x="889115" y="1147959"/>
                      <a:pt x="894972" y="1151704"/>
                    </a:cubicBezTo>
                    <a:cubicBezTo>
                      <a:pt x="911390" y="1162073"/>
                      <a:pt x="928961" y="1169082"/>
                      <a:pt x="948260" y="1166298"/>
                    </a:cubicBezTo>
                    <a:cubicBezTo>
                      <a:pt x="963718" y="1164089"/>
                      <a:pt x="976680" y="1169754"/>
                      <a:pt x="986282" y="1178588"/>
                    </a:cubicBezTo>
                    <a:cubicBezTo>
                      <a:pt x="1003757" y="1194623"/>
                      <a:pt x="1022479" y="1190973"/>
                      <a:pt x="1041107" y="1185789"/>
                    </a:cubicBezTo>
                    <a:cubicBezTo>
                      <a:pt x="1050708" y="1183101"/>
                      <a:pt x="1058581" y="1183485"/>
                      <a:pt x="1067703" y="1186076"/>
                    </a:cubicBezTo>
                    <a:cubicBezTo>
                      <a:pt x="1088826" y="1192126"/>
                      <a:pt x="1102941" y="1208544"/>
                      <a:pt x="1116574" y="1222946"/>
                    </a:cubicBezTo>
                    <a:cubicBezTo>
                      <a:pt x="1128193" y="1235236"/>
                      <a:pt x="1141251" y="1242149"/>
                      <a:pt x="1155557" y="1247335"/>
                    </a:cubicBezTo>
                    <a:cubicBezTo>
                      <a:pt x="1173608" y="1253959"/>
                      <a:pt x="1187914" y="1251464"/>
                      <a:pt x="1196556" y="1235525"/>
                    </a:cubicBezTo>
                    <a:cubicBezTo>
                      <a:pt x="1198956" y="1231012"/>
                      <a:pt x="1203180" y="1225730"/>
                      <a:pt x="1207693" y="1224387"/>
                    </a:cubicBezTo>
                    <a:cubicBezTo>
                      <a:pt x="1229488" y="1217666"/>
                      <a:pt x="1251572" y="1207872"/>
                      <a:pt x="1274904" y="1213826"/>
                    </a:cubicBezTo>
                    <a:cubicBezTo>
                      <a:pt x="1307165" y="1221987"/>
                      <a:pt x="1338658" y="1221507"/>
                      <a:pt x="1370919" y="1213442"/>
                    </a:cubicBezTo>
                    <a:cubicBezTo>
                      <a:pt x="1423247" y="1200383"/>
                      <a:pt x="1475575" y="1186557"/>
                      <a:pt x="1530593" y="1189437"/>
                    </a:cubicBezTo>
                    <a:cubicBezTo>
                      <a:pt x="1539713" y="1189917"/>
                      <a:pt x="1550563" y="1184060"/>
                      <a:pt x="1558436" y="1178299"/>
                    </a:cubicBezTo>
                    <a:cubicBezTo>
                      <a:pt x="1573511" y="1167354"/>
                      <a:pt x="1572838" y="1166489"/>
                      <a:pt x="1589737" y="1175515"/>
                    </a:cubicBezTo>
                    <a:cubicBezTo>
                      <a:pt x="1593770" y="1177724"/>
                      <a:pt x="1598763" y="1179068"/>
                      <a:pt x="1601740" y="1182333"/>
                    </a:cubicBezTo>
                    <a:cubicBezTo>
                      <a:pt x="1616909" y="1198943"/>
                      <a:pt x="1635633" y="1194910"/>
                      <a:pt x="1654259" y="1192510"/>
                    </a:cubicBezTo>
                    <a:cubicBezTo>
                      <a:pt x="1657524" y="1192030"/>
                      <a:pt x="1661460" y="1191358"/>
                      <a:pt x="1664246" y="1192702"/>
                    </a:cubicBezTo>
                    <a:cubicBezTo>
                      <a:pt x="1676823" y="1198750"/>
                      <a:pt x="1687481" y="1196639"/>
                      <a:pt x="1698427" y="1188381"/>
                    </a:cubicBezTo>
                    <a:cubicBezTo>
                      <a:pt x="1707932" y="1181276"/>
                      <a:pt x="1718878" y="1177052"/>
                      <a:pt x="1730112" y="1185885"/>
                    </a:cubicBezTo>
                    <a:cubicBezTo>
                      <a:pt x="1755076" y="1205472"/>
                      <a:pt x="1781767" y="1206432"/>
                      <a:pt x="1809996" y="1194046"/>
                    </a:cubicBezTo>
                    <a:cubicBezTo>
                      <a:pt x="1830159" y="1185213"/>
                      <a:pt x="1850034" y="1183196"/>
                      <a:pt x="1871254" y="1192126"/>
                    </a:cubicBezTo>
                    <a:cubicBezTo>
                      <a:pt x="1879415" y="1195582"/>
                      <a:pt x="1889977" y="1193278"/>
                      <a:pt x="1899482" y="1194046"/>
                    </a:cubicBezTo>
                    <a:cubicBezTo>
                      <a:pt x="1904859" y="1194430"/>
                      <a:pt x="1910813" y="1194526"/>
                      <a:pt x="1915420" y="1196927"/>
                    </a:cubicBezTo>
                    <a:cubicBezTo>
                      <a:pt x="1927711" y="1203072"/>
                      <a:pt x="1939136" y="1210945"/>
                      <a:pt x="1951522" y="1216994"/>
                    </a:cubicBezTo>
                    <a:cubicBezTo>
                      <a:pt x="1957475" y="1219874"/>
                      <a:pt x="1964580" y="1221410"/>
                      <a:pt x="1971302" y="1221507"/>
                    </a:cubicBezTo>
                    <a:cubicBezTo>
                      <a:pt x="1991177" y="1221987"/>
                      <a:pt x="2011052" y="1221987"/>
                      <a:pt x="2030831" y="1221123"/>
                    </a:cubicBezTo>
                    <a:cubicBezTo>
                      <a:pt x="2063476" y="1219778"/>
                      <a:pt x="2096601" y="1219490"/>
                      <a:pt x="2120125" y="1190878"/>
                    </a:cubicBezTo>
                    <a:cubicBezTo>
                      <a:pt x="2122046" y="1188573"/>
                      <a:pt x="2126174" y="1187229"/>
                      <a:pt x="2129439" y="1186845"/>
                    </a:cubicBezTo>
                    <a:cubicBezTo>
                      <a:pt x="2144513" y="1185021"/>
                      <a:pt x="2159971" y="1184828"/>
                      <a:pt x="2174854" y="1181852"/>
                    </a:cubicBezTo>
                    <a:cubicBezTo>
                      <a:pt x="2186760" y="1179452"/>
                      <a:pt x="2196650" y="1180220"/>
                      <a:pt x="2205674" y="1188669"/>
                    </a:cubicBezTo>
                    <a:cubicBezTo>
                      <a:pt x="2217485" y="1199807"/>
                      <a:pt x="2231887" y="1206336"/>
                      <a:pt x="2247634" y="1202784"/>
                    </a:cubicBezTo>
                    <a:cubicBezTo>
                      <a:pt x="2263379" y="1199327"/>
                      <a:pt x="2273749" y="1206816"/>
                      <a:pt x="2285367" y="1214594"/>
                    </a:cubicBezTo>
                    <a:cubicBezTo>
                      <a:pt x="2293817" y="1220258"/>
                      <a:pt x="2303418" y="1227363"/>
                      <a:pt x="2312827" y="1227939"/>
                    </a:cubicBezTo>
                    <a:cubicBezTo>
                      <a:pt x="2334143" y="1229187"/>
                      <a:pt x="2352482" y="1248967"/>
                      <a:pt x="2375622" y="1237733"/>
                    </a:cubicBezTo>
                    <a:cubicBezTo>
                      <a:pt x="2377158" y="1236965"/>
                      <a:pt x="2379942" y="1238885"/>
                      <a:pt x="2382151" y="1239365"/>
                    </a:cubicBezTo>
                    <a:cubicBezTo>
                      <a:pt x="2399817" y="1243014"/>
                      <a:pt x="2416428" y="1239461"/>
                      <a:pt x="2429390" y="1227459"/>
                    </a:cubicBezTo>
                    <a:cubicBezTo>
                      <a:pt x="2446385" y="1211809"/>
                      <a:pt x="2465203" y="1210272"/>
                      <a:pt x="2486134" y="1215362"/>
                    </a:cubicBezTo>
                    <a:cubicBezTo>
                      <a:pt x="2492856" y="1216994"/>
                      <a:pt x="2499577" y="1218146"/>
                      <a:pt x="2506394" y="1219490"/>
                    </a:cubicBezTo>
                    <a:cubicBezTo>
                      <a:pt x="2515611" y="1221410"/>
                      <a:pt x="2524925" y="1223427"/>
                      <a:pt x="2534142" y="1225347"/>
                    </a:cubicBezTo>
                    <a:cubicBezTo>
                      <a:pt x="2543072" y="1227268"/>
                      <a:pt x="2552962" y="1230532"/>
                      <a:pt x="2559874" y="1222275"/>
                    </a:cubicBezTo>
                    <a:cubicBezTo>
                      <a:pt x="2565827" y="1215169"/>
                      <a:pt x="2570052" y="1215842"/>
                      <a:pt x="2575525" y="1221987"/>
                    </a:cubicBezTo>
                    <a:cubicBezTo>
                      <a:pt x="2594536" y="1243494"/>
                      <a:pt x="2617580" y="1256936"/>
                      <a:pt x="2646960" y="1257896"/>
                    </a:cubicBezTo>
                    <a:cubicBezTo>
                      <a:pt x="2653009" y="1258088"/>
                      <a:pt x="2659154" y="1259432"/>
                      <a:pt x="2665107" y="1260873"/>
                    </a:cubicBezTo>
                    <a:cubicBezTo>
                      <a:pt x="2668756" y="1261736"/>
                      <a:pt x="2673173" y="1262697"/>
                      <a:pt x="2675381" y="1265290"/>
                    </a:cubicBezTo>
                    <a:cubicBezTo>
                      <a:pt x="2692567" y="1285068"/>
                      <a:pt x="2713979" y="1298799"/>
                      <a:pt x="2737311" y="1309841"/>
                    </a:cubicBezTo>
                    <a:cubicBezTo>
                      <a:pt x="2745664" y="1313777"/>
                      <a:pt x="2754594" y="1317713"/>
                      <a:pt x="2763619" y="1318866"/>
                    </a:cubicBezTo>
                    <a:cubicBezTo>
                      <a:pt x="2773028" y="1320018"/>
                      <a:pt x="2782917" y="1318098"/>
                      <a:pt x="2792519" y="1317041"/>
                    </a:cubicBezTo>
                    <a:cubicBezTo>
                      <a:pt x="2798184" y="1316466"/>
                      <a:pt x="2804713" y="1316561"/>
                      <a:pt x="2809226" y="1313777"/>
                    </a:cubicBezTo>
                    <a:cubicBezTo>
                      <a:pt x="2823532" y="1305039"/>
                      <a:pt x="2837358" y="1295631"/>
                      <a:pt x="2850705" y="1285452"/>
                    </a:cubicBezTo>
                    <a:cubicBezTo>
                      <a:pt x="2862131" y="1276715"/>
                      <a:pt x="2864435" y="1275467"/>
                      <a:pt x="2874324" y="1286413"/>
                    </a:cubicBezTo>
                    <a:cubicBezTo>
                      <a:pt x="2884502" y="1297647"/>
                      <a:pt x="2897176" y="1303503"/>
                      <a:pt x="2911194" y="1305903"/>
                    </a:cubicBezTo>
                    <a:cubicBezTo>
                      <a:pt x="2933373" y="1309648"/>
                      <a:pt x="2955745" y="1312816"/>
                      <a:pt x="2978116" y="1314641"/>
                    </a:cubicBezTo>
                    <a:cubicBezTo>
                      <a:pt x="2998375" y="1316273"/>
                      <a:pt x="3008073" y="1307440"/>
                      <a:pt x="3012106" y="1287373"/>
                    </a:cubicBezTo>
                    <a:cubicBezTo>
                      <a:pt x="3014410" y="1276235"/>
                      <a:pt x="3017387" y="1264137"/>
                      <a:pt x="3029676" y="1261161"/>
                    </a:cubicBezTo>
                    <a:cubicBezTo>
                      <a:pt x="3049744" y="1256360"/>
                      <a:pt x="3070579" y="1254248"/>
                      <a:pt x="3080469" y="1230724"/>
                    </a:cubicBezTo>
                    <a:cubicBezTo>
                      <a:pt x="3085941" y="1235909"/>
                      <a:pt x="3089302" y="1238981"/>
                      <a:pt x="3092567" y="1242054"/>
                    </a:cubicBezTo>
                    <a:cubicBezTo>
                      <a:pt x="3101592" y="1250599"/>
                      <a:pt x="3120314" y="1254248"/>
                      <a:pt x="3129821" y="1246855"/>
                    </a:cubicBezTo>
                    <a:cubicBezTo>
                      <a:pt x="3143839" y="1236101"/>
                      <a:pt x="3156705" y="1238117"/>
                      <a:pt x="3170147" y="1246471"/>
                    </a:cubicBezTo>
                    <a:cubicBezTo>
                      <a:pt x="3192615" y="1260297"/>
                      <a:pt x="3217674" y="1257128"/>
                      <a:pt x="3240429" y="1251559"/>
                    </a:cubicBezTo>
                    <a:cubicBezTo>
                      <a:pt x="3257617" y="1247430"/>
                      <a:pt x="3275956" y="1239845"/>
                      <a:pt x="3287189" y="1222466"/>
                    </a:cubicBezTo>
                    <a:cubicBezTo>
                      <a:pt x="3290741" y="1216898"/>
                      <a:pt x="3298711" y="1214113"/>
                      <a:pt x="3305049" y="1210465"/>
                    </a:cubicBezTo>
                    <a:cubicBezTo>
                      <a:pt x="3310329" y="1207488"/>
                      <a:pt x="3315898" y="1204704"/>
                      <a:pt x="3321755" y="1202784"/>
                    </a:cubicBezTo>
                    <a:cubicBezTo>
                      <a:pt x="3327995" y="1200671"/>
                      <a:pt x="3334909" y="1197598"/>
                      <a:pt x="3341055" y="1198463"/>
                    </a:cubicBezTo>
                    <a:cubicBezTo>
                      <a:pt x="3359681" y="1200959"/>
                      <a:pt x="3374467" y="1196062"/>
                      <a:pt x="3387621" y="1182140"/>
                    </a:cubicBezTo>
                    <a:cubicBezTo>
                      <a:pt x="3394439" y="1174939"/>
                      <a:pt x="3404520" y="1166202"/>
                      <a:pt x="3413161" y="1166105"/>
                    </a:cubicBezTo>
                    <a:cubicBezTo>
                      <a:pt x="3434189" y="1165818"/>
                      <a:pt x="3451663" y="1158905"/>
                      <a:pt x="3470579" y="1150647"/>
                    </a:cubicBezTo>
                    <a:cubicBezTo>
                      <a:pt x="3482772" y="1145366"/>
                      <a:pt x="3496598" y="1141718"/>
                      <a:pt x="3509657" y="1136821"/>
                    </a:cubicBezTo>
                    <a:cubicBezTo>
                      <a:pt x="3524923" y="1131060"/>
                      <a:pt x="3541534" y="1128948"/>
                      <a:pt x="3550847" y="1113009"/>
                    </a:cubicBezTo>
                    <a:cubicBezTo>
                      <a:pt x="3551903" y="1111281"/>
                      <a:pt x="3555072" y="1110993"/>
                      <a:pt x="3556608" y="1109361"/>
                    </a:cubicBezTo>
                    <a:cubicBezTo>
                      <a:pt x="3561505" y="1104368"/>
                      <a:pt x="3567842" y="1099760"/>
                      <a:pt x="3570435" y="1093710"/>
                    </a:cubicBezTo>
                    <a:cubicBezTo>
                      <a:pt x="3577923" y="1076044"/>
                      <a:pt x="3583780" y="1057800"/>
                      <a:pt x="3590501" y="1039846"/>
                    </a:cubicBezTo>
                    <a:cubicBezTo>
                      <a:pt x="3591942" y="1036005"/>
                      <a:pt x="3593285" y="1031108"/>
                      <a:pt x="3596263" y="1028900"/>
                    </a:cubicBezTo>
                    <a:cubicBezTo>
                      <a:pt x="3613449" y="1016226"/>
                      <a:pt x="3630925" y="1004032"/>
                      <a:pt x="3648591" y="992030"/>
                    </a:cubicBezTo>
                    <a:cubicBezTo>
                      <a:pt x="3655696" y="987229"/>
                      <a:pt x="3661649" y="989918"/>
                      <a:pt x="3667986" y="995487"/>
                    </a:cubicBezTo>
                    <a:cubicBezTo>
                      <a:pt x="3674131" y="1000768"/>
                      <a:pt x="3681717" y="1006240"/>
                      <a:pt x="3689397" y="1007585"/>
                    </a:cubicBezTo>
                    <a:cubicBezTo>
                      <a:pt x="3704760" y="1010177"/>
                      <a:pt x="3720698" y="1010753"/>
                      <a:pt x="3736349" y="1010753"/>
                    </a:cubicBezTo>
                    <a:cubicBezTo>
                      <a:pt x="3742205" y="1010753"/>
                      <a:pt x="3748446" y="1007297"/>
                      <a:pt x="3753919" y="1004513"/>
                    </a:cubicBezTo>
                    <a:cubicBezTo>
                      <a:pt x="3764289" y="999231"/>
                      <a:pt x="3773890" y="992126"/>
                      <a:pt x="3784643" y="987710"/>
                    </a:cubicBezTo>
                    <a:cubicBezTo>
                      <a:pt x="3797126" y="982621"/>
                      <a:pt x="3804615" y="974459"/>
                      <a:pt x="3808359" y="961689"/>
                    </a:cubicBezTo>
                    <a:cubicBezTo>
                      <a:pt x="3813929" y="942679"/>
                      <a:pt x="3827179" y="929428"/>
                      <a:pt x="3842829" y="918674"/>
                    </a:cubicBezTo>
                    <a:cubicBezTo>
                      <a:pt x="3862705" y="904944"/>
                      <a:pt x="3886421" y="905616"/>
                      <a:pt x="3908983" y="902256"/>
                    </a:cubicBezTo>
                    <a:cubicBezTo>
                      <a:pt x="3917625" y="901008"/>
                      <a:pt x="3926555" y="899951"/>
                      <a:pt x="3934428" y="896783"/>
                    </a:cubicBezTo>
                    <a:cubicBezTo>
                      <a:pt x="3964288" y="884877"/>
                      <a:pt x="3994149" y="873548"/>
                      <a:pt x="4026987" y="873835"/>
                    </a:cubicBezTo>
                    <a:cubicBezTo>
                      <a:pt x="4029674" y="873835"/>
                      <a:pt x="4032363" y="873548"/>
                      <a:pt x="4035051" y="873067"/>
                    </a:cubicBezTo>
                    <a:cubicBezTo>
                      <a:pt x="4058383" y="869131"/>
                      <a:pt x="4082483" y="867594"/>
                      <a:pt x="4099189" y="846664"/>
                    </a:cubicBezTo>
                    <a:cubicBezTo>
                      <a:pt x="4102261" y="842823"/>
                      <a:pt x="4109271" y="841671"/>
                      <a:pt x="4114647" y="840134"/>
                    </a:cubicBezTo>
                    <a:cubicBezTo>
                      <a:pt x="4123961" y="837638"/>
                      <a:pt x="4130203" y="832549"/>
                      <a:pt x="4133563" y="823427"/>
                    </a:cubicBezTo>
                    <a:cubicBezTo>
                      <a:pt x="4139229" y="807681"/>
                      <a:pt x="4145949" y="792223"/>
                      <a:pt x="4151039" y="776284"/>
                    </a:cubicBezTo>
                    <a:cubicBezTo>
                      <a:pt x="4154591" y="765338"/>
                      <a:pt x="4161215" y="759289"/>
                      <a:pt x="4171489" y="754776"/>
                    </a:cubicBezTo>
                    <a:cubicBezTo>
                      <a:pt x="4177251" y="752280"/>
                      <a:pt x="4182243" y="746808"/>
                      <a:pt x="4186372" y="741718"/>
                    </a:cubicBezTo>
                    <a:cubicBezTo>
                      <a:pt x="4191365" y="735573"/>
                      <a:pt x="4193957" y="727412"/>
                      <a:pt x="4199429" y="721940"/>
                    </a:cubicBezTo>
                    <a:cubicBezTo>
                      <a:pt x="4212775" y="708305"/>
                      <a:pt x="4216905" y="693231"/>
                      <a:pt x="4212487" y="674604"/>
                    </a:cubicBezTo>
                    <a:cubicBezTo>
                      <a:pt x="4208551" y="658090"/>
                      <a:pt x="4218921" y="636006"/>
                      <a:pt x="4232555" y="632645"/>
                    </a:cubicBezTo>
                    <a:cubicBezTo>
                      <a:pt x="4247629" y="628900"/>
                      <a:pt x="4257999" y="619684"/>
                      <a:pt x="4268657" y="609410"/>
                    </a:cubicBezTo>
                    <a:cubicBezTo>
                      <a:pt x="4274609" y="603649"/>
                      <a:pt x="4282963" y="598656"/>
                      <a:pt x="4291028" y="597216"/>
                    </a:cubicBezTo>
                    <a:cubicBezTo>
                      <a:pt x="4321657" y="591647"/>
                      <a:pt x="4350557" y="598464"/>
                      <a:pt x="4379651" y="609506"/>
                    </a:cubicBezTo>
                    <a:cubicBezTo>
                      <a:pt x="4398661" y="616707"/>
                      <a:pt x="4419784" y="618627"/>
                      <a:pt x="4440139" y="621507"/>
                    </a:cubicBezTo>
                    <a:cubicBezTo>
                      <a:pt x="4446477" y="622371"/>
                      <a:pt x="4454542" y="620452"/>
                      <a:pt x="4460015" y="616899"/>
                    </a:cubicBezTo>
                    <a:cubicBezTo>
                      <a:pt x="4479218" y="604609"/>
                      <a:pt x="4498325" y="591935"/>
                      <a:pt x="4516183" y="577724"/>
                    </a:cubicBezTo>
                    <a:cubicBezTo>
                      <a:pt x="4532795" y="564379"/>
                      <a:pt x="4551517" y="558810"/>
                      <a:pt x="4571681" y="560250"/>
                    </a:cubicBezTo>
                    <a:cubicBezTo>
                      <a:pt x="4586371" y="561306"/>
                      <a:pt x="4599621" y="558905"/>
                      <a:pt x="4613447" y="555257"/>
                    </a:cubicBezTo>
                    <a:cubicBezTo>
                      <a:pt x="4624969" y="552185"/>
                      <a:pt x="4637643" y="550072"/>
                      <a:pt x="4649355" y="551417"/>
                    </a:cubicBezTo>
                    <a:cubicBezTo>
                      <a:pt x="4665775" y="553337"/>
                      <a:pt x="4679313" y="550553"/>
                      <a:pt x="4692467" y="540663"/>
                    </a:cubicBezTo>
                    <a:cubicBezTo>
                      <a:pt x="4699476" y="535382"/>
                      <a:pt x="4708502" y="532598"/>
                      <a:pt x="4716855" y="528949"/>
                    </a:cubicBezTo>
                    <a:cubicBezTo>
                      <a:pt x="4729721" y="523284"/>
                      <a:pt x="4743067" y="518483"/>
                      <a:pt x="4755645" y="512147"/>
                    </a:cubicBezTo>
                    <a:cubicBezTo>
                      <a:pt x="4769183" y="505425"/>
                      <a:pt x="4781569" y="496112"/>
                      <a:pt x="4795395" y="490351"/>
                    </a:cubicBezTo>
                    <a:cubicBezTo>
                      <a:pt x="4810278" y="484110"/>
                      <a:pt x="4819879" y="474605"/>
                      <a:pt x="4825928" y="459818"/>
                    </a:cubicBezTo>
                    <a:cubicBezTo>
                      <a:pt x="4829769" y="450504"/>
                      <a:pt x="4835049" y="440615"/>
                      <a:pt x="4842347" y="434086"/>
                    </a:cubicBezTo>
                    <a:cubicBezTo>
                      <a:pt x="4857422" y="420740"/>
                      <a:pt x="4875087" y="410370"/>
                      <a:pt x="4890451" y="397216"/>
                    </a:cubicBezTo>
                    <a:cubicBezTo>
                      <a:pt x="4912054" y="378781"/>
                      <a:pt x="4932025" y="359194"/>
                      <a:pt x="4933945" y="327701"/>
                    </a:cubicBezTo>
                    <a:cubicBezTo>
                      <a:pt x="4935001" y="310322"/>
                      <a:pt x="4944219" y="302929"/>
                      <a:pt x="4961214" y="298801"/>
                    </a:cubicBezTo>
                    <a:cubicBezTo>
                      <a:pt x="4966878" y="297457"/>
                      <a:pt x="4974945" y="294864"/>
                      <a:pt x="4976672" y="290639"/>
                    </a:cubicBezTo>
                    <a:cubicBezTo>
                      <a:pt x="4981857" y="278061"/>
                      <a:pt x="4992610" y="275565"/>
                      <a:pt x="5002979" y="270573"/>
                    </a:cubicBezTo>
                    <a:cubicBezTo>
                      <a:pt x="5009221" y="267596"/>
                      <a:pt x="5016903" y="261739"/>
                      <a:pt x="5018535" y="255690"/>
                    </a:cubicBezTo>
                    <a:cubicBezTo>
                      <a:pt x="5025255" y="231206"/>
                      <a:pt x="5043690" y="216804"/>
                      <a:pt x="5061069" y="200961"/>
                    </a:cubicBezTo>
                    <a:cubicBezTo>
                      <a:pt x="5066158" y="196256"/>
                      <a:pt x="5071631" y="190879"/>
                      <a:pt x="5074127" y="184735"/>
                    </a:cubicBezTo>
                    <a:cubicBezTo>
                      <a:pt x="5079409" y="171484"/>
                      <a:pt x="5087281" y="161882"/>
                      <a:pt x="5101108" y="156891"/>
                    </a:cubicBezTo>
                    <a:cubicBezTo>
                      <a:pt x="5105524" y="155354"/>
                      <a:pt x="5109557" y="151801"/>
                      <a:pt x="5112918" y="148441"/>
                    </a:cubicBezTo>
                    <a:cubicBezTo>
                      <a:pt x="5120119" y="141144"/>
                      <a:pt x="5126167" y="132598"/>
                      <a:pt x="5133753" y="125782"/>
                    </a:cubicBezTo>
                    <a:cubicBezTo>
                      <a:pt x="5153051" y="108211"/>
                      <a:pt x="5172159" y="90928"/>
                      <a:pt x="5183393" y="66348"/>
                    </a:cubicBezTo>
                    <a:cubicBezTo>
                      <a:pt x="5188865" y="54346"/>
                      <a:pt x="5195107" y="41288"/>
                      <a:pt x="5204709" y="33030"/>
                    </a:cubicBezTo>
                    <a:cubicBezTo>
                      <a:pt x="5216903" y="22565"/>
                      <a:pt x="5232937" y="16612"/>
                      <a:pt x="5247243" y="84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1FA6FA-3CB6-4F57-8871-82DDE5BE86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96000" y="4138312"/>
                <a:ext cx="5260975" cy="1410656"/>
              </a:xfrm>
              <a:custGeom>
                <a:avLst/>
                <a:gdLst>
                  <a:gd name="connsiteX0" fmla="*/ 5260975 w 5260975"/>
                  <a:gd name="connsiteY0" fmla="*/ 0 h 1410656"/>
                  <a:gd name="connsiteX1" fmla="*/ 5260975 w 5260975"/>
                  <a:gd name="connsiteY1" fmla="*/ 221634 h 1410656"/>
                  <a:gd name="connsiteX2" fmla="*/ 5226503 w 5260975"/>
                  <a:gd name="connsiteY2" fmla="*/ 237063 h 1410656"/>
                  <a:gd name="connsiteX3" fmla="*/ 5206341 w 5260975"/>
                  <a:gd name="connsiteY3" fmla="*/ 245128 h 1410656"/>
                  <a:gd name="connsiteX4" fmla="*/ 5123287 w 5260975"/>
                  <a:gd name="connsiteY4" fmla="*/ 297073 h 1410656"/>
                  <a:gd name="connsiteX5" fmla="*/ 5048107 w 5260975"/>
                  <a:gd name="connsiteY5" fmla="*/ 361307 h 1410656"/>
                  <a:gd name="connsiteX6" fmla="*/ 4992899 w 5260975"/>
                  <a:gd name="connsiteY6" fmla="*/ 437542 h 1410656"/>
                  <a:gd name="connsiteX7" fmla="*/ 4977440 w 5260975"/>
                  <a:gd name="connsiteY7" fmla="*/ 455690 h 1410656"/>
                  <a:gd name="connsiteX8" fmla="*/ 4935193 w 5260975"/>
                  <a:gd name="connsiteY8" fmla="*/ 478445 h 1410656"/>
                  <a:gd name="connsiteX9" fmla="*/ 4897844 w 5260975"/>
                  <a:gd name="connsiteY9" fmla="*/ 495535 h 1410656"/>
                  <a:gd name="connsiteX10" fmla="*/ 4870767 w 5260975"/>
                  <a:gd name="connsiteY10" fmla="*/ 514451 h 1410656"/>
                  <a:gd name="connsiteX11" fmla="*/ 4847916 w 5260975"/>
                  <a:gd name="connsiteY11" fmla="*/ 531830 h 1410656"/>
                  <a:gd name="connsiteX12" fmla="*/ 4796163 w 5260975"/>
                  <a:gd name="connsiteY12" fmla="*/ 576765 h 1410656"/>
                  <a:gd name="connsiteX13" fmla="*/ 4738843 w 5260975"/>
                  <a:gd name="connsiteY13" fmla="*/ 614691 h 1410656"/>
                  <a:gd name="connsiteX14" fmla="*/ 4692755 w 5260975"/>
                  <a:gd name="connsiteY14" fmla="*/ 661162 h 1410656"/>
                  <a:gd name="connsiteX15" fmla="*/ 4673744 w 5260975"/>
                  <a:gd name="connsiteY15" fmla="*/ 686318 h 1410656"/>
                  <a:gd name="connsiteX16" fmla="*/ 4633801 w 5260975"/>
                  <a:gd name="connsiteY16" fmla="*/ 703505 h 1410656"/>
                  <a:gd name="connsiteX17" fmla="*/ 4590499 w 5260975"/>
                  <a:gd name="connsiteY17" fmla="*/ 730389 h 1410656"/>
                  <a:gd name="connsiteX18" fmla="*/ 4559773 w 5260975"/>
                  <a:gd name="connsiteY18" fmla="*/ 757081 h 1410656"/>
                  <a:gd name="connsiteX19" fmla="*/ 4536059 w 5260975"/>
                  <a:gd name="connsiteY19" fmla="*/ 774940 h 1410656"/>
                  <a:gd name="connsiteX20" fmla="*/ 4502549 w 5260975"/>
                  <a:gd name="connsiteY20" fmla="*/ 792895 h 1410656"/>
                  <a:gd name="connsiteX21" fmla="*/ 4468944 w 5260975"/>
                  <a:gd name="connsiteY21" fmla="*/ 816419 h 1410656"/>
                  <a:gd name="connsiteX22" fmla="*/ 4452622 w 5260975"/>
                  <a:gd name="connsiteY22" fmla="*/ 830917 h 1410656"/>
                  <a:gd name="connsiteX23" fmla="*/ 4421032 w 5260975"/>
                  <a:gd name="connsiteY23" fmla="*/ 855016 h 1410656"/>
                  <a:gd name="connsiteX24" fmla="*/ 4388483 w 5260975"/>
                  <a:gd name="connsiteY24" fmla="*/ 877484 h 1410656"/>
                  <a:gd name="connsiteX25" fmla="*/ 4327321 w 5260975"/>
                  <a:gd name="connsiteY25" fmla="*/ 903216 h 1410656"/>
                  <a:gd name="connsiteX26" fmla="*/ 4271633 w 5260975"/>
                  <a:gd name="connsiteY26" fmla="*/ 941046 h 1410656"/>
                  <a:gd name="connsiteX27" fmla="*/ 4227465 w 5260975"/>
                  <a:gd name="connsiteY27" fmla="*/ 968698 h 1410656"/>
                  <a:gd name="connsiteX28" fmla="*/ 4201733 w 5260975"/>
                  <a:gd name="connsiteY28" fmla="*/ 986846 h 1410656"/>
                  <a:gd name="connsiteX29" fmla="*/ 4154494 w 5260975"/>
                  <a:gd name="connsiteY29" fmla="*/ 1027364 h 1410656"/>
                  <a:gd name="connsiteX30" fmla="*/ 4081234 w 5260975"/>
                  <a:gd name="connsiteY30" fmla="*/ 1069994 h 1410656"/>
                  <a:gd name="connsiteX31" fmla="*/ 4036971 w 5260975"/>
                  <a:gd name="connsiteY31" fmla="*/ 1093038 h 1410656"/>
                  <a:gd name="connsiteX32" fmla="*/ 3941725 w 5260975"/>
                  <a:gd name="connsiteY32" fmla="*/ 1127796 h 1410656"/>
                  <a:gd name="connsiteX33" fmla="*/ 3910999 w 5260975"/>
                  <a:gd name="connsiteY33" fmla="*/ 1140182 h 1410656"/>
                  <a:gd name="connsiteX34" fmla="*/ 3875859 w 5260975"/>
                  <a:gd name="connsiteY34" fmla="*/ 1148343 h 1410656"/>
                  <a:gd name="connsiteX35" fmla="*/ 3819401 w 5260975"/>
                  <a:gd name="connsiteY35" fmla="*/ 1167642 h 1410656"/>
                  <a:gd name="connsiteX36" fmla="*/ 3709176 w 5260975"/>
                  <a:gd name="connsiteY36" fmla="*/ 1200863 h 1410656"/>
                  <a:gd name="connsiteX37" fmla="*/ 3684981 w 5260975"/>
                  <a:gd name="connsiteY37" fmla="*/ 1205952 h 1410656"/>
                  <a:gd name="connsiteX38" fmla="*/ 3623338 w 5260975"/>
                  <a:gd name="connsiteY38" fmla="*/ 1227363 h 1410656"/>
                  <a:gd name="connsiteX39" fmla="*/ 3586373 w 5260975"/>
                  <a:gd name="connsiteY39" fmla="*/ 1241765 h 1410656"/>
                  <a:gd name="connsiteX40" fmla="*/ 3555743 w 5260975"/>
                  <a:gd name="connsiteY40" fmla="*/ 1250023 h 1410656"/>
                  <a:gd name="connsiteX41" fmla="*/ 3528667 w 5260975"/>
                  <a:gd name="connsiteY41" fmla="*/ 1253864 h 1410656"/>
                  <a:gd name="connsiteX42" fmla="*/ 3457424 w 5260975"/>
                  <a:gd name="connsiteY42" fmla="*/ 1272874 h 1410656"/>
                  <a:gd name="connsiteX43" fmla="*/ 3429003 w 5260975"/>
                  <a:gd name="connsiteY43" fmla="*/ 1280364 h 1410656"/>
                  <a:gd name="connsiteX44" fmla="*/ 3355264 w 5260975"/>
                  <a:gd name="connsiteY44" fmla="*/ 1306096 h 1410656"/>
                  <a:gd name="connsiteX45" fmla="*/ 3292757 w 5260975"/>
                  <a:gd name="connsiteY45" fmla="*/ 1323090 h 1410656"/>
                  <a:gd name="connsiteX46" fmla="*/ 3266643 w 5260975"/>
                  <a:gd name="connsiteY46" fmla="*/ 1331251 h 1410656"/>
                  <a:gd name="connsiteX47" fmla="*/ 3206921 w 5260975"/>
                  <a:gd name="connsiteY47" fmla="*/ 1344886 h 1410656"/>
                  <a:gd name="connsiteX48" fmla="*/ 3173123 w 5260975"/>
                  <a:gd name="connsiteY48" fmla="*/ 1354488 h 1410656"/>
                  <a:gd name="connsiteX49" fmla="*/ 3090646 w 5260975"/>
                  <a:gd name="connsiteY49" fmla="*/ 1365337 h 1410656"/>
                  <a:gd name="connsiteX50" fmla="*/ 3005480 w 5260975"/>
                  <a:gd name="connsiteY50" fmla="*/ 1375802 h 1410656"/>
                  <a:gd name="connsiteX51" fmla="*/ 2958721 w 5260975"/>
                  <a:gd name="connsiteY51" fmla="*/ 1379259 h 1410656"/>
                  <a:gd name="connsiteX52" fmla="*/ 2917915 w 5260975"/>
                  <a:gd name="connsiteY52" fmla="*/ 1384733 h 1410656"/>
                  <a:gd name="connsiteX53" fmla="*/ 2882389 w 5260975"/>
                  <a:gd name="connsiteY53" fmla="*/ 1388189 h 1410656"/>
                  <a:gd name="connsiteX54" fmla="*/ 2825837 w 5260975"/>
                  <a:gd name="connsiteY54" fmla="*/ 1395198 h 1410656"/>
                  <a:gd name="connsiteX55" fmla="*/ 2802313 w 5260975"/>
                  <a:gd name="connsiteY55" fmla="*/ 1397023 h 1410656"/>
                  <a:gd name="connsiteX56" fmla="*/ 2746816 w 5260975"/>
                  <a:gd name="connsiteY56" fmla="*/ 1396926 h 1410656"/>
                  <a:gd name="connsiteX57" fmla="*/ 2727517 w 5260975"/>
                  <a:gd name="connsiteY57" fmla="*/ 1395966 h 1410656"/>
                  <a:gd name="connsiteX58" fmla="*/ 2690359 w 5260975"/>
                  <a:gd name="connsiteY58" fmla="*/ 1384060 h 1410656"/>
                  <a:gd name="connsiteX59" fmla="*/ 2685943 w 5260975"/>
                  <a:gd name="connsiteY59" fmla="*/ 1383196 h 1410656"/>
                  <a:gd name="connsiteX60" fmla="*/ 2661554 w 5260975"/>
                  <a:gd name="connsiteY60" fmla="*/ 1378491 h 1410656"/>
                  <a:gd name="connsiteX61" fmla="*/ 2648208 w 5260975"/>
                  <a:gd name="connsiteY61" fmla="*/ 1376955 h 1410656"/>
                  <a:gd name="connsiteX62" fmla="*/ 2597512 w 5260975"/>
                  <a:gd name="connsiteY62" fmla="*/ 1367162 h 1410656"/>
                  <a:gd name="connsiteX63" fmla="*/ 2568324 w 5260975"/>
                  <a:gd name="connsiteY63" fmla="*/ 1362553 h 1410656"/>
                  <a:gd name="connsiteX64" fmla="*/ 2544704 w 5260975"/>
                  <a:gd name="connsiteY64" fmla="*/ 1363225 h 1410656"/>
                  <a:gd name="connsiteX65" fmla="*/ 2503225 w 5260975"/>
                  <a:gd name="connsiteY65" fmla="*/ 1364089 h 1410656"/>
                  <a:gd name="connsiteX66" fmla="*/ 2489975 w 5260975"/>
                  <a:gd name="connsiteY66" fmla="*/ 1366298 h 1410656"/>
                  <a:gd name="connsiteX67" fmla="*/ 2430061 w 5260975"/>
                  <a:gd name="connsiteY67" fmla="*/ 1359960 h 1410656"/>
                  <a:gd name="connsiteX68" fmla="*/ 2395880 w 5260975"/>
                  <a:gd name="connsiteY68" fmla="*/ 1359480 h 1410656"/>
                  <a:gd name="connsiteX69" fmla="*/ 2357378 w 5260975"/>
                  <a:gd name="connsiteY69" fmla="*/ 1351607 h 1410656"/>
                  <a:gd name="connsiteX70" fmla="*/ 2346145 w 5260975"/>
                  <a:gd name="connsiteY70" fmla="*/ 1351991 h 1410656"/>
                  <a:gd name="connsiteX71" fmla="*/ 2333567 w 5260975"/>
                  <a:gd name="connsiteY71" fmla="*/ 1352663 h 1410656"/>
                  <a:gd name="connsiteX72" fmla="*/ 2294968 w 5260975"/>
                  <a:gd name="connsiteY72" fmla="*/ 1353240 h 1410656"/>
                  <a:gd name="connsiteX73" fmla="*/ 2271540 w 5260975"/>
                  <a:gd name="connsiteY73" fmla="*/ 1356120 h 1410656"/>
                  <a:gd name="connsiteX74" fmla="*/ 2226895 w 5260975"/>
                  <a:gd name="connsiteY74" fmla="*/ 1354392 h 1410656"/>
                  <a:gd name="connsiteX75" fmla="*/ 2210379 w 5260975"/>
                  <a:gd name="connsiteY75" fmla="*/ 1356888 h 1410656"/>
                  <a:gd name="connsiteX76" fmla="*/ 2168613 w 5260975"/>
                  <a:gd name="connsiteY76" fmla="*/ 1357176 h 1410656"/>
                  <a:gd name="connsiteX77" fmla="*/ 2131167 w 5260975"/>
                  <a:gd name="connsiteY77" fmla="*/ 1355736 h 1410656"/>
                  <a:gd name="connsiteX78" fmla="*/ 2095065 w 5260975"/>
                  <a:gd name="connsiteY78" fmla="*/ 1356504 h 1410656"/>
                  <a:gd name="connsiteX79" fmla="*/ 2069237 w 5260975"/>
                  <a:gd name="connsiteY79" fmla="*/ 1359672 h 1410656"/>
                  <a:gd name="connsiteX80" fmla="*/ 2041201 w 5260975"/>
                  <a:gd name="connsiteY80" fmla="*/ 1361592 h 1410656"/>
                  <a:gd name="connsiteX81" fmla="*/ 1963909 w 5260975"/>
                  <a:gd name="connsiteY81" fmla="*/ 1373018 h 1410656"/>
                  <a:gd name="connsiteX82" fmla="*/ 1949603 w 5260975"/>
                  <a:gd name="connsiteY82" fmla="*/ 1370234 h 1410656"/>
                  <a:gd name="connsiteX83" fmla="*/ 1868373 w 5260975"/>
                  <a:gd name="connsiteY83" fmla="*/ 1367641 h 1410656"/>
                  <a:gd name="connsiteX84" fmla="*/ 1850707 w 5260975"/>
                  <a:gd name="connsiteY84" fmla="*/ 1367834 h 1410656"/>
                  <a:gd name="connsiteX85" fmla="*/ 1803275 w 5260975"/>
                  <a:gd name="connsiteY85" fmla="*/ 1356504 h 1410656"/>
                  <a:gd name="connsiteX86" fmla="*/ 1730112 w 5260975"/>
                  <a:gd name="connsiteY86" fmla="*/ 1374459 h 1410656"/>
                  <a:gd name="connsiteX87" fmla="*/ 1661652 w 5260975"/>
                  <a:gd name="connsiteY87" fmla="*/ 1396926 h 1410656"/>
                  <a:gd name="connsiteX88" fmla="*/ 1653011 w 5260975"/>
                  <a:gd name="connsiteY88" fmla="*/ 1399807 h 1410656"/>
                  <a:gd name="connsiteX89" fmla="*/ 1628431 w 5260975"/>
                  <a:gd name="connsiteY89" fmla="*/ 1404704 h 1410656"/>
                  <a:gd name="connsiteX90" fmla="*/ 1597995 w 5260975"/>
                  <a:gd name="connsiteY90" fmla="*/ 1406432 h 1410656"/>
                  <a:gd name="connsiteX91" fmla="*/ 1559396 w 5260975"/>
                  <a:gd name="connsiteY91" fmla="*/ 1410656 h 1410656"/>
                  <a:gd name="connsiteX92" fmla="*/ 1528480 w 5260975"/>
                  <a:gd name="connsiteY92" fmla="*/ 1405375 h 1410656"/>
                  <a:gd name="connsiteX93" fmla="*/ 1485272 w 5260975"/>
                  <a:gd name="connsiteY93" fmla="*/ 1397502 h 1410656"/>
                  <a:gd name="connsiteX94" fmla="*/ 1444562 w 5260975"/>
                  <a:gd name="connsiteY94" fmla="*/ 1390013 h 1410656"/>
                  <a:gd name="connsiteX95" fmla="*/ 1431696 w 5260975"/>
                  <a:gd name="connsiteY95" fmla="*/ 1398846 h 1410656"/>
                  <a:gd name="connsiteX96" fmla="*/ 1411821 w 5260975"/>
                  <a:gd name="connsiteY96" fmla="*/ 1406527 h 1410656"/>
                  <a:gd name="connsiteX97" fmla="*/ 1389738 w 5260975"/>
                  <a:gd name="connsiteY97" fmla="*/ 1397310 h 1410656"/>
                  <a:gd name="connsiteX98" fmla="*/ 1338081 w 5260975"/>
                  <a:gd name="connsiteY98" fmla="*/ 1378204 h 1410656"/>
                  <a:gd name="connsiteX99" fmla="*/ 1305436 w 5260975"/>
                  <a:gd name="connsiteY99" fmla="*/ 1377339 h 1410656"/>
                  <a:gd name="connsiteX100" fmla="*/ 1234481 w 5260975"/>
                  <a:gd name="connsiteY100" fmla="*/ 1369178 h 1410656"/>
                  <a:gd name="connsiteX101" fmla="*/ 1188106 w 5260975"/>
                  <a:gd name="connsiteY101" fmla="*/ 1357560 h 1410656"/>
                  <a:gd name="connsiteX102" fmla="*/ 1154790 w 5260975"/>
                  <a:gd name="connsiteY102" fmla="*/ 1344406 h 1410656"/>
                  <a:gd name="connsiteX103" fmla="*/ 1107069 w 5260975"/>
                  <a:gd name="connsiteY103" fmla="*/ 1327219 h 1410656"/>
                  <a:gd name="connsiteX104" fmla="*/ 1059158 w 5260975"/>
                  <a:gd name="connsiteY104" fmla="*/ 1318290 h 1410656"/>
                  <a:gd name="connsiteX105" fmla="*/ 1024496 w 5260975"/>
                  <a:gd name="connsiteY105" fmla="*/ 1307056 h 1410656"/>
                  <a:gd name="connsiteX106" fmla="*/ 982153 w 5260975"/>
                  <a:gd name="connsiteY106" fmla="*/ 1299374 h 1410656"/>
                  <a:gd name="connsiteX107" fmla="*/ 946628 w 5260975"/>
                  <a:gd name="connsiteY107" fmla="*/ 1299087 h 1410656"/>
                  <a:gd name="connsiteX108" fmla="*/ 890939 w 5260975"/>
                  <a:gd name="connsiteY108" fmla="*/ 1300431 h 1410656"/>
                  <a:gd name="connsiteX109" fmla="*/ 822769 w 5260975"/>
                  <a:gd name="connsiteY109" fmla="*/ 1277196 h 1410656"/>
                  <a:gd name="connsiteX110" fmla="*/ 795212 w 5260975"/>
                  <a:gd name="connsiteY110" fmla="*/ 1272010 h 1410656"/>
                  <a:gd name="connsiteX111" fmla="*/ 769288 w 5260975"/>
                  <a:gd name="connsiteY111" fmla="*/ 1269610 h 1410656"/>
                  <a:gd name="connsiteX112" fmla="*/ 714271 w 5260975"/>
                  <a:gd name="connsiteY112" fmla="*/ 1254152 h 1410656"/>
                  <a:gd name="connsiteX113" fmla="*/ 691900 w 5260975"/>
                  <a:gd name="connsiteY113" fmla="*/ 1249062 h 1410656"/>
                  <a:gd name="connsiteX114" fmla="*/ 660598 w 5260975"/>
                  <a:gd name="connsiteY114" fmla="*/ 1249159 h 1410656"/>
                  <a:gd name="connsiteX115" fmla="*/ 603662 w 5260975"/>
                  <a:gd name="connsiteY115" fmla="*/ 1242054 h 1410656"/>
                  <a:gd name="connsiteX116" fmla="*/ 546821 w 5260975"/>
                  <a:gd name="connsiteY116" fmla="*/ 1221314 h 1410656"/>
                  <a:gd name="connsiteX117" fmla="*/ 522721 w 5260975"/>
                  <a:gd name="connsiteY117" fmla="*/ 1223330 h 1410656"/>
                  <a:gd name="connsiteX118" fmla="*/ 514080 w 5260975"/>
                  <a:gd name="connsiteY118" fmla="*/ 1222851 h 1410656"/>
                  <a:gd name="connsiteX119" fmla="*/ 436404 w 5260975"/>
                  <a:gd name="connsiteY119" fmla="*/ 1211424 h 1410656"/>
                  <a:gd name="connsiteX120" fmla="*/ 428626 w 5260975"/>
                  <a:gd name="connsiteY120" fmla="*/ 1210177 h 1410656"/>
                  <a:gd name="connsiteX121" fmla="*/ 392141 w 5260975"/>
                  <a:gd name="connsiteY121" fmla="*/ 1199999 h 1410656"/>
                  <a:gd name="connsiteX122" fmla="*/ 300157 w 5260975"/>
                  <a:gd name="connsiteY122" fmla="*/ 1193662 h 1410656"/>
                  <a:gd name="connsiteX123" fmla="*/ 294493 w 5260975"/>
                  <a:gd name="connsiteY123" fmla="*/ 1192894 h 1410656"/>
                  <a:gd name="connsiteX124" fmla="*/ 263671 w 5260975"/>
                  <a:gd name="connsiteY124" fmla="*/ 1197982 h 1410656"/>
                  <a:gd name="connsiteX125" fmla="*/ 248406 w 5260975"/>
                  <a:gd name="connsiteY125" fmla="*/ 1205184 h 1410656"/>
                  <a:gd name="connsiteX126" fmla="*/ 224594 w 5260975"/>
                  <a:gd name="connsiteY126" fmla="*/ 1212673 h 1410656"/>
                  <a:gd name="connsiteX127" fmla="*/ 200398 w 5260975"/>
                  <a:gd name="connsiteY127" fmla="*/ 1215458 h 1410656"/>
                  <a:gd name="connsiteX128" fmla="*/ 159783 w 5260975"/>
                  <a:gd name="connsiteY128" fmla="*/ 1204127 h 1410656"/>
                  <a:gd name="connsiteX129" fmla="*/ 144997 w 5260975"/>
                  <a:gd name="connsiteY129" fmla="*/ 1202975 h 1410656"/>
                  <a:gd name="connsiteX130" fmla="*/ 112064 w 5260975"/>
                  <a:gd name="connsiteY130" fmla="*/ 1197503 h 1410656"/>
                  <a:gd name="connsiteX131" fmla="*/ 83259 w 5260975"/>
                  <a:gd name="connsiteY131" fmla="*/ 1197887 h 1410656"/>
                  <a:gd name="connsiteX132" fmla="*/ 60120 w 5260975"/>
                  <a:gd name="connsiteY132" fmla="*/ 1206624 h 1410656"/>
                  <a:gd name="connsiteX133" fmla="*/ 26514 w 5260975"/>
                  <a:gd name="connsiteY133" fmla="*/ 1208352 h 1410656"/>
                  <a:gd name="connsiteX134" fmla="*/ 4814 w 5260975"/>
                  <a:gd name="connsiteY134" fmla="*/ 1202015 h 1410656"/>
                  <a:gd name="connsiteX135" fmla="*/ 398 w 5260975"/>
                  <a:gd name="connsiteY135" fmla="*/ 1201152 h 1410656"/>
                  <a:gd name="connsiteX136" fmla="*/ 0 w 5260975"/>
                  <a:gd name="connsiteY136" fmla="*/ 1201150 h 1410656"/>
                  <a:gd name="connsiteX137" fmla="*/ 0 w 5260975"/>
                  <a:gd name="connsiteY137" fmla="*/ 1004512 h 1410656"/>
                  <a:gd name="connsiteX138" fmla="*/ 30355 w 5260975"/>
                  <a:gd name="connsiteY138" fmla="*/ 1002784 h 1410656"/>
                  <a:gd name="connsiteX139" fmla="*/ 52151 w 5260975"/>
                  <a:gd name="connsiteY139" fmla="*/ 997695 h 1410656"/>
                  <a:gd name="connsiteX140" fmla="*/ 64248 w 5260975"/>
                  <a:gd name="connsiteY140" fmla="*/ 994430 h 1410656"/>
                  <a:gd name="connsiteX141" fmla="*/ 126370 w 5260975"/>
                  <a:gd name="connsiteY141" fmla="*/ 985405 h 1410656"/>
                  <a:gd name="connsiteX142" fmla="*/ 154022 w 5260975"/>
                  <a:gd name="connsiteY142" fmla="*/ 975708 h 1410656"/>
                  <a:gd name="connsiteX143" fmla="*/ 161512 w 5260975"/>
                  <a:gd name="connsiteY143" fmla="*/ 974268 h 1410656"/>
                  <a:gd name="connsiteX144" fmla="*/ 202510 w 5260975"/>
                  <a:gd name="connsiteY144" fmla="*/ 978300 h 1410656"/>
                  <a:gd name="connsiteX145" fmla="*/ 233235 w 5260975"/>
                  <a:gd name="connsiteY145" fmla="*/ 993950 h 1410656"/>
                  <a:gd name="connsiteX146" fmla="*/ 239188 w 5260975"/>
                  <a:gd name="connsiteY146" fmla="*/ 999231 h 1410656"/>
                  <a:gd name="connsiteX147" fmla="*/ 324834 w 5260975"/>
                  <a:gd name="connsiteY147" fmla="*/ 997407 h 1410656"/>
                  <a:gd name="connsiteX148" fmla="*/ 337987 w 5260975"/>
                  <a:gd name="connsiteY148" fmla="*/ 995198 h 1410656"/>
                  <a:gd name="connsiteX149" fmla="*/ 401550 w 5260975"/>
                  <a:gd name="connsiteY149" fmla="*/ 1004416 h 1410656"/>
                  <a:gd name="connsiteX150" fmla="*/ 420081 w 5260975"/>
                  <a:gd name="connsiteY150" fmla="*/ 1006240 h 1410656"/>
                  <a:gd name="connsiteX151" fmla="*/ 486523 w 5260975"/>
                  <a:gd name="connsiteY151" fmla="*/ 1014498 h 1410656"/>
                  <a:gd name="connsiteX152" fmla="*/ 495932 w 5260975"/>
                  <a:gd name="connsiteY152" fmla="*/ 1006817 h 1410656"/>
                  <a:gd name="connsiteX153" fmla="*/ 523009 w 5260975"/>
                  <a:gd name="connsiteY153" fmla="*/ 987517 h 1410656"/>
                  <a:gd name="connsiteX154" fmla="*/ 576393 w 5260975"/>
                  <a:gd name="connsiteY154" fmla="*/ 970427 h 1410656"/>
                  <a:gd name="connsiteX155" fmla="*/ 590892 w 5260975"/>
                  <a:gd name="connsiteY155" fmla="*/ 971387 h 1410656"/>
                  <a:gd name="connsiteX156" fmla="*/ 627569 w 5260975"/>
                  <a:gd name="connsiteY156" fmla="*/ 999904 h 1410656"/>
                  <a:gd name="connsiteX157" fmla="*/ 645429 w 5260975"/>
                  <a:gd name="connsiteY157" fmla="*/ 1011329 h 1410656"/>
                  <a:gd name="connsiteX158" fmla="*/ 696125 w 5260975"/>
                  <a:gd name="connsiteY158" fmla="*/ 1032356 h 1410656"/>
                  <a:gd name="connsiteX159" fmla="*/ 700349 w 5260975"/>
                  <a:gd name="connsiteY159" fmla="*/ 1036197 h 1410656"/>
                  <a:gd name="connsiteX160" fmla="*/ 737795 w 5260975"/>
                  <a:gd name="connsiteY160" fmla="*/ 1081804 h 1410656"/>
                  <a:gd name="connsiteX161" fmla="*/ 746244 w 5260975"/>
                  <a:gd name="connsiteY161" fmla="*/ 1089581 h 1410656"/>
                  <a:gd name="connsiteX162" fmla="*/ 756422 w 5260975"/>
                  <a:gd name="connsiteY162" fmla="*/ 1101680 h 1410656"/>
                  <a:gd name="connsiteX163" fmla="*/ 788202 w 5260975"/>
                  <a:gd name="connsiteY163" fmla="*/ 1125108 h 1410656"/>
                  <a:gd name="connsiteX164" fmla="*/ 827569 w 5260975"/>
                  <a:gd name="connsiteY164" fmla="*/ 1132596 h 1410656"/>
                  <a:gd name="connsiteX165" fmla="*/ 875097 w 5260975"/>
                  <a:gd name="connsiteY165" fmla="*/ 1144022 h 1410656"/>
                  <a:gd name="connsiteX166" fmla="*/ 894972 w 5260975"/>
                  <a:gd name="connsiteY166" fmla="*/ 1151704 h 1410656"/>
                  <a:gd name="connsiteX167" fmla="*/ 948260 w 5260975"/>
                  <a:gd name="connsiteY167" fmla="*/ 1166298 h 1410656"/>
                  <a:gd name="connsiteX168" fmla="*/ 986282 w 5260975"/>
                  <a:gd name="connsiteY168" fmla="*/ 1178588 h 1410656"/>
                  <a:gd name="connsiteX169" fmla="*/ 1041107 w 5260975"/>
                  <a:gd name="connsiteY169" fmla="*/ 1185789 h 1410656"/>
                  <a:gd name="connsiteX170" fmla="*/ 1067703 w 5260975"/>
                  <a:gd name="connsiteY170" fmla="*/ 1186076 h 1410656"/>
                  <a:gd name="connsiteX171" fmla="*/ 1116574 w 5260975"/>
                  <a:gd name="connsiteY171" fmla="*/ 1222946 h 1410656"/>
                  <a:gd name="connsiteX172" fmla="*/ 1155557 w 5260975"/>
                  <a:gd name="connsiteY172" fmla="*/ 1247335 h 1410656"/>
                  <a:gd name="connsiteX173" fmla="*/ 1196556 w 5260975"/>
                  <a:gd name="connsiteY173" fmla="*/ 1235525 h 1410656"/>
                  <a:gd name="connsiteX174" fmla="*/ 1207693 w 5260975"/>
                  <a:gd name="connsiteY174" fmla="*/ 1224387 h 1410656"/>
                  <a:gd name="connsiteX175" fmla="*/ 1274904 w 5260975"/>
                  <a:gd name="connsiteY175" fmla="*/ 1213826 h 1410656"/>
                  <a:gd name="connsiteX176" fmla="*/ 1370919 w 5260975"/>
                  <a:gd name="connsiteY176" fmla="*/ 1213442 h 1410656"/>
                  <a:gd name="connsiteX177" fmla="*/ 1530593 w 5260975"/>
                  <a:gd name="connsiteY177" fmla="*/ 1189437 h 1410656"/>
                  <a:gd name="connsiteX178" fmla="*/ 1558436 w 5260975"/>
                  <a:gd name="connsiteY178" fmla="*/ 1178299 h 1410656"/>
                  <a:gd name="connsiteX179" fmla="*/ 1589737 w 5260975"/>
                  <a:gd name="connsiteY179" fmla="*/ 1175515 h 1410656"/>
                  <a:gd name="connsiteX180" fmla="*/ 1601740 w 5260975"/>
                  <a:gd name="connsiteY180" fmla="*/ 1182333 h 1410656"/>
                  <a:gd name="connsiteX181" fmla="*/ 1654259 w 5260975"/>
                  <a:gd name="connsiteY181" fmla="*/ 1192510 h 1410656"/>
                  <a:gd name="connsiteX182" fmla="*/ 1664246 w 5260975"/>
                  <a:gd name="connsiteY182" fmla="*/ 1192702 h 1410656"/>
                  <a:gd name="connsiteX183" fmla="*/ 1698427 w 5260975"/>
                  <a:gd name="connsiteY183" fmla="*/ 1188381 h 1410656"/>
                  <a:gd name="connsiteX184" fmla="*/ 1730112 w 5260975"/>
                  <a:gd name="connsiteY184" fmla="*/ 1185885 h 1410656"/>
                  <a:gd name="connsiteX185" fmla="*/ 1809996 w 5260975"/>
                  <a:gd name="connsiteY185" fmla="*/ 1194046 h 1410656"/>
                  <a:gd name="connsiteX186" fmla="*/ 1871254 w 5260975"/>
                  <a:gd name="connsiteY186" fmla="*/ 1192126 h 1410656"/>
                  <a:gd name="connsiteX187" fmla="*/ 1899482 w 5260975"/>
                  <a:gd name="connsiteY187" fmla="*/ 1194046 h 1410656"/>
                  <a:gd name="connsiteX188" fmla="*/ 1915420 w 5260975"/>
                  <a:gd name="connsiteY188" fmla="*/ 1196927 h 1410656"/>
                  <a:gd name="connsiteX189" fmla="*/ 1951522 w 5260975"/>
                  <a:gd name="connsiteY189" fmla="*/ 1216994 h 1410656"/>
                  <a:gd name="connsiteX190" fmla="*/ 1971302 w 5260975"/>
                  <a:gd name="connsiteY190" fmla="*/ 1221507 h 1410656"/>
                  <a:gd name="connsiteX191" fmla="*/ 2030831 w 5260975"/>
                  <a:gd name="connsiteY191" fmla="*/ 1221123 h 1410656"/>
                  <a:gd name="connsiteX192" fmla="*/ 2120125 w 5260975"/>
                  <a:gd name="connsiteY192" fmla="*/ 1190878 h 1410656"/>
                  <a:gd name="connsiteX193" fmla="*/ 2129439 w 5260975"/>
                  <a:gd name="connsiteY193" fmla="*/ 1186845 h 1410656"/>
                  <a:gd name="connsiteX194" fmla="*/ 2174854 w 5260975"/>
                  <a:gd name="connsiteY194" fmla="*/ 1181852 h 1410656"/>
                  <a:gd name="connsiteX195" fmla="*/ 2205674 w 5260975"/>
                  <a:gd name="connsiteY195" fmla="*/ 1188669 h 1410656"/>
                  <a:gd name="connsiteX196" fmla="*/ 2247634 w 5260975"/>
                  <a:gd name="connsiteY196" fmla="*/ 1202784 h 1410656"/>
                  <a:gd name="connsiteX197" fmla="*/ 2285367 w 5260975"/>
                  <a:gd name="connsiteY197" fmla="*/ 1214594 h 1410656"/>
                  <a:gd name="connsiteX198" fmla="*/ 2312827 w 5260975"/>
                  <a:gd name="connsiteY198" fmla="*/ 1227939 h 1410656"/>
                  <a:gd name="connsiteX199" fmla="*/ 2375622 w 5260975"/>
                  <a:gd name="connsiteY199" fmla="*/ 1237733 h 1410656"/>
                  <a:gd name="connsiteX200" fmla="*/ 2382151 w 5260975"/>
                  <a:gd name="connsiteY200" fmla="*/ 1239365 h 1410656"/>
                  <a:gd name="connsiteX201" fmla="*/ 2429390 w 5260975"/>
                  <a:gd name="connsiteY201" fmla="*/ 1227459 h 1410656"/>
                  <a:gd name="connsiteX202" fmla="*/ 2486134 w 5260975"/>
                  <a:gd name="connsiteY202" fmla="*/ 1215362 h 1410656"/>
                  <a:gd name="connsiteX203" fmla="*/ 2506394 w 5260975"/>
                  <a:gd name="connsiteY203" fmla="*/ 1219490 h 1410656"/>
                  <a:gd name="connsiteX204" fmla="*/ 2534142 w 5260975"/>
                  <a:gd name="connsiteY204" fmla="*/ 1225347 h 1410656"/>
                  <a:gd name="connsiteX205" fmla="*/ 2559874 w 5260975"/>
                  <a:gd name="connsiteY205" fmla="*/ 1222275 h 1410656"/>
                  <a:gd name="connsiteX206" fmla="*/ 2575525 w 5260975"/>
                  <a:gd name="connsiteY206" fmla="*/ 1221987 h 1410656"/>
                  <a:gd name="connsiteX207" fmla="*/ 2646960 w 5260975"/>
                  <a:gd name="connsiteY207" fmla="*/ 1257896 h 1410656"/>
                  <a:gd name="connsiteX208" fmla="*/ 2665107 w 5260975"/>
                  <a:gd name="connsiteY208" fmla="*/ 1260873 h 1410656"/>
                  <a:gd name="connsiteX209" fmla="*/ 2675381 w 5260975"/>
                  <a:gd name="connsiteY209" fmla="*/ 1265290 h 1410656"/>
                  <a:gd name="connsiteX210" fmla="*/ 2737311 w 5260975"/>
                  <a:gd name="connsiteY210" fmla="*/ 1309841 h 1410656"/>
                  <a:gd name="connsiteX211" fmla="*/ 2763619 w 5260975"/>
                  <a:gd name="connsiteY211" fmla="*/ 1318866 h 1410656"/>
                  <a:gd name="connsiteX212" fmla="*/ 2792519 w 5260975"/>
                  <a:gd name="connsiteY212" fmla="*/ 1317041 h 1410656"/>
                  <a:gd name="connsiteX213" fmla="*/ 2809226 w 5260975"/>
                  <a:gd name="connsiteY213" fmla="*/ 1313777 h 1410656"/>
                  <a:gd name="connsiteX214" fmla="*/ 2850705 w 5260975"/>
                  <a:gd name="connsiteY214" fmla="*/ 1285452 h 1410656"/>
                  <a:gd name="connsiteX215" fmla="*/ 2874324 w 5260975"/>
                  <a:gd name="connsiteY215" fmla="*/ 1286413 h 1410656"/>
                  <a:gd name="connsiteX216" fmla="*/ 2911194 w 5260975"/>
                  <a:gd name="connsiteY216" fmla="*/ 1305903 h 1410656"/>
                  <a:gd name="connsiteX217" fmla="*/ 2978116 w 5260975"/>
                  <a:gd name="connsiteY217" fmla="*/ 1314641 h 1410656"/>
                  <a:gd name="connsiteX218" fmla="*/ 3012106 w 5260975"/>
                  <a:gd name="connsiteY218" fmla="*/ 1287373 h 1410656"/>
                  <a:gd name="connsiteX219" fmla="*/ 3029676 w 5260975"/>
                  <a:gd name="connsiteY219" fmla="*/ 1261161 h 1410656"/>
                  <a:gd name="connsiteX220" fmla="*/ 3080469 w 5260975"/>
                  <a:gd name="connsiteY220" fmla="*/ 1230724 h 1410656"/>
                  <a:gd name="connsiteX221" fmla="*/ 3092567 w 5260975"/>
                  <a:gd name="connsiteY221" fmla="*/ 1242054 h 1410656"/>
                  <a:gd name="connsiteX222" fmla="*/ 3129821 w 5260975"/>
                  <a:gd name="connsiteY222" fmla="*/ 1246855 h 1410656"/>
                  <a:gd name="connsiteX223" fmla="*/ 3170147 w 5260975"/>
                  <a:gd name="connsiteY223" fmla="*/ 1246471 h 1410656"/>
                  <a:gd name="connsiteX224" fmla="*/ 3240429 w 5260975"/>
                  <a:gd name="connsiteY224" fmla="*/ 1251559 h 1410656"/>
                  <a:gd name="connsiteX225" fmla="*/ 3287189 w 5260975"/>
                  <a:gd name="connsiteY225" fmla="*/ 1222466 h 1410656"/>
                  <a:gd name="connsiteX226" fmla="*/ 3305049 w 5260975"/>
                  <a:gd name="connsiteY226" fmla="*/ 1210465 h 1410656"/>
                  <a:gd name="connsiteX227" fmla="*/ 3321755 w 5260975"/>
                  <a:gd name="connsiteY227" fmla="*/ 1202784 h 1410656"/>
                  <a:gd name="connsiteX228" fmla="*/ 3341055 w 5260975"/>
                  <a:gd name="connsiteY228" fmla="*/ 1198463 h 1410656"/>
                  <a:gd name="connsiteX229" fmla="*/ 3387621 w 5260975"/>
                  <a:gd name="connsiteY229" fmla="*/ 1182140 h 1410656"/>
                  <a:gd name="connsiteX230" fmla="*/ 3413161 w 5260975"/>
                  <a:gd name="connsiteY230" fmla="*/ 1166105 h 1410656"/>
                  <a:gd name="connsiteX231" fmla="*/ 3470579 w 5260975"/>
                  <a:gd name="connsiteY231" fmla="*/ 1150647 h 1410656"/>
                  <a:gd name="connsiteX232" fmla="*/ 3509657 w 5260975"/>
                  <a:gd name="connsiteY232" fmla="*/ 1136821 h 1410656"/>
                  <a:gd name="connsiteX233" fmla="*/ 3550847 w 5260975"/>
                  <a:gd name="connsiteY233" fmla="*/ 1113009 h 1410656"/>
                  <a:gd name="connsiteX234" fmla="*/ 3556608 w 5260975"/>
                  <a:gd name="connsiteY234" fmla="*/ 1109361 h 1410656"/>
                  <a:gd name="connsiteX235" fmla="*/ 3570435 w 5260975"/>
                  <a:gd name="connsiteY235" fmla="*/ 1093710 h 1410656"/>
                  <a:gd name="connsiteX236" fmla="*/ 3590501 w 5260975"/>
                  <a:gd name="connsiteY236" fmla="*/ 1039846 h 1410656"/>
                  <a:gd name="connsiteX237" fmla="*/ 3596263 w 5260975"/>
                  <a:gd name="connsiteY237" fmla="*/ 1028900 h 1410656"/>
                  <a:gd name="connsiteX238" fmla="*/ 3648591 w 5260975"/>
                  <a:gd name="connsiteY238" fmla="*/ 992030 h 1410656"/>
                  <a:gd name="connsiteX239" fmla="*/ 3667986 w 5260975"/>
                  <a:gd name="connsiteY239" fmla="*/ 995487 h 1410656"/>
                  <a:gd name="connsiteX240" fmla="*/ 3689397 w 5260975"/>
                  <a:gd name="connsiteY240" fmla="*/ 1007585 h 1410656"/>
                  <a:gd name="connsiteX241" fmla="*/ 3736349 w 5260975"/>
                  <a:gd name="connsiteY241" fmla="*/ 1010753 h 1410656"/>
                  <a:gd name="connsiteX242" fmla="*/ 3753919 w 5260975"/>
                  <a:gd name="connsiteY242" fmla="*/ 1004513 h 1410656"/>
                  <a:gd name="connsiteX243" fmla="*/ 3784643 w 5260975"/>
                  <a:gd name="connsiteY243" fmla="*/ 987710 h 1410656"/>
                  <a:gd name="connsiteX244" fmla="*/ 3808359 w 5260975"/>
                  <a:gd name="connsiteY244" fmla="*/ 961689 h 1410656"/>
                  <a:gd name="connsiteX245" fmla="*/ 3842829 w 5260975"/>
                  <a:gd name="connsiteY245" fmla="*/ 918674 h 1410656"/>
                  <a:gd name="connsiteX246" fmla="*/ 3908983 w 5260975"/>
                  <a:gd name="connsiteY246" fmla="*/ 902256 h 1410656"/>
                  <a:gd name="connsiteX247" fmla="*/ 3934428 w 5260975"/>
                  <a:gd name="connsiteY247" fmla="*/ 896783 h 1410656"/>
                  <a:gd name="connsiteX248" fmla="*/ 4026987 w 5260975"/>
                  <a:gd name="connsiteY248" fmla="*/ 873835 h 1410656"/>
                  <a:gd name="connsiteX249" fmla="*/ 4035051 w 5260975"/>
                  <a:gd name="connsiteY249" fmla="*/ 873067 h 1410656"/>
                  <a:gd name="connsiteX250" fmla="*/ 4099189 w 5260975"/>
                  <a:gd name="connsiteY250" fmla="*/ 846664 h 1410656"/>
                  <a:gd name="connsiteX251" fmla="*/ 4114647 w 5260975"/>
                  <a:gd name="connsiteY251" fmla="*/ 840134 h 1410656"/>
                  <a:gd name="connsiteX252" fmla="*/ 4133563 w 5260975"/>
                  <a:gd name="connsiteY252" fmla="*/ 823427 h 1410656"/>
                  <a:gd name="connsiteX253" fmla="*/ 4151039 w 5260975"/>
                  <a:gd name="connsiteY253" fmla="*/ 776284 h 1410656"/>
                  <a:gd name="connsiteX254" fmla="*/ 4171489 w 5260975"/>
                  <a:gd name="connsiteY254" fmla="*/ 754776 h 1410656"/>
                  <a:gd name="connsiteX255" fmla="*/ 4186372 w 5260975"/>
                  <a:gd name="connsiteY255" fmla="*/ 741718 h 1410656"/>
                  <a:gd name="connsiteX256" fmla="*/ 4199429 w 5260975"/>
                  <a:gd name="connsiteY256" fmla="*/ 721940 h 1410656"/>
                  <a:gd name="connsiteX257" fmla="*/ 4212487 w 5260975"/>
                  <a:gd name="connsiteY257" fmla="*/ 674604 h 1410656"/>
                  <a:gd name="connsiteX258" fmla="*/ 4232555 w 5260975"/>
                  <a:gd name="connsiteY258" fmla="*/ 632645 h 1410656"/>
                  <a:gd name="connsiteX259" fmla="*/ 4268657 w 5260975"/>
                  <a:gd name="connsiteY259" fmla="*/ 609410 h 1410656"/>
                  <a:gd name="connsiteX260" fmla="*/ 4291028 w 5260975"/>
                  <a:gd name="connsiteY260" fmla="*/ 597216 h 1410656"/>
                  <a:gd name="connsiteX261" fmla="*/ 4379651 w 5260975"/>
                  <a:gd name="connsiteY261" fmla="*/ 609506 h 1410656"/>
                  <a:gd name="connsiteX262" fmla="*/ 4440139 w 5260975"/>
                  <a:gd name="connsiteY262" fmla="*/ 621507 h 1410656"/>
                  <a:gd name="connsiteX263" fmla="*/ 4460015 w 5260975"/>
                  <a:gd name="connsiteY263" fmla="*/ 616899 h 1410656"/>
                  <a:gd name="connsiteX264" fmla="*/ 4516183 w 5260975"/>
                  <a:gd name="connsiteY264" fmla="*/ 577724 h 1410656"/>
                  <a:gd name="connsiteX265" fmla="*/ 4571681 w 5260975"/>
                  <a:gd name="connsiteY265" fmla="*/ 560250 h 1410656"/>
                  <a:gd name="connsiteX266" fmla="*/ 4613447 w 5260975"/>
                  <a:gd name="connsiteY266" fmla="*/ 555257 h 1410656"/>
                  <a:gd name="connsiteX267" fmla="*/ 4649355 w 5260975"/>
                  <a:gd name="connsiteY267" fmla="*/ 551417 h 1410656"/>
                  <a:gd name="connsiteX268" fmla="*/ 4692467 w 5260975"/>
                  <a:gd name="connsiteY268" fmla="*/ 540663 h 1410656"/>
                  <a:gd name="connsiteX269" fmla="*/ 4716855 w 5260975"/>
                  <a:gd name="connsiteY269" fmla="*/ 528949 h 1410656"/>
                  <a:gd name="connsiteX270" fmla="*/ 4755645 w 5260975"/>
                  <a:gd name="connsiteY270" fmla="*/ 512147 h 1410656"/>
                  <a:gd name="connsiteX271" fmla="*/ 4795395 w 5260975"/>
                  <a:gd name="connsiteY271" fmla="*/ 490351 h 1410656"/>
                  <a:gd name="connsiteX272" fmla="*/ 4825928 w 5260975"/>
                  <a:gd name="connsiteY272" fmla="*/ 459818 h 1410656"/>
                  <a:gd name="connsiteX273" fmla="*/ 4842347 w 5260975"/>
                  <a:gd name="connsiteY273" fmla="*/ 434086 h 1410656"/>
                  <a:gd name="connsiteX274" fmla="*/ 4890451 w 5260975"/>
                  <a:gd name="connsiteY274" fmla="*/ 397216 h 1410656"/>
                  <a:gd name="connsiteX275" fmla="*/ 4933945 w 5260975"/>
                  <a:gd name="connsiteY275" fmla="*/ 327701 h 1410656"/>
                  <a:gd name="connsiteX276" fmla="*/ 4961214 w 5260975"/>
                  <a:gd name="connsiteY276" fmla="*/ 298801 h 1410656"/>
                  <a:gd name="connsiteX277" fmla="*/ 4976672 w 5260975"/>
                  <a:gd name="connsiteY277" fmla="*/ 290639 h 1410656"/>
                  <a:gd name="connsiteX278" fmla="*/ 5002979 w 5260975"/>
                  <a:gd name="connsiteY278" fmla="*/ 270573 h 1410656"/>
                  <a:gd name="connsiteX279" fmla="*/ 5018535 w 5260975"/>
                  <a:gd name="connsiteY279" fmla="*/ 255690 h 1410656"/>
                  <a:gd name="connsiteX280" fmla="*/ 5061069 w 5260975"/>
                  <a:gd name="connsiteY280" fmla="*/ 200961 h 1410656"/>
                  <a:gd name="connsiteX281" fmla="*/ 5074127 w 5260975"/>
                  <a:gd name="connsiteY281" fmla="*/ 184735 h 1410656"/>
                  <a:gd name="connsiteX282" fmla="*/ 5101108 w 5260975"/>
                  <a:gd name="connsiteY282" fmla="*/ 156891 h 1410656"/>
                  <a:gd name="connsiteX283" fmla="*/ 5112918 w 5260975"/>
                  <a:gd name="connsiteY283" fmla="*/ 148441 h 1410656"/>
                  <a:gd name="connsiteX284" fmla="*/ 5133753 w 5260975"/>
                  <a:gd name="connsiteY284" fmla="*/ 125782 h 1410656"/>
                  <a:gd name="connsiteX285" fmla="*/ 5183393 w 5260975"/>
                  <a:gd name="connsiteY285" fmla="*/ 66348 h 1410656"/>
                  <a:gd name="connsiteX286" fmla="*/ 5204709 w 5260975"/>
                  <a:gd name="connsiteY286" fmla="*/ 33030 h 1410656"/>
                  <a:gd name="connsiteX287" fmla="*/ 5247243 w 5260975"/>
                  <a:gd name="connsiteY287" fmla="*/ 8451 h 141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5260975" h="1410656">
                    <a:moveTo>
                      <a:pt x="5260975" y="0"/>
                    </a:moveTo>
                    <a:lnTo>
                      <a:pt x="5260975" y="221634"/>
                    </a:lnTo>
                    <a:lnTo>
                      <a:pt x="5226503" y="237063"/>
                    </a:lnTo>
                    <a:cubicBezTo>
                      <a:pt x="5219783" y="239848"/>
                      <a:pt x="5212389" y="241384"/>
                      <a:pt x="5206341" y="245128"/>
                    </a:cubicBezTo>
                    <a:cubicBezTo>
                      <a:pt x="5178495" y="262219"/>
                      <a:pt x="5151515" y="280654"/>
                      <a:pt x="5123287" y="297073"/>
                    </a:cubicBezTo>
                    <a:cubicBezTo>
                      <a:pt x="5094195" y="314067"/>
                      <a:pt x="5068175" y="334134"/>
                      <a:pt x="5048107" y="361307"/>
                    </a:cubicBezTo>
                    <a:cubicBezTo>
                      <a:pt x="5029480" y="386559"/>
                      <a:pt x="5011429" y="412194"/>
                      <a:pt x="4992899" y="437542"/>
                    </a:cubicBezTo>
                    <a:cubicBezTo>
                      <a:pt x="4988194" y="443975"/>
                      <a:pt x="4983873" y="451561"/>
                      <a:pt x="4977440" y="455690"/>
                    </a:cubicBezTo>
                    <a:cubicBezTo>
                      <a:pt x="4964094" y="464331"/>
                      <a:pt x="4949499" y="471340"/>
                      <a:pt x="4935193" y="478445"/>
                    </a:cubicBezTo>
                    <a:cubicBezTo>
                      <a:pt x="4922903" y="484494"/>
                      <a:pt x="4909845" y="489006"/>
                      <a:pt x="4897844" y="495535"/>
                    </a:cubicBezTo>
                    <a:cubicBezTo>
                      <a:pt x="4888243" y="500721"/>
                      <a:pt x="4879697" y="507922"/>
                      <a:pt x="4870767" y="514451"/>
                    </a:cubicBezTo>
                    <a:cubicBezTo>
                      <a:pt x="4862990" y="520115"/>
                      <a:pt x="4854445" y="525012"/>
                      <a:pt x="4847916" y="531830"/>
                    </a:cubicBezTo>
                    <a:cubicBezTo>
                      <a:pt x="4831977" y="548344"/>
                      <a:pt x="4815942" y="564571"/>
                      <a:pt x="4796163" y="576765"/>
                    </a:cubicBezTo>
                    <a:cubicBezTo>
                      <a:pt x="4776672" y="588862"/>
                      <a:pt x="4758237" y="602401"/>
                      <a:pt x="4738843" y="614691"/>
                    </a:cubicBezTo>
                    <a:cubicBezTo>
                      <a:pt x="4719831" y="626693"/>
                      <a:pt x="4702645" y="639846"/>
                      <a:pt x="4692755" y="661162"/>
                    </a:cubicBezTo>
                    <a:cubicBezTo>
                      <a:pt x="4688339" y="670571"/>
                      <a:pt x="4682097" y="680845"/>
                      <a:pt x="4673744" y="686318"/>
                    </a:cubicBezTo>
                    <a:cubicBezTo>
                      <a:pt x="4661838" y="694095"/>
                      <a:pt x="4646764" y="696880"/>
                      <a:pt x="4633801" y="703505"/>
                    </a:cubicBezTo>
                    <a:cubicBezTo>
                      <a:pt x="4618535" y="711282"/>
                      <a:pt x="4600869" y="718003"/>
                      <a:pt x="4590499" y="730389"/>
                    </a:cubicBezTo>
                    <a:cubicBezTo>
                      <a:pt x="4581281" y="741431"/>
                      <a:pt x="4571968" y="750072"/>
                      <a:pt x="4559773" y="757081"/>
                    </a:cubicBezTo>
                    <a:cubicBezTo>
                      <a:pt x="4551229" y="761978"/>
                      <a:pt x="4544892" y="770907"/>
                      <a:pt x="4536059" y="774940"/>
                    </a:cubicBezTo>
                    <a:cubicBezTo>
                      <a:pt x="4524441" y="780317"/>
                      <a:pt x="4512727" y="784542"/>
                      <a:pt x="4502549" y="792895"/>
                    </a:cubicBezTo>
                    <a:cubicBezTo>
                      <a:pt x="4491987" y="801536"/>
                      <a:pt x="4479986" y="808353"/>
                      <a:pt x="4468944" y="816419"/>
                    </a:cubicBezTo>
                    <a:cubicBezTo>
                      <a:pt x="4463087" y="820739"/>
                      <a:pt x="4458286" y="826404"/>
                      <a:pt x="4452622" y="830917"/>
                    </a:cubicBezTo>
                    <a:cubicBezTo>
                      <a:pt x="4442252" y="839174"/>
                      <a:pt x="4431690" y="847239"/>
                      <a:pt x="4421032" y="855016"/>
                    </a:cubicBezTo>
                    <a:cubicBezTo>
                      <a:pt x="4410375" y="862794"/>
                      <a:pt x="4400197" y="871819"/>
                      <a:pt x="4388483" y="877484"/>
                    </a:cubicBezTo>
                    <a:cubicBezTo>
                      <a:pt x="4368513" y="887086"/>
                      <a:pt x="4346717" y="892847"/>
                      <a:pt x="4327321" y="903216"/>
                    </a:cubicBezTo>
                    <a:cubicBezTo>
                      <a:pt x="4307639" y="913777"/>
                      <a:pt x="4289107" y="927028"/>
                      <a:pt x="4271633" y="941046"/>
                    </a:cubicBezTo>
                    <a:cubicBezTo>
                      <a:pt x="4257807" y="952088"/>
                      <a:pt x="4244845" y="963034"/>
                      <a:pt x="4227465" y="968698"/>
                    </a:cubicBezTo>
                    <a:cubicBezTo>
                      <a:pt x="4217768" y="971867"/>
                      <a:pt x="4207591" y="978780"/>
                      <a:pt x="4201733" y="986846"/>
                    </a:cubicBezTo>
                    <a:cubicBezTo>
                      <a:pt x="4189059" y="1004416"/>
                      <a:pt x="4172833" y="1016802"/>
                      <a:pt x="4154494" y="1027364"/>
                    </a:cubicBezTo>
                    <a:cubicBezTo>
                      <a:pt x="4130010" y="1041574"/>
                      <a:pt x="4105814" y="1056072"/>
                      <a:pt x="4081234" y="1069994"/>
                    </a:cubicBezTo>
                    <a:cubicBezTo>
                      <a:pt x="4066737" y="1078252"/>
                      <a:pt x="4052335" y="1086989"/>
                      <a:pt x="4036971" y="1093038"/>
                    </a:cubicBezTo>
                    <a:cubicBezTo>
                      <a:pt x="4005575" y="1105520"/>
                      <a:pt x="3973410" y="1116177"/>
                      <a:pt x="3941725" y="1127796"/>
                    </a:cubicBezTo>
                    <a:cubicBezTo>
                      <a:pt x="3931355" y="1131540"/>
                      <a:pt x="3921561" y="1136917"/>
                      <a:pt x="3910999" y="1140182"/>
                    </a:cubicBezTo>
                    <a:cubicBezTo>
                      <a:pt x="3899573" y="1143734"/>
                      <a:pt x="3887285" y="1144790"/>
                      <a:pt x="3875859" y="1148343"/>
                    </a:cubicBezTo>
                    <a:cubicBezTo>
                      <a:pt x="3856847" y="1154199"/>
                      <a:pt x="3838412" y="1161689"/>
                      <a:pt x="3819401" y="1167642"/>
                    </a:cubicBezTo>
                    <a:cubicBezTo>
                      <a:pt x="3782723" y="1179068"/>
                      <a:pt x="3745949" y="1190014"/>
                      <a:pt x="3709176" y="1200863"/>
                    </a:cubicBezTo>
                    <a:cubicBezTo>
                      <a:pt x="3701303" y="1203168"/>
                      <a:pt x="3692757" y="1203456"/>
                      <a:pt x="3684981" y="1205952"/>
                    </a:cubicBezTo>
                    <a:cubicBezTo>
                      <a:pt x="3664337" y="1212673"/>
                      <a:pt x="3643789" y="1219970"/>
                      <a:pt x="3623338" y="1227363"/>
                    </a:cubicBezTo>
                    <a:cubicBezTo>
                      <a:pt x="3610953" y="1231876"/>
                      <a:pt x="3598854" y="1237445"/>
                      <a:pt x="3586373" y="1241765"/>
                    </a:cubicBezTo>
                    <a:cubicBezTo>
                      <a:pt x="3576387" y="1245222"/>
                      <a:pt x="3566113" y="1247910"/>
                      <a:pt x="3555743" y="1250023"/>
                    </a:cubicBezTo>
                    <a:cubicBezTo>
                      <a:pt x="3546814" y="1251848"/>
                      <a:pt x="3537501" y="1251655"/>
                      <a:pt x="3528667" y="1253864"/>
                    </a:cubicBezTo>
                    <a:cubicBezTo>
                      <a:pt x="3504759" y="1259816"/>
                      <a:pt x="3481140" y="1266538"/>
                      <a:pt x="3457424" y="1272874"/>
                    </a:cubicBezTo>
                    <a:cubicBezTo>
                      <a:pt x="3447919" y="1275371"/>
                      <a:pt x="3438221" y="1277196"/>
                      <a:pt x="3429003" y="1280364"/>
                    </a:cubicBezTo>
                    <a:cubicBezTo>
                      <a:pt x="3404327" y="1288717"/>
                      <a:pt x="3380036" y="1298222"/>
                      <a:pt x="3355264" y="1306096"/>
                    </a:cubicBezTo>
                    <a:cubicBezTo>
                      <a:pt x="3334717" y="1312625"/>
                      <a:pt x="3313593" y="1317329"/>
                      <a:pt x="3292757" y="1323090"/>
                    </a:cubicBezTo>
                    <a:cubicBezTo>
                      <a:pt x="3283924" y="1325587"/>
                      <a:pt x="3275475" y="1329140"/>
                      <a:pt x="3266643" y="1331251"/>
                    </a:cubicBezTo>
                    <a:cubicBezTo>
                      <a:pt x="3246863" y="1336053"/>
                      <a:pt x="3226796" y="1340085"/>
                      <a:pt x="3206921" y="1344886"/>
                    </a:cubicBezTo>
                    <a:cubicBezTo>
                      <a:pt x="3195590" y="1347670"/>
                      <a:pt x="3184645" y="1352663"/>
                      <a:pt x="3173123" y="1354488"/>
                    </a:cubicBezTo>
                    <a:cubicBezTo>
                      <a:pt x="3145759" y="1358808"/>
                      <a:pt x="3118203" y="1361880"/>
                      <a:pt x="3090646" y="1365337"/>
                    </a:cubicBezTo>
                    <a:cubicBezTo>
                      <a:pt x="3062227" y="1368889"/>
                      <a:pt x="3033902" y="1372634"/>
                      <a:pt x="3005480" y="1375802"/>
                    </a:cubicBezTo>
                    <a:cubicBezTo>
                      <a:pt x="2989926" y="1377435"/>
                      <a:pt x="2974275" y="1377723"/>
                      <a:pt x="2958721" y="1379259"/>
                    </a:cubicBezTo>
                    <a:cubicBezTo>
                      <a:pt x="2945087" y="1380604"/>
                      <a:pt x="2931549" y="1383100"/>
                      <a:pt x="2917915" y="1384733"/>
                    </a:cubicBezTo>
                    <a:cubicBezTo>
                      <a:pt x="2906105" y="1386076"/>
                      <a:pt x="2894199" y="1386844"/>
                      <a:pt x="2882389" y="1388189"/>
                    </a:cubicBezTo>
                    <a:cubicBezTo>
                      <a:pt x="2863475" y="1390397"/>
                      <a:pt x="2844655" y="1392894"/>
                      <a:pt x="2825837" y="1395198"/>
                    </a:cubicBezTo>
                    <a:cubicBezTo>
                      <a:pt x="2817964" y="1396062"/>
                      <a:pt x="2809706" y="1398462"/>
                      <a:pt x="2802313" y="1397023"/>
                    </a:cubicBezTo>
                    <a:cubicBezTo>
                      <a:pt x="2783686" y="1393373"/>
                      <a:pt x="2765347" y="1394430"/>
                      <a:pt x="2746816" y="1396926"/>
                    </a:cubicBezTo>
                    <a:cubicBezTo>
                      <a:pt x="2740479" y="1397791"/>
                      <a:pt x="2733662" y="1397598"/>
                      <a:pt x="2727517" y="1395966"/>
                    </a:cubicBezTo>
                    <a:cubicBezTo>
                      <a:pt x="2714939" y="1392701"/>
                      <a:pt x="2702745" y="1388092"/>
                      <a:pt x="2690359" y="1384060"/>
                    </a:cubicBezTo>
                    <a:cubicBezTo>
                      <a:pt x="2689014" y="1383580"/>
                      <a:pt x="2687382" y="1383484"/>
                      <a:pt x="2685943" y="1383196"/>
                    </a:cubicBezTo>
                    <a:cubicBezTo>
                      <a:pt x="2677781" y="1381563"/>
                      <a:pt x="2669717" y="1379931"/>
                      <a:pt x="2661554" y="1378491"/>
                    </a:cubicBezTo>
                    <a:cubicBezTo>
                      <a:pt x="2657138" y="1377723"/>
                      <a:pt x="2652625" y="1377627"/>
                      <a:pt x="2648208" y="1376955"/>
                    </a:cubicBezTo>
                    <a:cubicBezTo>
                      <a:pt x="2631118" y="1374266"/>
                      <a:pt x="2612299" y="1378779"/>
                      <a:pt x="2597512" y="1367162"/>
                    </a:cubicBezTo>
                    <a:cubicBezTo>
                      <a:pt x="2587911" y="1359672"/>
                      <a:pt x="2578597" y="1361401"/>
                      <a:pt x="2568324" y="1362553"/>
                    </a:cubicBezTo>
                    <a:cubicBezTo>
                      <a:pt x="2560547" y="1363417"/>
                      <a:pt x="2552577" y="1363128"/>
                      <a:pt x="2544704" y="1363225"/>
                    </a:cubicBezTo>
                    <a:cubicBezTo>
                      <a:pt x="2530878" y="1363512"/>
                      <a:pt x="2517052" y="1363609"/>
                      <a:pt x="2503225" y="1364089"/>
                    </a:cubicBezTo>
                    <a:cubicBezTo>
                      <a:pt x="2498808" y="1364281"/>
                      <a:pt x="2494297" y="1366682"/>
                      <a:pt x="2489975" y="1366298"/>
                    </a:cubicBezTo>
                    <a:cubicBezTo>
                      <a:pt x="2470004" y="1364473"/>
                      <a:pt x="2450033" y="1361592"/>
                      <a:pt x="2430061" y="1359960"/>
                    </a:cubicBezTo>
                    <a:cubicBezTo>
                      <a:pt x="2418732" y="1359001"/>
                      <a:pt x="2407114" y="1360824"/>
                      <a:pt x="2395880" y="1359480"/>
                    </a:cubicBezTo>
                    <a:cubicBezTo>
                      <a:pt x="2382919" y="1357944"/>
                      <a:pt x="2370245" y="1354008"/>
                      <a:pt x="2357378" y="1351607"/>
                    </a:cubicBezTo>
                    <a:cubicBezTo>
                      <a:pt x="2353826" y="1350935"/>
                      <a:pt x="2349889" y="1351799"/>
                      <a:pt x="2346145" y="1351991"/>
                    </a:cubicBezTo>
                    <a:cubicBezTo>
                      <a:pt x="2341920" y="1352183"/>
                      <a:pt x="2337791" y="1352567"/>
                      <a:pt x="2333567" y="1352663"/>
                    </a:cubicBezTo>
                    <a:cubicBezTo>
                      <a:pt x="2320700" y="1352856"/>
                      <a:pt x="2307835" y="1352567"/>
                      <a:pt x="2294968" y="1353240"/>
                    </a:cubicBezTo>
                    <a:cubicBezTo>
                      <a:pt x="2287095" y="1353624"/>
                      <a:pt x="2278839" y="1357560"/>
                      <a:pt x="2271540" y="1356120"/>
                    </a:cubicBezTo>
                    <a:cubicBezTo>
                      <a:pt x="2256659" y="1353335"/>
                      <a:pt x="2241776" y="1359576"/>
                      <a:pt x="2226895" y="1354392"/>
                    </a:cubicBezTo>
                    <a:cubicBezTo>
                      <a:pt x="2222285" y="1352856"/>
                      <a:pt x="2215948" y="1356696"/>
                      <a:pt x="2210379" y="1356888"/>
                    </a:cubicBezTo>
                    <a:cubicBezTo>
                      <a:pt x="2196457" y="1357368"/>
                      <a:pt x="2182535" y="1357272"/>
                      <a:pt x="2168613" y="1357176"/>
                    </a:cubicBezTo>
                    <a:cubicBezTo>
                      <a:pt x="2156131" y="1357080"/>
                      <a:pt x="2143168" y="1358424"/>
                      <a:pt x="2131167" y="1355736"/>
                    </a:cubicBezTo>
                    <a:cubicBezTo>
                      <a:pt x="2118588" y="1352856"/>
                      <a:pt x="2107259" y="1353240"/>
                      <a:pt x="2095065" y="1356504"/>
                    </a:cubicBezTo>
                    <a:cubicBezTo>
                      <a:pt x="2086711" y="1358712"/>
                      <a:pt x="2077878" y="1359001"/>
                      <a:pt x="2069237" y="1359672"/>
                    </a:cubicBezTo>
                    <a:cubicBezTo>
                      <a:pt x="2059924" y="1360440"/>
                      <a:pt x="2049650" y="1358424"/>
                      <a:pt x="2041201" y="1361592"/>
                    </a:cubicBezTo>
                    <a:cubicBezTo>
                      <a:pt x="2016044" y="1371002"/>
                      <a:pt x="1990216" y="1373018"/>
                      <a:pt x="1963909" y="1373018"/>
                    </a:cubicBezTo>
                    <a:cubicBezTo>
                      <a:pt x="1959107" y="1373018"/>
                      <a:pt x="1954210" y="1371675"/>
                      <a:pt x="1949603" y="1370234"/>
                    </a:cubicBezTo>
                    <a:cubicBezTo>
                      <a:pt x="1922717" y="1361592"/>
                      <a:pt x="1895737" y="1362360"/>
                      <a:pt x="1868373" y="1367641"/>
                    </a:cubicBezTo>
                    <a:cubicBezTo>
                      <a:pt x="1862708" y="1368794"/>
                      <a:pt x="1856372" y="1368986"/>
                      <a:pt x="1850707" y="1367834"/>
                    </a:cubicBezTo>
                    <a:cubicBezTo>
                      <a:pt x="1834768" y="1364473"/>
                      <a:pt x="1819309" y="1358904"/>
                      <a:pt x="1803275" y="1356504"/>
                    </a:cubicBezTo>
                    <a:cubicBezTo>
                      <a:pt x="1776775" y="1352567"/>
                      <a:pt x="1753828" y="1365817"/>
                      <a:pt x="1730112" y="1374459"/>
                    </a:cubicBezTo>
                    <a:cubicBezTo>
                      <a:pt x="1707548" y="1382620"/>
                      <a:pt x="1688345" y="1401055"/>
                      <a:pt x="1661652" y="1396926"/>
                    </a:cubicBezTo>
                    <a:cubicBezTo>
                      <a:pt x="1658965" y="1396542"/>
                      <a:pt x="1655988" y="1399134"/>
                      <a:pt x="1653011" y="1399807"/>
                    </a:cubicBezTo>
                    <a:cubicBezTo>
                      <a:pt x="1644850" y="1401631"/>
                      <a:pt x="1636689" y="1403839"/>
                      <a:pt x="1628431" y="1404704"/>
                    </a:cubicBezTo>
                    <a:cubicBezTo>
                      <a:pt x="1618350" y="1405856"/>
                      <a:pt x="1608076" y="1405472"/>
                      <a:pt x="1597995" y="1406432"/>
                    </a:cubicBezTo>
                    <a:cubicBezTo>
                      <a:pt x="1585032" y="1407584"/>
                      <a:pt x="1572263" y="1410656"/>
                      <a:pt x="1559396" y="1410656"/>
                    </a:cubicBezTo>
                    <a:cubicBezTo>
                      <a:pt x="1549026" y="1410656"/>
                      <a:pt x="1538753" y="1407104"/>
                      <a:pt x="1528480" y="1405375"/>
                    </a:cubicBezTo>
                    <a:cubicBezTo>
                      <a:pt x="1513981" y="1402975"/>
                      <a:pt x="1498042" y="1403647"/>
                      <a:pt x="1485272" y="1397502"/>
                    </a:cubicBezTo>
                    <a:cubicBezTo>
                      <a:pt x="1471639" y="1390973"/>
                      <a:pt x="1458676" y="1387997"/>
                      <a:pt x="1444562" y="1390013"/>
                    </a:cubicBezTo>
                    <a:cubicBezTo>
                      <a:pt x="1439857" y="1390685"/>
                      <a:pt x="1433808" y="1394718"/>
                      <a:pt x="1431696" y="1398846"/>
                    </a:cubicBezTo>
                    <a:cubicBezTo>
                      <a:pt x="1426991" y="1408064"/>
                      <a:pt x="1420559" y="1409697"/>
                      <a:pt x="1411821" y="1406527"/>
                    </a:cubicBezTo>
                    <a:cubicBezTo>
                      <a:pt x="1404236" y="1403839"/>
                      <a:pt x="1394922" y="1402495"/>
                      <a:pt x="1389738" y="1397310"/>
                    </a:cubicBezTo>
                    <a:cubicBezTo>
                      <a:pt x="1375047" y="1382620"/>
                      <a:pt x="1356324" y="1382140"/>
                      <a:pt x="1338081" y="1378204"/>
                    </a:cubicBezTo>
                    <a:cubicBezTo>
                      <a:pt x="1326945" y="1375802"/>
                      <a:pt x="1316574" y="1375707"/>
                      <a:pt x="1305436" y="1377339"/>
                    </a:cubicBezTo>
                    <a:cubicBezTo>
                      <a:pt x="1281241" y="1380988"/>
                      <a:pt x="1257717" y="1375802"/>
                      <a:pt x="1234481" y="1369178"/>
                    </a:cubicBezTo>
                    <a:cubicBezTo>
                      <a:pt x="1219118" y="1364761"/>
                      <a:pt x="1203372" y="1362073"/>
                      <a:pt x="1188106" y="1357560"/>
                    </a:cubicBezTo>
                    <a:cubicBezTo>
                      <a:pt x="1176680" y="1354104"/>
                      <a:pt x="1165255" y="1349975"/>
                      <a:pt x="1154790" y="1344406"/>
                    </a:cubicBezTo>
                    <a:cubicBezTo>
                      <a:pt x="1139618" y="1336244"/>
                      <a:pt x="1126369" y="1323954"/>
                      <a:pt x="1107069" y="1327219"/>
                    </a:cubicBezTo>
                    <a:cubicBezTo>
                      <a:pt x="1090074" y="1330099"/>
                      <a:pt x="1074713" y="1324051"/>
                      <a:pt x="1059158" y="1318290"/>
                    </a:cubicBezTo>
                    <a:cubicBezTo>
                      <a:pt x="1047732" y="1314065"/>
                      <a:pt x="1036308" y="1309744"/>
                      <a:pt x="1024496" y="1307056"/>
                    </a:cubicBezTo>
                    <a:cubicBezTo>
                      <a:pt x="1010478" y="1303887"/>
                      <a:pt x="994635" y="1305232"/>
                      <a:pt x="982153" y="1299374"/>
                    </a:cubicBezTo>
                    <a:cubicBezTo>
                      <a:pt x="969095" y="1293229"/>
                      <a:pt x="958246" y="1297358"/>
                      <a:pt x="946628" y="1299087"/>
                    </a:cubicBezTo>
                    <a:cubicBezTo>
                      <a:pt x="928097" y="1301775"/>
                      <a:pt x="909661" y="1306768"/>
                      <a:pt x="890939" y="1300431"/>
                    </a:cubicBezTo>
                    <a:cubicBezTo>
                      <a:pt x="868184" y="1292750"/>
                      <a:pt x="845620" y="1284493"/>
                      <a:pt x="822769" y="1277196"/>
                    </a:cubicBezTo>
                    <a:cubicBezTo>
                      <a:pt x="813934" y="1274410"/>
                      <a:pt x="804431" y="1273258"/>
                      <a:pt x="795212" y="1272010"/>
                    </a:cubicBezTo>
                    <a:cubicBezTo>
                      <a:pt x="786476" y="1270954"/>
                      <a:pt x="776010" y="1273642"/>
                      <a:pt x="769288" y="1269610"/>
                    </a:cubicBezTo>
                    <a:cubicBezTo>
                      <a:pt x="752005" y="1259241"/>
                      <a:pt x="734243" y="1254152"/>
                      <a:pt x="714271" y="1254152"/>
                    </a:cubicBezTo>
                    <a:cubicBezTo>
                      <a:pt x="706781" y="1254152"/>
                      <a:pt x="699484" y="1249831"/>
                      <a:pt x="691900" y="1249062"/>
                    </a:cubicBezTo>
                    <a:cubicBezTo>
                      <a:pt x="681529" y="1248103"/>
                      <a:pt x="669623" y="1245510"/>
                      <a:pt x="660598" y="1249159"/>
                    </a:cubicBezTo>
                    <a:cubicBezTo>
                      <a:pt x="639379" y="1257800"/>
                      <a:pt x="622193" y="1250599"/>
                      <a:pt x="603662" y="1242054"/>
                    </a:cubicBezTo>
                    <a:cubicBezTo>
                      <a:pt x="585418" y="1233604"/>
                      <a:pt x="566215" y="1226884"/>
                      <a:pt x="546821" y="1221314"/>
                    </a:cubicBezTo>
                    <a:cubicBezTo>
                      <a:pt x="539524" y="1219298"/>
                      <a:pt x="530787" y="1222659"/>
                      <a:pt x="522721" y="1223330"/>
                    </a:cubicBezTo>
                    <a:cubicBezTo>
                      <a:pt x="519840" y="1223523"/>
                      <a:pt x="516671" y="1223811"/>
                      <a:pt x="514080" y="1222851"/>
                    </a:cubicBezTo>
                    <a:cubicBezTo>
                      <a:pt x="489020" y="1213633"/>
                      <a:pt x="463575" y="1206624"/>
                      <a:pt x="436404" y="1211424"/>
                    </a:cubicBezTo>
                    <a:cubicBezTo>
                      <a:pt x="433908" y="1211905"/>
                      <a:pt x="431123" y="1210849"/>
                      <a:pt x="428626" y="1210177"/>
                    </a:cubicBezTo>
                    <a:cubicBezTo>
                      <a:pt x="416432" y="1206720"/>
                      <a:pt x="404526" y="1201247"/>
                      <a:pt x="392141" y="1199999"/>
                    </a:cubicBezTo>
                    <a:cubicBezTo>
                      <a:pt x="361608" y="1196927"/>
                      <a:pt x="330884" y="1195678"/>
                      <a:pt x="300157" y="1193662"/>
                    </a:cubicBezTo>
                    <a:cubicBezTo>
                      <a:pt x="298237" y="1193566"/>
                      <a:pt x="296221" y="1193566"/>
                      <a:pt x="294493" y="1192894"/>
                    </a:cubicBezTo>
                    <a:cubicBezTo>
                      <a:pt x="283163" y="1188765"/>
                      <a:pt x="273274" y="1190110"/>
                      <a:pt x="263671" y="1197982"/>
                    </a:cubicBezTo>
                    <a:cubicBezTo>
                      <a:pt x="259447" y="1201439"/>
                      <a:pt x="253686" y="1203263"/>
                      <a:pt x="248406" y="1205184"/>
                    </a:cubicBezTo>
                    <a:cubicBezTo>
                      <a:pt x="240628" y="1208065"/>
                      <a:pt x="232659" y="1210849"/>
                      <a:pt x="224594" y="1212673"/>
                    </a:cubicBezTo>
                    <a:cubicBezTo>
                      <a:pt x="216624" y="1214401"/>
                      <a:pt x="208079" y="1216801"/>
                      <a:pt x="200398" y="1215458"/>
                    </a:cubicBezTo>
                    <a:cubicBezTo>
                      <a:pt x="186572" y="1213057"/>
                      <a:pt x="173417" y="1207681"/>
                      <a:pt x="159783" y="1204127"/>
                    </a:cubicBezTo>
                    <a:cubicBezTo>
                      <a:pt x="155079" y="1202879"/>
                      <a:pt x="149893" y="1203072"/>
                      <a:pt x="144997" y="1202975"/>
                    </a:cubicBezTo>
                    <a:cubicBezTo>
                      <a:pt x="133763" y="1202688"/>
                      <a:pt x="122241" y="1205472"/>
                      <a:pt x="112064" y="1197503"/>
                    </a:cubicBezTo>
                    <a:cubicBezTo>
                      <a:pt x="102655" y="1190014"/>
                      <a:pt x="93148" y="1192221"/>
                      <a:pt x="83259" y="1197887"/>
                    </a:cubicBezTo>
                    <a:cubicBezTo>
                      <a:pt x="76154" y="1201920"/>
                      <a:pt x="68090" y="1205088"/>
                      <a:pt x="60120" y="1206624"/>
                    </a:cubicBezTo>
                    <a:cubicBezTo>
                      <a:pt x="49174" y="1208736"/>
                      <a:pt x="38324" y="1209601"/>
                      <a:pt x="26514" y="1208352"/>
                    </a:cubicBezTo>
                    <a:cubicBezTo>
                      <a:pt x="18161" y="1207488"/>
                      <a:pt x="11343" y="1207104"/>
                      <a:pt x="4814" y="1202015"/>
                    </a:cubicBezTo>
                    <a:cubicBezTo>
                      <a:pt x="3759" y="1201247"/>
                      <a:pt x="1839" y="1201055"/>
                      <a:pt x="398" y="1201152"/>
                    </a:cubicBezTo>
                    <a:lnTo>
                      <a:pt x="0" y="1201150"/>
                    </a:lnTo>
                    <a:lnTo>
                      <a:pt x="0" y="1004512"/>
                    </a:lnTo>
                    <a:lnTo>
                      <a:pt x="30355" y="1002784"/>
                    </a:lnTo>
                    <a:cubicBezTo>
                      <a:pt x="37748" y="1002111"/>
                      <a:pt x="44853" y="999520"/>
                      <a:pt x="52151" y="997695"/>
                    </a:cubicBezTo>
                    <a:cubicBezTo>
                      <a:pt x="56183" y="996639"/>
                      <a:pt x="60504" y="993855"/>
                      <a:pt x="64248" y="994430"/>
                    </a:cubicBezTo>
                    <a:cubicBezTo>
                      <a:pt x="85948" y="997791"/>
                      <a:pt x="105823" y="989534"/>
                      <a:pt x="126370" y="985405"/>
                    </a:cubicBezTo>
                    <a:cubicBezTo>
                      <a:pt x="135876" y="983485"/>
                      <a:pt x="144805" y="978876"/>
                      <a:pt x="154022" y="975708"/>
                    </a:cubicBezTo>
                    <a:cubicBezTo>
                      <a:pt x="156423" y="974843"/>
                      <a:pt x="159111" y="974075"/>
                      <a:pt x="161512" y="974268"/>
                    </a:cubicBezTo>
                    <a:cubicBezTo>
                      <a:pt x="175242" y="975420"/>
                      <a:pt x="188876" y="977052"/>
                      <a:pt x="202510" y="978300"/>
                    </a:cubicBezTo>
                    <a:cubicBezTo>
                      <a:pt x="214896" y="979452"/>
                      <a:pt x="227378" y="979836"/>
                      <a:pt x="233235" y="993950"/>
                    </a:cubicBezTo>
                    <a:cubicBezTo>
                      <a:pt x="234100" y="996159"/>
                      <a:pt x="236979" y="997791"/>
                      <a:pt x="239188" y="999231"/>
                    </a:cubicBezTo>
                    <a:cubicBezTo>
                      <a:pt x="273274" y="1021411"/>
                      <a:pt x="291516" y="1020835"/>
                      <a:pt x="324834" y="997407"/>
                    </a:cubicBezTo>
                    <a:cubicBezTo>
                      <a:pt x="328290" y="995007"/>
                      <a:pt x="335683" y="993278"/>
                      <a:pt x="337987" y="995198"/>
                    </a:cubicBezTo>
                    <a:cubicBezTo>
                      <a:pt x="357575" y="1011137"/>
                      <a:pt x="378986" y="1009409"/>
                      <a:pt x="401550" y="1004416"/>
                    </a:cubicBezTo>
                    <a:cubicBezTo>
                      <a:pt x="407407" y="1003072"/>
                      <a:pt x="415664" y="1003072"/>
                      <a:pt x="420081" y="1006240"/>
                    </a:cubicBezTo>
                    <a:cubicBezTo>
                      <a:pt x="441108" y="1020930"/>
                      <a:pt x="463672" y="1018819"/>
                      <a:pt x="486523" y="1014498"/>
                    </a:cubicBezTo>
                    <a:cubicBezTo>
                      <a:pt x="490075" y="1013826"/>
                      <a:pt x="494397" y="1010177"/>
                      <a:pt x="495932" y="1006817"/>
                    </a:cubicBezTo>
                    <a:cubicBezTo>
                      <a:pt x="501406" y="994911"/>
                      <a:pt x="511680" y="990878"/>
                      <a:pt x="523009" y="987517"/>
                    </a:cubicBezTo>
                    <a:cubicBezTo>
                      <a:pt x="540868" y="982044"/>
                      <a:pt x="558438" y="975611"/>
                      <a:pt x="576393" y="970427"/>
                    </a:cubicBezTo>
                    <a:cubicBezTo>
                      <a:pt x="580811" y="969179"/>
                      <a:pt x="586283" y="969947"/>
                      <a:pt x="590892" y="971387"/>
                    </a:cubicBezTo>
                    <a:cubicBezTo>
                      <a:pt x="606638" y="976284"/>
                      <a:pt x="616624" y="988574"/>
                      <a:pt x="627569" y="999904"/>
                    </a:cubicBezTo>
                    <a:cubicBezTo>
                      <a:pt x="632370" y="1004897"/>
                      <a:pt x="638995" y="1008449"/>
                      <a:pt x="645429" y="1011329"/>
                    </a:cubicBezTo>
                    <a:cubicBezTo>
                      <a:pt x="662135" y="1018723"/>
                      <a:pt x="679226" y="1025348"/>
                      <a:pt x="696125" y="1032356"/>
                    </a:cubicBezTo>
                    <a:cubicBezTo>
                      <a:pt x="697757" y="1033029"/>
                      <a:pt x="699100" y="1034757"/>
                      <a:pt x="700349" y="1036197"/>
                    </a:cubicBezTo>
                    <a:cubicBezTo>
                      <a:pt x="712831" y="1051368"/>
                      <a:pt x="725216" y="1066634"/>
                      <a:pt x="737795" y="1081804"/>
                    </a:cubicBezTo>
                    <a:cubicBezTo>
                      <a:pt x="740195" y="1084684"/>
                      <a:pt x="743652" y="1086797"/>
                      <a:pt x="746244" y="1089581"/>
                    </a:cubicBezTo>
                    <a:cubicBezTo>
                      <a:pt x="749893" y="1093422"/>
                      <a:pt x="754502" y="1097071"/>
                      <a:pt x="756422" y="1101680"/>
                    </a:cubicBezTo>
                    <a:cubicBezTo>
                      <a:pt x="762374" y="1116177"/>
                      <a:pt x="773801" y="1122419"/>
                      <a:pt x="788202" y="1125108"/>
                    </a:cubicBezTo>
                    <a:cubicBezTo>
                      <a:pt x="801357" y="1127603"/>
                      <a:pt x="814511" y="1129716"/>
                      <a:pt x="827569" y="1132596"/>
                    </a:cubicBezTo>
                    <a:cubicBezTo>
                      <a:pt x="843507" y="1136053"/>
                      <a:pt x="859350" y="1139798"/>
                      <a:pt x="875097" y="1144022"/>
                    </a:cubicBezTo>
                    <a:cubicBezTo>
                      <a:pt x="881913" y="1145847"/>
                      <a:pt x="889115" y="1147959"/>
                      <a:pt x="894972" y="1151704"/>
                    </a:cubicBezTo>
                    <a:cubicBezTo>
                      <a:pt x="911390" y="1162073"/>
                      <a:pt x="928961" y="1169082"/>
                      <a:pt x="948260" y="1166298"/>
                    </a:cubicBezTo>
                    <a:cubicBezTo>
                      <a:pt x="963718" y="1164089"/>
                      <a:pt x="976680" y="1169754"/>
                      <a:pt x="986282" y="1178588"/>
                    </a:cubicBezTo>
                    <a:cubicBezTo>
                      <a:pt x="1003757" y="1194623"/>
                      <a:pt x="1022479" y="1190973"/>
                      <a:pt x="1041107" y="1185789"/>
                    </a:cubicBezTo>
                    <a:cubicBezTo>
                      <a:pt x="1050708" y="1183101"/>
                      <a:pt x="1058581" y="1183485"/>
                      <a:pt x="1067703" y="1186076"/>
                    </a:cubicBezTo>
                    <a:cubicBezTo>
                      <a:pt x="1088826" y="1192126"/>
                      <a:pt x="1102941" y="1208544"/>
                      <a:pt x="1116574" y="1222946"/>
                    </a:cubicBezTo>
                    <a:cubicBezTo>
                      <a:pt x="1128193" y="1235236"/>
                      <a:pt x="1141251" y="1242149"/>
                      <a:pt x="1155557" y="1247335"/>
                    </a:cubicBezTo>
                    <a:cubicBezTo>
                      <a:pt x="1173608" y="1253959"/>
                      <a:pt x="1187914" y="1251464"/>
                      <a:pt x="1196556" y="1235525"/>
                    </a:cubicBezTo>
                    <a:cubicBezTo>
                      <a:pt x="1198956" y="1231012"/>
                      <a:pt x="1203180" y="1225730"/>
                      <a:pt x="1207693" y="1224387"/>
                    </a:cubicBezTo>
                    <a:cubicBezTo>
                      <a:pt x="1229488" y="1217666"/>
                      <a:pt x="1251572" y="1207872"/>
                      <a:pt x="1274904" y="1213826"/>
                    </a:cubicBezTo>
                    <a:cubicBezTo>
                      <a:pt x="1307165" y="1221987"/>
                      <a:pt x="1338658" y="1221507"/>
                      <a:pt x="1370919" y="1213442"/>
                    </a:cubicBezTo>
                    <a:cubicBezTo>
                      <a:pt x="1423247" y="1200383"/>
                      <a:pt x="1475575" y="1186557"/>
                      <a:pt x="1530593" y="1189437"/>
                    </a:cubicBezTo>
                    <a:cubicBezTo>
                      <a:pt x="1539713" y="1189917"/>
                      <a:pt x="1550563" y="1184060"/>
                      <a:pt x="1558436" y="1178299"/>
                    </a:cubicBezTo>
                    <a:cubicBezTo>
                      <a:pt x="1573511" y="1167354"/>
                      <a:pt x="1572838" y="1166489"/>
                      <a:pt x="1589737" y="1175515"/>
                    </a:cubicBezTo>
                    <a:cubicBezTo>
                      <a:pt x="1593770" y="1177724"/>
                      <a:pt x="1598763" y="1179068"/>
                      <a:pt x="1601740" y="1182333"/>
                    </a:cubicBezTo>
                    <a:cubicBezTo>
                      <a:pt x="1616909" y="1198943"/>
                      <a:pt x="1635633" y="1194910"/>
                      <a:pt x="1654259" y="1192510"/>
                    </a:cubicBezTo>
                    <a:cubicBezTo>
                      <a:pt x="1657524" y="1192030"/>
                      <a:pt x="1661460" y="1191358"/>
                      <a:pt x="1664246" y="1192702"/>
                    </a:cubicBezTo>
                    <a:cubicBezTo>
                      <a:pt x="1676823" y="1198750"/>
                      <a:pt x="1687481" y="1196639"/>
                      <a:pt x="1698427" y="1188381"/>
                    </a:cubicBezTo>
                    <a:cubicBezTo>
                      <a:pt x="1707932" y="1181276"/>
                      <a:pt x="1718878" y="1177052"/>
                      <a:pt x="1730112" y="1185885"/>
                    </a:cubicBezTo>
                    <a:cubicBezTo>
                      <a:pt x="1755076" y="1205472"/>
                      <a:pt x="1781767" y="1206432"/>
                      <a:pt x="1809996" y="1194046"/>
                    </a:cubicBezTo>
                    <a:cubicBezTo>
                      <a:pt x="1830159" y="1185213"/>
                      <a:pt x="1850034" y="1183196"/>
                      <a:pt x="1871254" y="1192126"/>
                    </a:cubicBezTo>
                    <a:cubicBezTo>
                      <a:pt x="1879415" y="1195582"/>
                      <a:pt x="1889977" y="1193278"/>
                      <a:pt x="1899482" y="1194046"/>
                    </a:cubicBezTo>
                    <a:cubicBezTo>
                      <a:pt x="1904859" y="1194430"/>
                      <a:pt x="1910813" y="1194526"/>
                      <a:pt x="1915420" y="1196927"/>
                    </a:cubicBezTo>
                    <a:cubicBezTo>
                      <a:pt x="1927711" y="1203072"/>
                      <a:pt x="1939136" y="1210945"/>
                      <a:pt x="1951522" y="1216994"/>
                    </a:cubicBezTo>
                    <a:cubicBezTo>
                      <a:pt x="1957475" y="1219874"/>
                      <a:pt x="1964580" y="1221410"/>
                      <a:pt x="1971302" y="1221507"/>
                    </a:cubicBezTo>
                    <a:cubicBezTo>
                      <a:pt x="1991177" y="1221987"/>
                      <a:pt x="2011052" y="1221987"/>
                      <a:pt x="2030831" y="1221123"/>
                    </a:cubicBezTo>
                    <a:cubicBezTo>
                      <a:pt x="2063476" y="1219778"/>
                      <a:pt x="2096601" y="1219490"/>
                      <a:pt x="2120125" y="1190878"/>
                    </a:cubicBezTo>
                    <a:cubicBezTo>
                      <a:pt x="2122046" y="1188573"/>
                      <a:pt x="2126174" y="1187229"/>
                      <a:pt x="2129439" y="1186845"/>
                    </a:cubicBezTo>
                    <a:cubicBezTo>
                      <a:pt x="2144513" y="1185021"/>
                      <a:pt x="2159971" y="1184828"/>
                      <a:pt x="2174854" y="1181852"/>
                    </a:cubicBezTo>
                    <a:cubicBezTo>
                      <a:pt x="2186760" y="1179452"/>
                      <a:pt x="2196650" y="1180220"/>
                      <a:pt x="2205674" y="1188669"/>
                    </a:cubicBezTo>
                    <a:cubicBezTo>
                      <a:pt x="2217485" y="1199807"/>
                      <a:pt x="2231887" y="1206336"/>
                      <a:pt x="2247634" y="1202784"/>
                    </a:cubicBezTo>
                    <a:cubicBezTo>
                      <a:pt x="2263379" y="1199327"/>
                      <a:pt x="2273749" y="1206816"/>
                      <a:pt x="2285367" y="1214594"/>
                    </a:cubicBezTo>
                    <a:cubicBezTo>
                      <a:pt x="2293817" y="1220258"/>
                      <a:pt x="2303418" y="1227363"/>
                      <a:pt x="2312827" y="1227939"/>
                    </a:cubicBezTo>
                    <a:cubicBezTo>
                      <a:pt x="2334143" y="1229187"/>
                      <a:pt x="2352482" y="1248967"/>
                      <a:pt x="2375622" y="1237733"/>
                    </a:cubicBezTo>
                    <a:cubicBezTo>
                      <a:pt x="2377158" y="1236965"/>
                      <a:pt x="2379942" y="1238885"/>
                      <a:pt x="2382151" y="1239365"/>
                    </a:cubicBezTo>
                    <a:cubicBezTo>
                      <a:pt x="2399817" y="1243014"/>
                      <a:pt x="2416428" y="1239461"/>
                      <a:pt x="2429390" y="1227459"/>
                    </a:cubicBezTo>
                    <a:cubicBezTo>
                      <a:pt x="2446385" y="1211809"/>
                      <a:pt x="2465203" y="1210272"/>
                      <a:pt x="2486134" y="1215362"/>
                    </a:cubicBezTo>
                    <a:cubicBezTo>
                      <a:pt x="2492856" y="1216994"/>
                      <a:pt x="2499577" y="1218146"/>
                      <a:pt x="2506394" y="1219490"/>
                    </a:cubicBezTo>
                    <a:cubicBezTo>
                      <a:pt x="2515611" y="1221410"/>
                      <a:pt x="2524925" y="1223427"/>
                      <a:pt x="2534142" y="1225347"/>
                    </a:cubicBezTo>
                    <a:cubicBezTo>
                      <a:pt x="2543072" y="1227268"/>
                      <a:pt x="2552962" y="1230532"/>
                      <a:pt x="2559874" y="1222275"/>
                    </a:cubicBezTo>
                    <a:cubicBezTo>
                      <a:pt x="2565827" y="1215169"/>
                      <a:pt x="2570052" y="1215842"/>
                      <a:pt x="2575525" y="1221987"/>
                    </a:cubicBezTo>
                    <a:cubicBezTo>
                      <a:pt x="2594536" y="1243494"/>
                      <a:pt x="2617580" y="1256936"/>
                      <a:pt x="2646960" y="1257896"/>
                    </a:cubicBezTo>
                    <a:cubicBezTo>
                      <a:pt x="2653009" y="1258088"/>
                      <a:pt x="2659154" y="1259432"/>
                      <a:pt x="2665107" y="1260873"/>
                    </a:cubicBezTo>
                    <a:cubicBezTo>
                      <a:pt x="2668756" y="1261736"/>
                      <a:pt x="2673173" y="1262697"/>
                      <a:pt x="2675381" y="1265290"/>
                    </a:cubicBezTo>
                    <a:cubicBezTo>
                      <a:pt x="2692567" y="1285068"/>
                      <a:pt x="2713979" y="1298799"/>
                      <a:pt x="2737311" y="1309841"/>
                    </a:cubicBezTo>
                    <a:cubicBezTo>
                      <a:pt x="2745664" y="1313777"/>
                      <a:pt x="2754594" y="1317713"/>
                      <a:pt x="2763619" y="1318866"/>
                    </a:cubicBezTo>
                    <a:cubicBezTo>
                      <a:pt x="2773028" y="1320018"/>
                      <a:pt x="2782917" y="1318098"/>
                      <a:pt x="2792519" y="1317041"/>
                    </a:cubicBezTo>
                    <a:cubicBezTo>
                      <a:pt x="2798184" y="1316466"/>
                      <a:pt x="2804713" y="1316561"/>
                      <a:pt x="2809226" y="1313777"/>
                    </a:cubicBezTo>
                    <a:cubicBezTo>
                      <a:pt x="2823532" y="1305039"/>
                      <a:pt x="2837358" y="1295631"/>
                      <a:pt x="2850705" y="1285452"/>
                    </a:cubicBezTo>
                    <a:cubicBezTo>
                      <a:pt x="2862131" y="1276715"/>
                      <a:pt x="2864435" y="1275467"/>
                      <a:pt x="2874324" y="1286413"/>
                    </a:cubicBezTo>
                    <a:cubicBezTo>
                      <a:pt x="2884502" y="1297647"/>
                      <a:pt x="2897176" y="1303503"/>
                      <a:pt x="2911194" y="1305903"/>
                    </a:cubicBezTo>
                    <a:cubicBezTo>
                      <a:pt x="2933373" y="1309648"/>
                      <a:pt x="2955745" y="1312816"/>
                      <a:pt x="2978116" y="1314641"/>
                    </a:cubicBezTo>
                    <a:cubicBezTo>
                      <a:pt x="2998375" y="1316273"/>
                      <a:pt x="3008073" y="1307440"/>
                      <a:pt x="3012106" y="1287373"/>
                    </a:cubicBezTo>
                    <a:cubicBezTo>
                      <a:pt x="3014410" y="1276235"/>
                      <a:pt x="3017387" y="1264137"/>
                      <a:pt x="3029676" y="1261161"/>
                    </a:cubicBezTo>
                    <a:cubicBezTo>
                      <a:pt x="3049744" y="1256360"/>
                      <a:pt x="3070579" y="1254248"/>
                      <a:pt x="3080469" y="1230724"/>
                    </a:cubicBezTo>
                    <a:cubicBezTo>
                      <a:pt x="3085941" y="1235909"/>
                      <a:pt x="3089302" y="1238981"/>
                      <a:pt x="3092567" y="1242054"/>
                    </a:cubicBezTo>
                    <a:cubicBezTo>
                      <a:pt x="3101592" y="1250599"/>
                      <a:pt x="3120314" y="1254248"/>
                      <a:pt x="3129821" y="1246855"/>
                    </a:cubicBezTo>
                    <a:cubicBezTo>
                      <a:pt x="3143839" y="1236101"/>
                      <a:pt x="3156705" y="1238117"/>
                      <a:pt x="3170147" y="1246471"/>
                    </a:cubicBezTo>
                    <a:cubicBezTo>
                      <a:pt x="3192615" y="1260297"/>
                      <a:pt x="3217674" y="1257128"/>
                      <a:pt x="3240429" y="1251559"/>
                    </a:cubicBezTo>
                    <a:cubicBezTo>
                      <a:pt x="3257617" y="1247430"/>
                      <a:pt x="3275956" y="1239845"/>
                      <a:pt x="3287189" y="1222466"/>
                    </a:cubicBezTo>
                    <a:cubicBezTo>
                      <a:pt x="3290741" y="1216898"/>
                      <a:pt x="3298711" y="1214113"/>
                      <a:pt x="3305049" y="1210465"/>
                    </a:cubicBezTo>
                    <a:cubicBezTo>
                      <a:pt x="3310329" y="1207488"/>
                      <a:pt x="3315898" y="1204704"/>
                      <a:pt x="3321755" y="1202784"/>
                    </a:cubicBezTo>
                    <a:cubicBezTo>
                      <a:pt x="3327995" y="1200671"/>
                      <a:pt x="3334909" y="1197598"/>
                      <a:pt x="3341055" y="1198463"/>
                    </a:cubicBezTo>
                    <a:cubicBezTo>
                      <a:pt x="3359681" y="1200959"/>
                      <a:pt x="3374467" y="1196062"/>
                      <a:pt x="3387621" y="1182140"/>
                    </a:cubicBezTo>
                    <a:cubicBezTo>
                      <a:pt x="3394439" y="1174939"/>
                      <a:pt x="3404520" y="1166202"/>
                      <a:pt x="3413161" y="1166105"/>
                    </a:cubicBezTo>
                    <a:cubicBezTo>
                      <a:pt x="3434189" y="1165818"/>
                      <a:pt x="3451663" y="1158905"/>
                      <a:pt x="3470579" y="1150647"/>
                    </a:cubicBezTo>
                    <a:cubicBezTo>
                      <a:pt x="3482772" y="1145366"/>
                      <a:pt x="3496598" y="1141718"/>
                      <a:pt x="3509657" y="1136821"/>
                    </a:cubicBezTo>
                    <a:cubicBezTo>
                      <a:pt x="3524923" y="1131060"/>
                      <a:pt x="3541534" y="1128948"/>
                      <a:pt x="3550847" y="1113009"/>
                    </a:cubicBezTo>
                    <a:cubicBezTo>
                      <a:pt x="3551903" y="1111281"/>
                      <a:pt x="3555072" y="1110993"/>
                      <a:pt x="3556608" y="1109361"/>
                    </a:cubicBezTo>
                    <a:cubicBezTo>
                      <a:pt x="3561505" y="1104368"/>
                      <a:pt x="3567842" y="1099760"/>
                      <a:pt x="3570435" y="1093710"/>
                    </a:cubicBezTo>
                    <a:cubicBezTo>
                      <a:pt x="3577923" y="1076044"/>
                      <a:pt x="3583780" y="1057800"/>
                      <a:pt x="3590501" y="1039846"/>
                    </a:cubicBezTo>
                    <a:cubicBezTo>
                      <a:pt x="3591942" y="1036005"/>
                      <a:pt x="3593285" y="1031108"/>
                      <a:pt x="3596263" y="1028900"/>
                    </a:cubicBezTo>
                    <a:cubicBezTo>
                      <a:pt x="3613449" y="1016226"/>
                      <a:pt x="3630925" y="1004032"/>
                      <a:pt x="3648591" y="992030"/>
                    </a:cubicBezTo>
                    <a:cubicBezTo>
                      <a:pt x="3655696" y="987229"/>
                      <a:pt x="3661649" y="989918"/>
                      <a:pt x="3667986" y="995487"/>
                    </a:cubicBezTo>
                    <a:cubicBezTo>
                      <a:pt x="3674131" y="1000768"/>
                      <a:pt x="3681717" y="1006240"/>
                      <a:pt x="3689397" y="1007585"/>
                    </a:cubicBezTo>
                    <a:cubicBezTo>
                      <a:pt x="3704760" y="1010177"/>
                      <a:pt x="3720698" y="1010753"/>
                      <a:pt x="3736349" y="1010753"/>
                    </a:cubicBezTo>
                    <a:cubicBezTo>
                      <a:pt x="3742205" y="1010753"/>
                      <a:pt x="3748446" y="1007297"/>
                      <a:pt x="3753919" y="1004513"/>
                    </a:cubicBezTo>
                    <a:cubicBezTo>
                      <a:pt x="3764289" y="999231"/>
                      <a:pt x="3773890" y="992126"/>
                      <a:pt x="3784643" y="987710"/>
                    </a:cubicBezTo>
                    <a:cubicBezTo>
                      <a:pt x="3797126" y="982621"/>
                      <a:pt x="3804615" y="974459"/>
                      <a:pt x="3808359" y="961689"/>
                    </a:cubicBezTo>
                    <a:cubicBezTo>
                      <a:pt x="3813929" y="942679"/>
                      <a:pt x="3827179" y="929428"/>
                      <a:pt x="3842829" y="918674"/>
                    </a:cubicBezTo>
                    <a:cubicBezTo>
                      <a:pt x="3862705" y="904944"/>
                      <a:pt x="3886421" y="905616"/>
                      <a:pt x="3908983" y="902256"/>
                    </a:cubicBezTo>
                    <a:cubicBezTo>
                      <a:pt x="3917625" y="901008"/>
                      <a:pt x="3926555" y="899951"/>
                      <a:pt x="3934428" y="896783"/>
                    </a:cubicBezTo>
                    <a:cubicBezTo>
                      <a:pt x="3964288" y="884877"/>
                      <a:pt x="3994149" y="873548"/>
                      <a:pt x="4026987" y="873835"/>
                    </a:cubicBezTo>
                    <a:cubicBezTo>
                      <a:pt x="4029674" y="873835"/>
                      <a:pt x="4032363" y="873548"/>
                      <a:pt x="4035051" y="873067"/>
                    </a:cubicBezTo>
                    <a:cubicBezTo>
                      <a:pt x="4058383" y="869131"/>
                      <a:pt x="4082483" y="867594"/>
                      <a:pt x="4099189" y="846664"/>
                    </a:cubicBezTo>
                    <a:cubicBezTo>
                      <a:pt x="4102261" y="842823"/>
                      <a:pt x="4109271" y="841671"/>
                      <a:pt x="4114647" y="840134"/>
                    </a:cubicBezTo>
                    <a:cubicBezTo>
                      <a:pt x="4123961" y="837638"/>
                      <a:pt x="4130203" y="832549"/>
                      <a:pt x="4133563" y="823427"/>
                    </a:cubicBezTo>
                    <a:cubicBezTo>
                      <a:pt x="4139229" y="807681"/>
                      <a:pt x="4145949" y="792223"/>
                      <a:pt x="4151039" y="776284"/>
                    </a:cubicBezTo>
                    <a:cubicBezTo>
                      <a:pt x="4154591" y="765338"/>
                      <a:pt x="4161215" y="759289"/>
                      <a:pt x="4171489" y="754776"/>
                    </a:cubicBezTo>
                    <a:cubicBezTo>
                      <a:pt x="4177251" y="752280"/>
                      <a:pt x="4182243" y="746808"/>
                      <a:pt x="4186372" y="741718"/>
                    </a:cubicBezTo>
                    <a:cubicBezTo>
                      <a:pt x="4191365" y="735573"/>
                      <a:pt x="4193957" y="727412"/>
                      <a:pt x="4199429" y="721940"/>
                    </a:cubicBezTo>
                    <a:cubicBezTo>
                      <a:pt x="4212775" y="708305"/>
                      <a:pt x="4216905" y="693231"/>
                      <a:pt x="4212487" y="674604"/>
                    </a:cubicBezTo>
                    <a:cubicBezTo>
                      <a:pt x="4208551" y="658090"/>
                      <a:pt x="4218921" y="636006"/>
                      <a:pt x="4232555" y="632645"/>
                    </a:cubicBezTo>
                    <a:cubicBezTo>
                      <a:pt x="4247629" y="628900"/>
                      <a:pt x="4257999" y="619684"/>
                      <a:pt x="4268657" y="609410"/>
                    </a:cubicBezTo>
                    <a:cubicBezTo>
                      <a:pt x="4274609" y="603649"/>
                      <a:pt x="4282963" y="598656"/>
                      <a:pt x="4291028" y="597216"/>
                    </a:cubicBezTo>
                    <a:cubicBezTo>
                      <a:pt x="4321657" y="591647"/>
                      <a:pt x="4350557" y="598464"/>
                      <a:pt x="4379651" y="609506"/>
                    </a:cubicBezTo>
                    <a:cubicBezTo>
                      <a:pt x="4398661" y="616707"/>
                      <a:pt x="4419784" y="618627"/>
                      <a:pt x="4440139" y="621507"/>
                    </a:cubicBezTo>
                    <a:cubicBezTo>
                      <a:pt x="4446477" y="622371"/>
                      <a:pt x="4454542" y="620452"/>
                      <a:pt x="4460015" y="616899"/>
                    </a:cubicBezTo>
                    <a:cubicBezTo>
                      <a:pt x="4479218" y="604609"/>
                      <a:pt x="4498325" y="591935"/>
                      <a:pt x="4516183" y="577724"/>
                    </a:cubicBezTo>
                    <a:cubicBezTo>
                      <a:pt x="4532795" y="564379"/>
                      <a:pt x="4551517" y="558810"/>
                      <a:pt x="4571681" y="560250"/>
                    </a:cubicBezTo>
                    <a:cubicBezTo>
                      <a:pt x="4586371" y="561306"/>
                      <a:pt x="4599621" y="558905"/>
                      <a:pt x="4613447" y="555257"/>
                    </a:cubicBezTo>
                    <a:cubicBezTo>
                      <a:pt x="4624969" y="552185"/>
                      <a:pt x="4637643" y="550072"/>
                      <a:pt x="4649355" y="551417"/>
                    </a:cubicBezTo>
                    <a:cubicBezTo>
                      <a:pt x="4665775" y="553337"/>
                      <a:pt x="4679313" y="550553"/>
                      <a:pt x="4692467" y="540663"/>
                    </a:cubicBezTo>
                    <a:cubicBezTo>
                      <a:pt x="4699476" y="535382"/>
                      <a:pt x="4708502" y="532598"/>
                      <a:pt x="4716855" y="528949"/>
                    </a:cubicBezTo>
                    <a:cubicBezTo>
                      <a:pt x="4729721" y="523284"/>
                      <a:pt x="4743067" y="518483"/>
                      <a:pt x="4755645" y="512147"/>
                    </a:cubicBezTo>
                    <a:cubicBezTo>
                      <a:pt x="4769183" y="505425"/>
                      <a:pt x="4781569" y="496112"/>
                      <a:pt x="4795395" y="490351"/>
                    </a:cubicBezTo>
                    <a:cubicBezTo>
                      <a:pt x="4810278" y="484110"/>
                      <a:pt x="4819879" y="474605"/>
                      <a:pt x="4825928" y="459818"/>
                    </a:cubicBezTo>
                    <a:cubicBezTo>
                      <a:pt x="4829769" y="450504"/>
                      <a:pt x="4835049" y="440615"/>
                      <a:pt x="4842347" y="434086"/>
                    </a:cubicBezTo>
                    <a:cubicBezTo>
                      <a:pt x="4857422" y="420740"/>
                      <a:pt x="4875087" y="410370"/>
                      <a:pt x="4890451" y="397216"/>
                    </a:cubicBezTo>
                    <a:cubicBezTo>
                      <a:pt x="4912054" y="378781"/>
                      <a:pt x="4932025" y="359194"/>
                      <a:pt x="4933945" y="327701"/>
                    </a:cubicBezTo>
                    <a:cubicBezTo>
                      <a:pt x="4935001" y="310322"/>
                      <a:pt x="4944219" y="302929"/>
                      <a:pt x="4961214" y="298801"/>
                    </a:cubicBezTo>
                    <a:cubicBezTo>
                      <a:pt x="4966878" y="297457"/>
                      <a:pt x="4974945" y="294864"/>
                      <a:pt x="4976672" y="290639"/>
                    </a:cubicBezTo>
                    <a:cubicBezTo>
                      <a:pt x="4981857" y="278061"/>
                      <a:pt x="4992610" y="275565"/>
                      <a:pt x="5002979" y="270573"/>
                    </a:cubicBezTo>
                    <a:cubicBezTo>
                      <a:pt x="5009221" y="267596"/>
                      <a:pt x="5016903" y="261739"/>
                      <a:pt x="5018535" y="255690"/>
                    </a:cubicBezTo>
                    <a:cubicBezTo>
                      <a:pt x="5025255" y="231206"/>
                      <a:pt x="5043690" y="216804"/>
                      <a:pt x="5061069" y="200961"/>
                    </a:cubicBezTo>
                    <a:cubicBezTo>
                      <a:pt x="5066158" y="196256"/>
                      <a:pt x="5071631" y="190879"/>
                      <a:pt x="5074127" y="184735"/>
                    </a:cubicBezTo>
                    <a:cubicBezTo>
                      <a:pt x="5079409" y="171484"/>
                      <a:pt x="5087281" y="161882"/>
                      <a:pt x="5101108" y="156891"/>
                    </a:cubicBezTo>
                    <a:cubicBezTo>
                      <a:pt x="5105524" y="155354"/>
                      <a:pt x="5109557" y="151801"/>
                      <a:pt x="5112918" y="148441"/>
                    </a:cubicBezTo>
                    <a:cubicBezTo>
                      <a:pt x="5120119" y="141144"/>
                      <a:pt x="5126167" y="132598"/>
                      <a:pt x="5133753" y="125782"/>
                    </a:cubicBezTo>
                    <a:cubicBezTo>
                      <a:pt x="5153051" y="108211"/>
                      <a:pt x="5172159" y="90928"/>
                      <a:pt x="5183393" y="66348"/>
                    </a:cubicBezTo>
                    <a:cubicBezTo>
                      <a:pt x="5188865" y="54346"/>
                      <a:pt x="5195107" y="41288"/>
                      <a:pt x="5204709" y="33030"/>
                    </a:cubicBezTo>
                    <a:cubicBezTo>
                      <a:pt x="5216903" y="22565"/>
                      <a:pt x="5232937" y="16612"/>
                      <a:pt x="5247243" y="8451"/>
                    </a:cubicBezTo>
                    <a:close/>
                  </a:path>
                </a:pathLst>
              </a:custGeom>
              <a:blipFill dpi="0" rotWithShape="1">
                <a:blip r:embed="rId2">
                  <a:alphaModFix amt="57000"/>
                </a:blip>
                <a:srcRect/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FDCE60CC-64A7-493D-07BC-A6DB01D97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1932" y="1655064"/>
            <a:ext cx="4369112" cy="245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667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D239C38-A561-F6E5-3B47-171BF6DDC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1067209"/>
          </a:xfrm>
        </p:spPr>
        <p:txBody>
          <a:bodyPr>
            <a:normAutofit/>
          </a:bodyPr>
          <a:lstStyle/>
          <a:p>
            <a:r>
              <a:rPr lang="el-GR">
                <a:solidFill>
                  <a:schemeClr val="bg1"/>
                </a:solidFill>
              </a:rPr>
              <a:t>ΕΘ και DCD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6A576FBB-D140-8440-74C8-0EEF1E1583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27" r="9121" b="1"/>
          <a:stretch/>
        </p:blipFill>
        <p:spPr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5DB20C4-A4A8-BFD8-340A-D229161AE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1800">
                <a:solidFill>
                  <a:schemeClr val="bg1"/>
                </a:solidFill>
              </a:rPr>
              <a:t>Οι εργοθεραπευτές (ΕΘ) είναι οι επαγγελματίες υγείας που είναι πιο πιθανό να ασχοληθούν με παιδιά με DCD (Cleaton et al 2020) </a:t>
            </a:r>
          </a:p>
          <a:p>
            <a:r>
              <a:rPr lang="el-GR" sz="1800">
                <a:solidFill>
                  <a:schemeClr val="bg1"/>
                </a:solidFill>
              </a:rPr>
              <a:t>ΕΘ βασικοί επαγγελματίες στην αξιολόγηση και υποστήριξη των ενηλίκων με διαταραχές νευροδιαφορετικότητας, συμπεριλαμβανομένων των ατόμων με DCD </a:t>
            </a:r>
          </a:p>
          <a:p>
            <a:r>
              <a:rPr lang="el-GR" sz="1800">
                <a:solidFill>
                  <a:schemeClr val="bg1"/>
                </a:solidFill>
              </a:rPr>
              <a:t>ΕΘ διαδραματίζουν ουσιαστικό ρόλο σε: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αξιολόγηση,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διάγνωση και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1800">
                <a:solidFill>
                  <a:schemeClr val="bg1"/>
                </a:solidFill>
              </a:rPr>
              <a:t>υποστήριξη </a:t>
            </a:r>
          </a:p>
          <a:p>
            <a:r>
              <a:rPr lang="el-GR" sz="1800">
                <a:solidFill>
                  <a:schemeClr val="bg1"/>
                </a:solidFill>
              </a:rPr>
              <a:t>των ατόμων των οποίων οι δυσκολίες διαχείρισης των καθημερινών δραστηριοτήτων μπορεί να οφείλονται σε DCD</a:t>
            </a:r>
          </a:p>
          <a:p>
            <a:endParaRPr lang="en-US" sz="1800">
              <a:solidFill>
                <a:schemeClr val="bg1"/>
              </a:solidFill>
            </a:endParaRPr>
          </a:p>
        </p:txBody>
      </p:sp>
      <p:grpSp>
        <p:nvGrpSpPr>
          <p:cNvPr id="1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488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A1E85DF6-D500-5E63-6877-03CFCC8A4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1067209"/>
          </a:xfrm>
        </p:spPr>
        <p:txBody>
          <a:bodyPr>
            <a:normAutofit/>
          </a:bodyPr>
          <a:lstStyle/>
          <a:p>
            <a:r>
              <a:rPr lang="el-GR" sz="2800">
                <a:solidFill>
                  <a:schemeClr val="bg1"/>
                </a:solidFill>
              </a:rPr>
              <a:t>Ο ρόλος της ΕΘ στην αξιολόγηση και διάγνωση της DCD</a:t>
            </a:r>
            <a:endParaRPr lang="en-US" sz="2800">
              <a:solidFill>
                <a:schemeClr val="bg1"/>
              </a:solidFill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D557FEE5-1265-71FC-2AD2-8DDF6B6CB0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57" r="14596" b="-1"/>
          <a:stretch/>
        </p:blipFill>
        <p:spPr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439C7FA-E855-7F0E-95BC-393178619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el-GR" sz="2000">
                <a:solidFill>
                  <a:schemeClr val="bg1"/>
                </a:solidFill>
              </a:rPr>
              <a:t>Η υποστήριξη της ΕΘ θα πρέπει να είναι διαθέσιμη ανάλογα με τις ανάγκες έργου του ατόμου (RCOT 2021) και δεν θα πρέπει να εξαρτάται από μια διάγνωση</a:t>
            </a:r>
          </a:p>
          <a:p>
            <a:r>
              <a:rPr lang="el-GR" sz="2000">
                <a:solidFill>
                  <a:schemeClr val="bg1"/>
                </a:solidFill>
              </a:rPr>
              <a:t>Σημαντική η έγκαιρη πρόσβαση σε μία προσωποκεντρική διαγνωστική αξιολόγηση που παρέχεται με τρόπο που σέβεται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>
                <a:solidFill>
                  <a:schemeClr val="bg1"/>
                </a:solidFill>
              </a:rPr>
              <a:t>την προσωπική,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>
                <a:solidFill>
                  <a:schemeClr val="bg1"/>
                </a:solidFill>
              </a:rPr>
              <a:t>πνευματική,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>
                <a:solidFill>
                  <a:schemeClr val="bg1"/>
                </a:solidFill>
              </a:rPr>
              <a:t>ψυχική ζωή του ατόμου,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>
                <a:solidFill>
                  <a:schemeClr val="bg1"/>
                </a:solidFill>
              </a:rPr>
              <a:t>θρησκευτικές και πολιτιστικές ανάγκες ή επιλογές (RCOT, 2021)</a:t>
            </a:r>
          </a:p>
          <a:p>
            <a:endParaRPr lang="en-US" sz="2000">
              <a:solidFill>
                <a:schemeClr val="bg1"/>
              </a:solidFill>
            </a:endParaRPr>
          </a:p>
        </p:txBody>
      </p:sp>
      <p:grpSp>
        <p:nvGrpSpPr>
          <p:cNvPr id="1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0852428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4406</Words>
  <Application>Microsoft Office PowerPoint</Application>
  <PresentationFormat>Ευρεία οθόνη</PresentationFormat>
  <Paragraphs>506</Paragraphs>
  <Slides>56</Slides>
  <Notes>2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2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56</vt:i4>
      </vt:variant>
    </vt:vector>
  </HeadingPairs>
  <TitlesOfParts>
    <vt:vector size="65" baseType="lpstr">
      <vt:lpstr>Arial</vt:lpstr>
      <vt:lpstr>Calibri</vt:lpstr>
      <vt:lpstr>Calibri Light</vt:lpstr>
      <vt:lpstr>Times New Roman</vt:lpstr>
      <vt:lpstr>Trebuchet MS</vt:lpstr>
      <vt:lpstr>Wingdings</vt:lpstr>
      <vt:lpstr>Θέμα του Office</vt:lpstr>
      <vt:lpstr>1_Θέμα του Office</vt:lpstr>
      <vt:lpstr>MSPhotoEd.3</vt:lpstr>
      <vt:lpstr>«Αναπτυξιακή Διαταραχή του Συντονισμού των Κινήσεων και Διαταραχές Αισθητηριακής Επεξεργασίας» </vt:lpstr>
      <vt:lpstr>«ΣΥΝΕΠΕΙΕΣ ΤΗΣ ΠΡΟΩΡΟΤΗΤΑΣ ΣΤΗΝ ΕΝΗΛΙΚΟ ΖΩΗ» </vt:lpstr>
      <vt:lpstr>Αναπτυξιακή Διαταραχή Συντονισμού των κινήσεων (DCD)</vt:lpstr>
      <vt:lpstr>Διαταραχή του Συντονισμού των κινήσεων (DCD)</vt:lpstr>
      <vt:lpstr>Προωρότητα και DCD</vt:lpstr>
      <vt:lpstr>Επιπτώσεις DCD</vt:lpstr>
      <vt:lpstr>DCD &amp; Δυσπραξία</vt:lpstr>
      <vt:lpstr>ΕΘ και DCD</vt:lpstr>
      <vt:lpstr>Ο ρόλος της ΕΘ στην αξιολόγηση και διάγνωση της DCD</vt:lpstr>
      <vt:lpstr>Έργα (Occupations)</vt:lpstr>
      <vt:lpstr>Τομείς έργων </vt:lpstr>
      <vt:lpstr>Εργοθεραπευτική αξιολόγηση </vt:lpstr>
      <vt:lpstr>Διάγνωση DSM-5</vt:lpstr>
      <vt:lpstr>Διάγνωση DSM-5</vt:lpstr>
      <vt:lpstr>Εμπλοκή ΕΘ και Διάγνωση</vt:lpstr>
      <vt:lpstr>Εμπλοκή ΕΘ και Διάγνωση</vt:lpstr>
      <vt:lpstr>ΕΘ και διάγνωση DCD</vt:lpstr>
      <vt:lpstr>ΕΘ και Διάγνωση DCD</vt:lpstr>
      <vt:lpstr>Εργοθεραπεία και DCD</vt:lpstr>
      <vt:lpstr>Ευρύτερος ρόλος της εργοθεραπείας στη διευκόλυνση της διάγνωσης της DCD </vt:lpstr>
      <vt:lpstr>DCD &amp; SI DISORDERS</vt:lpstr>
      <vt:lpstr>DCD &amp; SI DISORDERS</vt:lpstr>
      <vt:lpstr>DCD &amp; SMD (Sensory Modulation Dysfunction)</vt:lpstr>
      <vt:lpstr>Προσέγγιση Αισθητηριακής Ολοκλήρωσης και Διαταραχές Αισθητηριακής Επεξεργασίας σε όλη την Διάρκεια ζωής:  Ο ρόλος της εργοθεραπείας </vt:lpstr>
      <vt:lpstr>Τι ειναι η αισθητηριακη ολοκληρωση (SI) </vt:lpstr>
      <vt:lpstr>Η Αισθητηριακή Επεξεργασία</vt:lpstr>
      <vt:lpstr>Παρουσίαση του PowerPoint</vt:lpstr>
      <vt:lpstr>Παρουσίαση του PowerPoint</vt:lpstr>
      <vt:lpstr>Αιθουσαίο και Ιδιοδεκτικό Σύστημα</vt:lpstr>
      <vt:lpstr>Ενδοδεκτικότητα (interoception)</vt:lpstr>
      <vt:lpstr>Αισθητηριακή Ολοκλήρωση (SI)</vt:lpstr>
      <vt:lpstr>ΔΙΑΤΑΡΑΧΕΣ ΣΤΗΝ ΑΙΣΘΗΤΗΡΙΑΚΗ ΕΠΕΞΕΡΓΑΣΙΑ</vt:lpstr>
      <vt:lpstr>Eλλείμματα SI …</vt:lpstr>
      <vt:lpstr>Διαταραχές SI και ρύθμισης</vt:lpstr>
      <vt:lpstr>Θεωρία και παρέμβαση SI</vt:lpstr>
      <vt:lpstr>Διαταραχές SI</vt:lpstr>
      <vt:lpstr>Παρεμβάσεις Εργοθεραπείας</vt:lpstr>
      <vt:lpstr>Παρεμβάσεις Εργοθεραπείας</vt:lpstr>
      <vt:lpstr>Αισθητηριακές παρεμβάσεις </vt:lpstr>
      <vt:lpstr>Αισθητηριακή Δίαιτα (Sensory Diet)</vt:lpstr>
      <vt:lpstr>Παρουσίαση του PowerPoint</vt:lpstr>
      <vt:lpstr>Sensory profile (Πάντα, Συχνά, μερικές φορές, Σπάνια, Ποτέ) </vt:lpstr>
      <vt:lpstr>Sensory profile</vt:lpstr>
      <vt:lpstr>Παρουσίαση του PowerPoint</vt:lpstr>
      <vt:lpstr>Ενδεικτικές αισθητηριακές δίαιτες</vt:lpstr>
      <vt:lpstr>Χαμηλή εγγραφή- Υψηλά σκορ</vt:lpstr>
      <vt:lpstr>Χαμηλή εγγραφή- χαμηλά σκορ</vt:lpstr>
      <vt:lpstr>Αναζήτηση αίσθησης- Υψηλά σκορ</vt:lpstr>
      <vt:lpstr>Αναζήτηση αίσθησης –χαμηλά σκορ</vt:lpstr>
      <vt:lpstr>Αισθητηριακή ευαισθησία</vt:lpstr>
      <vt:lpstr>Αισθητηριακή ευαισθησία-Χαμηλά σκορ</vt:lpstr>
      <vt:lpstr>Αποφυγή αίσθησης-Υψηλή σκορ</vt:lpstr>
      <vt:lpstr>Αποφυγή αίσθησης- χαμηλό σκορ</vt:lpstr>
      <vt:lpstr>Βιβλιογραφικές αναφορές</vt:lpstr>
      <vt:lpstr>Βιβλιογραφικές Αναφορές</vt:lpstr>
      <vt:lpstr>ΣΑΣ ΕΥΧΑΡΙΣΤΩ ΓΙΑ ΤΗΝ ΠΡΟΣΟΧΗ ΣΑΣ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«Αναπτυξιακή Διαταραχή του Συντονισμού των Κινήσεων και Διαταραχές Αισθητηριακής Επεξεργασίας»</dc:title>
  <dc:creator>ΚΑΤΣΙΑΝΑ ΑΙΚΑΤΕΡΙΝΗ</dc:creator>
  <cp:lastModifiedBy>ΟΥΡΑΝΙΑ ΚΩΤΣΙΟΥ</cp:lastModifiedBy>
  <cp:revision>67</cp:revision>
  <dcterms:created xsi:type="dcterms:W3CDTF">2023-05-19T22:13:46Z</dcterms:created>
  <dcterms:modified xsi:type="dcterms:W3CDTF">2023-06-06T11:09:43Z</dcterms:modified>
</cp:coreProperties>
</file>