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4"/>
  </p:notesMasterIdLst>
  <p:sldIdLst>
    <p:sldId id="256" r:id="rId2"/>
    <p:sldId id="2145706159" r:id="rId3"/>
    <p:sldId id="2145706211" r:id="rId4"/>
    <p:sldId id="2145706174" r:id="rId5"/>
    <p:sldId id="2145706177" r:id="rId6"/>
    <p:sldId id="2145706176" r:id="rId7"/>
    <p:sldId id="2145706163" r:id="rId8"/>
    <p:sldId id="2145706173" r:id="rId9"/>
    <p:sldId id="2145706160" r:id="rId10"/>
    <p:sldId id="2145706179" r:id="rId11"/>
    <p:sldId id="2145706170" r:id="rId12"/>
    <p:sldId id="2145706172" r:id="rId13"/>
    <p:sldId id="2145706171" r:id="rId14"/>
    <p:sldId id="2145706195" r:id="rId15"/>
    <p:sldId id="2145706193" r:id="rId16"/>
    <p:sldId id="2145706196" r:id="rId17"/>
    <p:sldId id="2145706178" r:id="rId18"/>
    <p:sldId id="2145706161" r:id="rId19"/>
    <p:sldId id="2145706162" r:id="rId20"/>
    <p:sldId id="2145706197" r:id="rId21"/>
    <p:sldId id="2145706180" r:id="rId22"/>
    <p:sldId id="2145706164" r:id="rId23"/>
    <p:sldId id="2145706207" r:id="rId24"/>
    <p:sldId id="2145706201" r:id="rId25"/>
    <p:sldId id="2145706204" r:id="rId26"/>
    <p:sldId id="2145706206" r:id="rId27"/>
    <p:sldId id="2145706166" r:id="rId28"/>
    <p:sldId id="2145706205" r:id="rId29"/>
    <p:sldId id="2145706165" r:id="rId30"/>
    <p:sldId id="2145706167" r:id="rId31"/>
    <p:sldId id="2145706181" r:id="rId32"/>
    <p:sldId id="2145706168" r:id="rId33"/>
    <p:sldId id="2145706169" r:id="rId34"/>
    <p:sldId id="2145706203" r:id="rId35"/>
    <p:sldId id="2145706213" r:id="rId36"/>
    <p:sldId id="2145706182" r:id="rId37"/>
    <p:sldId id="2145706183" r:id="rId38"/>
    <p:sldId id="2145706188" r:id="rId39"/>
    <p:sldId id="2145706185" r:id="rId40"/>
    <p:sldId id="2145706186" r:id="rId41"/>
    <p:sldId id="2145706187" r:id="rId42"/>
    <p:sldId id="2145706200" r:id="rId43"/>
    <p:sldId id="2145706199" r:id="rId44"/>
    <p:sldId id="2145706189" r:id="rId45"/>
    <p:sldId id="2145706191" r:id="rId46"/>
    <p:sldId id="2145706194" r:id="rId47"/>
    <p:sldId id="2145706198" r:id="rId48"/>
    <p:sldId id="2145706208" r:id="rId49"/>
    <p:sldId id="2145706192" r:id="rId50"/>
    <p:sldId id="2145706210" r:id="rId51"/>
    <p:sldId id="2145706209" r:id="rId52"/>
    <p:sldId id="2145706158" r:id="rId5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3A00"/>
    <a:srgbClr val="FFC1C1"/>
    <a:srgbClr val="FF9393"/>
    <a:srgbClr val="6C1A00"/>
    <a:srgbClr val="C79E37"/>
    <a:srgbClr val="202E54"/>
    <a:srgbClr val="FF2549"/>
    <a:srgbClr val="007033"/>
    <a:srgbClr val="5EEC3C"/>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355" autoAdjust="0"/>
  </p:normalViewPr>
  <p:slideViewPr>
    <p:cSldViewPr>
      <p:cViewPr varScale="1">
        <p:scale>
          <a:sx n="87" d="100"/>
          <a:sy n="87" d="100"/>
        </p:scale>
        <p:origin x="1258" y="48"/>
      </p:cViewPr>
      <p:guideLst>
        <p:guide orient="horz" pos="1620"/>
        <p:guide pos="2880"/>
      </p:guideLst>
    </p:cSldViewPr>
  </p:slideViewPr>
  <p:notesTextViewPr>
    <p:cViewPr>
      <p:scale>
        <a:sx n="100" d="100"/>
        <a:sy n="100" d="100"/>
      </p:scale>
      <p:origin x="0" y="-1675"/>
    </p:cViewPr>
  </p:notesTextViewPr>
  <p:sorterViewPr>
    <p:cViewPr>
      <p:scale>
        <a:sx n="100" d="100"/>
        <a:sy n="100" d="100"/>
      </p:scale>
      <p:origin x="0" y="0"/>
    </p:cViewPr>
  </p:sorterViewPr>
  <p:gridSpacing cx="152705" cy="1527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18E60-4300-4729-A0D7-6AB984C3922D}" type="datetimeFigureOut">
              <a:rPr lang="en-US" smtClean="0"/>
              <a:t>6/1/2023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33E96-F078-4B3D-A8F4-F1AF21EBC357}" type="slidenum">
              <a:rPr lang="en-US" smtClean="0"/>
              <a:t>‹#›</a:t>
            </a:fld>
            <a:endParaRPr lang="en-US"/>
          </a:p>
        </p:txBody>
      </p:sp>
    </p:spTree>
    <p:extLst>
      <p:ext uri="{BB962C8B-B14F-4D97-AF65-F5344CB8AC3E}">
        <p14:creationId xmlns:p14="http://schemas.microsoft.com/office/powerpoint/2010/main" val="284430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ncbi.nlm.nih.gov/pmc/articles/PMC5970962/#R9"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ncbi.nlm.nih.gov/pmc/articles/PMC5970962/#R1"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ww.ncbi.nlm.nih.gov/pmc/articles/PMC5970962/table/T1/"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8" Type="http://schemas.openxmlformats.org/officeDocument/2006/relationships/hyperlink" Target="https://www.ncbi.nlm.nih.gov/pmc/articles/PMC5856637/#R21" TargetMode="External"/><Relationship Id="rId3" Type="http://schemas.openxmlformats.org/officeDocument/2006/relationships/hyperlink" Target="https://www.ncbi.nlm.nih.gov/pmc/articles/PMC5856637/#R16" TargetMode="External"/><Relationship Id="rId7" Type="http://schemas.openxmlformats.org/officeDocument/2006/relationships/hyperlink" Target="https://www.ncbi.nlm.nih.gov/pmc/articles/PMC5856637/#R20"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www.ncbi.nlm.nih.gov/pmc/articles/PMC5856637/#R19" TargetMode="External"/><Relationship Id="rId5" Type="http://schemas.openxmlformats.org/officeDocument/2006/relationships/hyperlink" Target="https://www.ncbi.nlm.nih.gov/pmc/articles/PMC5856637/#R18" TargetMode="External"/><Relationship Id="rId4" Type="http://schemas.openxmlformats.org/officeDocument/2006/relationships/hyperlink" Target="https://www.ncbi.nlm.nih.gov/pmc/articles/PMC5856637/#R17"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www.ncbi.nlm.nih.gov/pmc/articles/PMC8604158/#R120" TargetMode="External"/><Relationship Id="rId3" Type="http://schemas.openxmlformats.org/officeDocument/2006/relationships/hyperlink" Target="https://www.ncbi.nlm.nih.gov/pmc/articles/PMC8604158/#R160" TargetMode="External"/><Relationship Id="rId7" Type="http://schemas.openxmlformats.org/officeDocument/2006/relationships/hyperlink" Target="https://www.ncbi.nlm.nih.gov/pmc/articles/PMC8604158/#R28"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www.ncbi.nlm.nih.gov/pmc/articles/PMC8604158/#R166" TargetMode="External"/><Relationship Id="rId5" Type="http://schemas.openxmlformats.org/officeDocument/2006/relationships/hyperlink" Target="https://www.ncbi.nlm.nih.gov/pmc/articles/PMC8604158/#R113" TargetMode="External"/><Relationship Id="rId4" Type="http://schemas.openxmlformats.org/officeDocument/2006/relationships/hyperlink" Target="https://www.ncbi.nlm.nih.gov/pmc/articles/PMC8604158/#R112"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8" Type="http://schemas.openxmlformats.org/officeDocument/2006/relationships/hyperlink" Target="https://www.ncbi.nlm.nih.gov/pmc/articles/PMC5970962/#R70" TargetMode="External"/><Relationship Id="rId13" Type="http://schemas.openxmlformats.org/officeDocument/2006/relationships/hyperlink" Target="https://www.ncbi.nlm.nih.gov/pmc/articles/PMC5970962/#R75" TargetMode="External"/><Relationship Id="rId3" Type="http://schemas.openxmlformats.org/officeDocument/2006/relationships/hyperlink" Target="https://www.ncbi.nlm.nih.gov/pmc/articles/PMC5970962/#R23" TargetMode="External"/><Relationship Id="rId7" Type="http://schemas.openxmlformats.org/officeDocument/2006/relationships/hyperlink" Target="https://www.ncbi.nlm.nih.gov/pmc/articles/PMC5970962/#R69" TargetMode="External"/><Relationship Id="rId12" Type="http://schemas.openxmlformats.org/officeDocument/2006/relationships/hyperlink" Target="https://www.ncbi.nlm.nih.gov/pmc/articles/PMC5970962/#R74" TargetMode="External"/><Relationship Id="rId2" Type="http://schemas.openxmlformats.org/officeDocument/2006/relationships/slide" Target="../slides/slide45.xml"/><Relationship Id="rId1" Type="http://schemas.openxmlformats.org/officeDocument/2006/relationships/notesMaster" Target="../notesMasters/notesMaster1.xml"/><Relationship Id="rId6" Type="http://schemas.openxmlformats.org/officeDocument/2006/relationships/hyperlink" Target="https://www.ncbi.nlm.nih.gov/pmc/articles/PMC5970962/#R64" TargetMode="External"/><Relationship Id="rId11" Type="http://schemas.openxmlformats.org/officeDocument/2006/relationships/hyperlink" Target="https://www.ncbi.nlm.nih.gov/pmc/articles/PMC5970962/#R73" TargetMode="External"/><Relationship Id="rId5" Type="http://schemas.openxmlformats.org/officeDocument/2006/relationships/hyperlink" Target="https://www.ncbi.nlm.nih.gov/pmc/articles/PMC5970962/#R63" TargetMode="External"/><Relationship Id="rId10" Type="http://schemas.openxmlformats.org/officeDocument/2006/relationships/hyperlink" Target="https://www.ncbi.nlm.nih.gov/pmc/articles/PMC5970962/#R72" TargetMode="External"/><Relationship Id="rId4" Type="http://schemas.openxmlformats.org/officeDocument/2006/relationships/hyperlink" Target="https://www.ncbi.nlm.nih.gov/pmc/articles/PMC5970962/#R62" TargetMode="External"/><Relationship Id="rId9" Type="http://schemas.openxmlformats.org/officeDocument/2006/relationships/hyperlink" Target="https://www.ncbi.nlm.nih.gov/pmc/articles/PMC5970962/#R71"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ncbi.nlm.nih.gov/pmc/articles/PMC5970962/#R19"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ncbi.nlm.nih.gov/pmc/articles/PMC5970962/#R19"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ncbi.nlm.nih.gov/pmc/articles/PMC5970962/#R19"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bmj.com/content/375/bmj.n1974.long#ref-59"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1</a:t>
            </a:fld>
            <a:endParaRPr lang="en-US"/>
          </a:p>
        </p:txBody>
      </p:sp>
    </p:spTree>
    <p:extLst>
      <p:ext uri="{BB962C8B-B14F-4D97-AF65-F5344CB8AC3E}">
        <p14:creationId xmlns:p14="http://schemas.microsoft.com/office/powerpoint/2010/main" val="2482867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Bronchopulmonary dysplasia almost always occurs in infants who are delivered at a gestational age of less than 30 weeks and who have a birth weight of less than 1500 g.10 Approximately 60,000 infants under 1500 g (about 1.5% of all newborns) are born in the United States each year,11 and bronchopulmonary dysplasia develops in about 20% of them.</a:t>
            </a:r>
            <a:r>
              <a:rPr lang="en-US" dirty="0"/>
              <a:t>12 Treatment makes a considerable demand on health services, since bronchopulmonary dysplasia is still the most common chronic respiratory disease in infants and carries extremely high costs.13 Moreover, it is a multisystem disorder that may be associated with a number of other conditions, including growth retardation, pulmonary hypertension, neurodevelopmental delay, hearing defects, and retinopathy of prematurity. Consequently, interdisciplinary follow-up is often required.3</a:t>
            </a:r>
            <a:endParaRPr lang="el-GR" b="1" i="0" dirty="0">
              <a:solidFill>
                <a:srgbClr val="FFFFFF"/>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Continuous Oxygen Use for the First 28 Days</a:t>
            </a:r>
            <a:r>
              <a:rPr lang="el-GR" sz="1200" dirty="0">
                <a:highlight>
                  <a:srgbClr val="FFFF00"/>
                </a:highlight>
              </a:rPr>
              <a:t>Η </a:t>
            </a:r>
            <a:r>
              <a:rPr lang="el-GR" sz="1200" dirty="0" err="1">
                <a:highlight>
                  <a:srgbClr val="FFFF00"/>
                </a:highlight>
              </a:rPr>
              <a:t>βρογχοπνευμονική</a:t>
            </a:r>
            <a:r>
              <a:rPr lang="el-GR" sz="1200" dirty="0">
                <a:highlight>
                  <a:srgbClr val="FFFF00"/>
                </a:highlight>
              </a:rPr>
              <a:t> δυσπλασία ορίζεται πλέον ως η ανάγκη για συμπληρωματικό οξυγόνο </a:t>
            </a:r>
            <a:r>
              <a:rPr lang="el-GR" sz="1200" b="1" dirty="0">
                <a:highlight>
                  <a:srgbClr val="FFFF00"/>
                </a:highlight>
              </a:rPr>
              <a:t>για τουλάχιστον 28 ημέρες μετά τη γέννηση</a:t>
            </a:r>
            <a:r>
              <a:rPr lang="el-GR" sz="1200" dirty="0">
                <a:highlight>
                  <a:srgbClr val="FFFF00"/>
                </a:highlight>
              </a:rPr>
              <a:t> και η σοβαρότητά της βαθμολογείται σύμφωνα με την αναπνευστική υποστήριξη που απαιτείται βραχυπρόθεσμα.</a:t>
            </a:r>
            <a:r>
              <a:rPr lang="en-US" sz="1200" dirty="0">
                <a:highlight>
                  <a:srgbClr val="FFFF00"/>
                </a:highligh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Continuous Oxygen Use for the First 28 Days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ighlight>
                  <a:srgbClr val="FFFF00"/>
                </a:highlight>
              </a:rPr>
              <a:t>A workshop sponsored by the National Institutes of Health in 1979 proposed the diagnosis of BPD based on a continued use of supplemental oxygen during the first 28 days plus clinical and radiographic findings compatible with chronic lung disease.16 These criteria are not suitable for today’s preterm infants who develop chronic lung disease because many of them do not receive continuous supplemental oxygen for the first month after birth. Fig. 6.1 illustrates a declining proportion of premature infants who require supplemental oxygen during the first week after birth. As shown in Fig. 6.2 this results in a small proportion of premature infants who require continuous supplemental oxygen during the first 28 days after birth. Nevertheless, many infants who initially need oxygen for only a few days will subsequently have prolonged oxygen dependency and chronic respiratory failure. This is also illustrated in the increasing proportion of infants who require oxygen after the first and second week shown in Fig. 6.1. These infants present a diagnostic dilemma because they have an early relatively mild but persistent respiratory insufficiency that cannot be directly attributed to their initial RDS but they do have persistent chronic lung changes.17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Supplemental Oxygen at Day 28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simplify the diagnosis of BPD some clinicians and investigators have classified as BPD infants who require supplemental oxygen at day 28.18 This approach simplifies the diagnosis of BPD by eliminating the need to count days of oxygen supplementation. However, this single time point criterion lacks specificity and has important limitations. Some infants may require supplemental oxygen around day 28 because of a transient deterioration and not because of chronic lung damage. On the other hand, in the smaller infants the 4-week postnatal age assessment time may be too early to be a reliable indicator of chronic lung disease, whereas in the older infants it may be too late (see Fig. 6.1)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Oxygen at 36 Weeks Postmenstrual Corrected 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use of supplemental oxygen at 36 weeks postmenstrual age (PMA) has become the most frequent criterion to diagnose BPD define the abnormal respiratory status at near-term corrected age and to better predict poor long-term outcome.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By adjusting for GA oxygen use at 36 weeks requires longer times of supplemental oxygen for the more immature infants. An infant born at 24 weeks of gestation must be receiving oxygen at 12 weeks after birth to meet criteria, whereas one born at 30 weeks is labeled as having BPD if receiving supplemental oxygen at 6 weeks of age. Fig. 6.1 illustrates the relatively longer oxygen supplementation in infants in the lower GA stratum who are still oxygen dependent at 36 weeks PMA. A serious limitation of BPD diagnosed only by the need for oxygen at a specific time point is that it will capture infants without chronic lung disease who may be receiving oxygen only briefly for other reasons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Cumulative Oxygen Supplementation Combined With Oxygen Requirement at 36 Weeks PMA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diagnostic classification of BPD based on the cumulative need for oxygen longer than 28 days and at 36 weeks PMA as recommended by the NIH workshop in 200119 addressed the limitations of using oxygen requirement at a single time point or the duration of oxygen dependency as the only indicators of BPD. The recommendations included a cumulative duration of oxygen supplementation of at least 28 days to indicate the chronicity of the lung damage plus the concentration of inspired oxygen at 36 weeks PMA to define the severity of the chronic lung damage at </a:t>
            </a:r>
            <a:r>
              <a:rPr lang="en-US" dirty="0" err="1"/>
              <a:t>nearterm</a:t>
            </a:r>
            <a:r>
              <a:rPr lang="en-US" dirty="0"/>
              <a:t> corrected age before discharge. These criteria classify BPD as mild, moderate, and severe based on the Fio2 or the need for positive pressure support at 36 weeks PMA (Table 6.1). The cumulative oxygen supplementation allows classification of infants with a mild initial respiratory course who may have only intermittent oxygen needs during the first weeks but still have a protracted respiratory course and prolonged oxygen supplementation (see Fig. 6.1). Alternatively, infants with more severe lung damage could be classified using a combination of duration and concentration of inspired oxygen—for example, the area under the curve or mean oxygen exposure over time. Calculating the cumulative supplemental oxygen to assess severity of lung disease can be time-consuming but now this information may be abstracted from electronic medical records.</a:t>
            </a:r>
            <a:endParaRPr lang="en-US" sz="12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Impact of the Arterial Oxygenation Targets The need for oxygen supplementation is influenced by the saturation target used in each center. Centers that target higher oxygen saturation levels keep infants in the hospital longer and receiving higher supplemental oxygen and vice versa.23 To minimize the influence of different oxygen targets on the incidence of BPD, Walsh et al. developed a test to standardize the need for oxygen at 36 weeks PMA as part of the BPD assessment.24 Infants receiving oxygen at a concentration less than 30% are challenged by decreasing the inspired oxygen to 21%. Only infants who are unable to maintain arterial oxygen saturation at or above 90% while breathing room air are classified as BPD cases. Applying this test to a cohort of premature infants from the NICHD-NRN reduced the BPD incidence from 35% based on the clinical use of oxygen to 25% with the standardized test.24 As the saturation targets are better maintained in recent years the impact of this test on the diagnosis of BPD has become less relevant. The test also does not accommodate the high NC flows used today, without a more complex testing scheme that includes both oxygen and flow reduction. In practice, oxygen and/or flow reduction tests are difficult to perform even for clinical trials.20</a:t>
            </a:r>
            <a:endParaRPr lang="el-GR" sz="1200" dirty="0">
              <a:highlight>
                <a:srgbClr val="FFFF00"/>
              </a:highlight>
            </a:endParaRPr>
          </a:p>
          <a:p>
            <a:endParaRPr lang="en-US" dirty="0"/>
          </a:p>
          <a:p>
            <a:r>
              <a:rPr lang="en-US" b="0" i="0" dirty="0">
                <a:solidFill>
                  <a:srgbClr val="212121"/>
                </a:solidFill>
                <a:effectLst/>
                <a:latin typeface="Cambria" panose="02040503050406030204" pitchFamily="18" charset="0"/>
              </a:rPr>
              <a:t>More recently, the Canadian Neonatal Network evaluated the definitions of BPD that were commonly used for epidemiology and clinical trial outcomes for predictability of lung disease and neurodevelopmental injury at 18–21 months of age and found that oxygen and/or respiratory support at 40 weeks PMA best predicted ongoing respiratory morbidity at 18–24 months of age.</a:t>
            </a:r>
            <a:r>
              <a:rPr lang="en-US" b="0" i="0" u="sng" baseline="30000" dirty="0">
                <a:solidFill>
                  <a:srgbClr val="376FAA"/>
                </a:solidFill>
                <a:effectLst/>
                <a:latin typeface="Cambria" panose="02040503050406030204" pitchFamily="18" charset="0"/>
                <a:hlinkClick r:id="rId3"/>
              </a:rPr>
              <a:t>9</a:t>
            </a:r>
            <a:r>
              <a:rPr lang="en-US" b="0" i="0" dirty="0">
                <a:solidFill>
                  <a:srgbClr val="212121"/>
                </a:solidFill>
                <a:effectLst/>
                <a:latin typeface="Cambria" panose="02040503050406030204" pitchFamily="18" charset="0"/>
              </a:rPr>
              <a:t> A limitation of using this later time point is that many infants are discharged from the hospital before 40 weeks PMA. </a:t>
            </a:r>
            <a:endParaRPr lang="en-US" dirty="0"/>
          </a:p>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12</a:t>
            </a:fld>
            <a:endParaRPr lang="en-US"/>
          </a:p>
        </p:txBody>
      </p:sp>
    </p:spTree>
    <p:extLst>
      <p:ext uri="{BB962C8B-B14F-4D97-AF65-F5344CB8AC3E}">
        <p14:creationId xmlns:p14="http://schemas.microsoft.com/office/powerpoint/2010/main" val="7204232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b="1" i="0" dirty="0">
                <a:solidFill>
                  <a:srgbClr val="212121"/>
                </a:solidFill>
                <a:effectLst/>
                <a:latin typeface="Cambria" panose="02040503050406030204" pitchFamily="18" charset="0"/>
              </a:rPr>
              <a:t>Η BPD στερείται αντικειμενικού ορισμού για την ακριβή πρόβλεψη της μελλοντικής θνησιμότητας και νοσηρότητας</a:t>
            </a:r>
            <a:endParaRPr lang="en-US" b="1" i="0" dirty="0">
              <a:solidFill>
                <a:srgbClr val="212121"/>
              </a:solidFill>
              <a:effectLst/>
              <a:latin typeface="Cambria" panose="02040503050406030204" pitchFamily="18" charset="0"/>
            </a:endParaRPr>
          </a:p>
          <a:p>
            <a:r>
              <a:rPr lang="en-US" b="1" i="0" dirty="0">
                <a:solidFill>
                  <a:srgbClr val="212121"/>
                </a:solidFill>
                <a:effectLst/>
                <a:latin typeface="Cambria" panose="02040503050406030204" pitchFamily="18" charset="0"/>
              </a:rPr>
              <a:t>Further, changes in neonatal respiratory support clinical practices including the use of high-flow nasal cannula with room air (21% oxygen) or very low flow with 100% oxygen make many infants unclassifiable by current standard BPD definitions</a:t>
            </a:r>
          </a:p>
          <a:p>
            <a:r>
              <a:rPr lang="en-US" b="0" i="0" dirty="0">
                <a:solidFill>
                  <a:srgbClr val="212121"/>
                </a:solidFill>
                <a:effectLst/>
                <a:latin typeface="Cambria" panose="02040503050406030204" pitchFamily="18" charset="0"/>
              </a:rPr>
              <a:t>In 2000, a workshop sponsored by the National Institute of Child Health and Human Development (NICHD), NHLBI, and Office of Rare Diseases (ORD) proposed the current (NIH consensus) definition of BPD </a:t>
            </a:r>
          </a:p>
          <a:p>
            <a:endParaRPr lang="en-US" b="0" i="0" dirty="0">
              <a:solidFill>
                <a:srgbClr val="212121"/>
              </a:solidFill>
              <a:effectLst/>
              <a:latin typeface="Cambria" panose="02040503050406030204" pitchFamily="18" charset="0"/>
            </a:endParaRPr>
          </a:p>
          <a:p>
            <a:r>
              <a:rPr lang="en-US" dirty="0"/>
              <a:t>now, the diagnostic criteria have been primarily based on </a:t>
            </a:r>
            <a:r>
              <a:rPr lang="en-US" b="1" dirty="0"/>
              <a:t>the need for supplemental oxygen </a:t>
            </a:r>
            <a:r>
              <a:rPr lang="en-US" dirty="0"/>
              <a:t>as the marker of respiratory failure with the </a:t>
            </a:r>
            <a:r>
              <a:rPr lang="en-US" b="1" dirty="0"/>
              <a:t>duration of supplemental oxygen </a:t>
            </a:r>
            <a:r>
              <a:rPr lang="en-US" dirty="0"/>
              <a:t>and the </a:t>
            </a:r>
            <a:r>
              <a:rPr lang="en-US" b="1" dirty="0"/>
              <a:t>fraction of inspired oxygen (Fio2) needed for adequate arterial oxygen levels</a:t>
            </a:r>
            <a:r>
              <a:rPr lang="en-US" dirty="0"/>
              <a:t> used as surrogates of the severity of BPD. </a:t>
            </a:r>
            <a:endParaRPr lang="el-GR" dirty="0"/>
          </a:p>
          <a:p>
            <a:endParaRPr lang="en-US" dirty="0"/>
          </a:p>
          <a:p>
            <a:pPr algn="l"/>
            <a:r>
              <a:rPr lang="el-GR" b="0" i="0" dirty="0">
                <a:effectLst/>
                <a:latin typeface="Arial" panose="020B0604020202020204" pitchFamily="34" charset="0"/>
              </a:rPr>
              <a:t>Η διάκριση της </a:t>
            </a:r>
            <a:r>
              <a:rPr lang="el-GR" b="0" i="0" dirty="0" err="1">
                <a:effectLst/>
                <a:latin typeface="Arial" panose="020B0604020202020204" pitchFamily="34" charset="0"/>
              </a:rPr>
              <a:t>βρογχοπνευμονικής</a:t>
            </a:r>
            <a:r>
              <a:rPr lang="el-GR" b="0" i="0" dirty="0">
                <a:effectLst/>
                <a:latin typeface="Arial" panose="020B0604020202020204" pitchFamily="34" charset="0"/>
              </a:rPr>
              <a:t> </a:t>
            </a:r>
            <a:r>
              <a:rPr lang="el-GR" b="0" i="0" dirty="0" err="1">
                <a:effectLst/>
                <a:latin typeface="Arial" panose="020B0604020202020204" pitchFamily="34" charset="0"/>
              </a:rPr>
              <a:t>δυσπλα</a:t>
            </a:r>
            <a:r>
              <a:rPr lang="el-GR" b="0" i="0" dirty="0">
                <a:effectLst/>
                <a:latin typeface="Arial" panose="020B0604020202020204" pitchFamily="34" charset="0"/>
              </a:rPr>
              <a:t>-</a:t>
            </a:r>
          </a:p>
          <a:p>
            <a:pPr algn="l"/>
            <a:r>
              <a:rPr lang="el-GR" b="0" i="0" dirty="0" err="1">
                <a:effectLst/>
                <a:latin typeface="Arial" panose="020B0604020202020204" pitchFamily="34" charset="0"/>
              </a:rPr>
              <a:t>σίας</a:t>
            </a:r>
            <a:r>
              <a:rPr lang="el-GR" b="0" i="0" dirty="0">
                <a:effectLst/>
                <a:latin typeface="Arial" panose="020B0604020202020204" pitchFamily="34" charset="0"/>
              </a:rPr>
              <a:t> σε ήπια, μέτρια και </a:t>
            </a:r>
            <a:r>
              <a:rPr lang="el-GR" b="0" i="0" dirty="0" err="1">
                <a:effectLst/>
                <a:latin typeface="Arial" panose="020B0604020202020204" pitchFamily="34" charset="0"/>
              </a:rPr>
              <a:t>βαρειά</a:t>
            </a:r>
            <a:r>
              <a:rPr lang="el-GR" b="0" i="0" dirty="0">
                <a:effectLst/>
                <a:latin typeface="Arial" panose="020B0604020202020204" pitchFamily="34" charset="0"/>
              </a:rPr>
              <a:t> έγινε </a:t>
            </a:r>
            <a:r>
              <a:rPr lang="el-GR" b="0" i="0" dirty="0" err="1">
                <a:effectLst/>
                <a:latin typeface="Arial" panose="020B0604020202020204" pitchFamily="34" charset="0"/>
              </a:rPr>
              <a:t>σύμ</a:t>
            </a:r>
            <a:r>
              <a:rPr lang="el-GR" b="0" i="0" dirty="0">
                <a:effectLst/>
                <a:latin typeface="Arial" panose="020B0604020202020204" pitchFamily="34" charset="0"/>
              </a:rPr>
              <a:t>-</a:t>
            </a:r>
          </a:p>
          <a:p>
            <a:pPr algn="l"/>
            <a:r>
              <a:rPr lang="el-GR" b="0" i="0" dirty="0" err="1">
                <a:effectLst/>
                <a:latin typeface="Arial" panose="020B0604020202020204" pitchFamily="34" charset="0"/>
              </a:rPr>
              <a:t>φωνα</a:t>
            </a:r>
            <a:r>
              <a:rPr lang="el-GR" b="0" i="0" dirty="0">
                <a:effectLst/>
                <a:latin typeface="Arial" panose="020B0604020202020204" pitchFamily="34" charset="0"/>
              </a:rPr>
              <a:t> με τον κλινικό ορισμό της BPD – NIH </a:t>
            </a:r>
          </a:p>
          <a:p>
            <a:pPr algn="l"/>
            <a:r>
              <a:rPr lang="el-GR" b="0" i="0" dirty="0" err="1">
                <a:effectLst/>
                <a:latin typeface="Arial" panose="020B0604020202020204" pitchFamily="34" charset="0"/>
              </a:rPr>
              <a:t>Consensus</a:t>
            </a:r>
            <a:r>
              <a:rPr lang="el-GR" b="0" i="0" dirty="0">
                <a:effectLst/>
                <a:latin typeface="Arial" panose="020B0604020202020204" pitchFamily="34" charset="0"/>
              </a:rPr>
              <a:t> 2001: για πρόωρα νεογνά &lt; 32 </a:t>
            </a:r>
          </a:p>
          <a:p>
            <a:pPr algn="l"/>
            <a:r>
              <a:rPr lang="el-GR" b="0" i="0" dirty="0" err="1">
                <a:effectLst/>
                <a:latin typeface="Arial" panose="020B0604020202020204" pitchFamily="34" charset="0"/>
              </a:rPr>
              <a:t>εβδ</a:t>
            </a:r>
            <a:r>
              <a:rPr lang="el-GR" b="0" i="0" dirty="0">
                <a:effectLst/>
                <a:latin typeface="Arial" panose="020B0604020202020204" pitchFamily="34" charset="0"/>
              </a:rPr>
              <a:t>. κύησης, χορήγηση οξυγόνου για </a:t>
            </a:r>
            <a:r>
              <a:rPr lang="el-GR" b="0" i="0" dirty="0" err="1">
                <a:effectLst/>
                <a:latin typeface="Arial" panose="020B0604020202020204" pitchFamily="34" charset="0"/>
              </a:rPr>
              <a:t>τουλάχι</a:t>
            </a:r>
            <a:r>
              <a:rPr lang="el-GR" b="0" i="0" dirty="0">
                <a:effectLst/>
                <a:latin typeface="Arial" panose="020B0604020202020204" pitchFamily="34" charset="0"/>
              </a:rPr>
              <a:t>-</a:t>
            </a:r>
          </a:p>
          <a:p>
            <a:pPr algn="l"/>
            <a:r>
              <a:rPr lang="el-GR" b="0" i="0" dirty="0">
                <a:effectLst/>
                <a:latin typeface="Arial" panose="020B0604020202020204" pitchFamily="34" charset="0"/>
              </a:rPr>
              <a:t>στον 28 ημέρες. Κλινική εκτίμηση στη </a:t>
            </a:r>
            <a:r>
              <a:rPr lang="el-GR" b="0" i="0" dirty="0" err="1">
                <a:effectLst/>
                <a:latin typeface="Arial" panose="020B0604020202020204" pitchFamily="34" charset="0"/>
              </a:rPr>
              <a:t>διορθω</a:t>
            </a:r>
            <a:r>
              <a:rPr lang="el-GR" b="0" i="0" dirty="0">
                <a:effectLst/>
                <a:latin typeface="Arial" panose="020B0604020202020204" pitchFamily="34" charset="0"/>
              </a:rPr>
              <a:t>-</a:t>
            </a:r>
          </a:p>
          <a:p>
            <a:pPr algn="l"/>
            <a:r>
              <a:rPr lang="el-GR" b="0" i="0" dirty="0">
                <a:effectLst/>
                <a:latin typeface="Arial" panose="020B0604020202020204" pitchFamily="34" charset="0"/>
              </a:rPr>
              <a:t>μένη ηλικία των 36 </a:t>
            </a:r>
            <a:r>
              <a:rPr lang="el-GR" b="0" i="0" dirty="0" err="1">
                <a:effectLst/>
                <a:latin typeface="Arial" panose="020B0604020202020204" pitchFamily="34" charset="0"/>
              </a:rPr>
              <a:t>εβδ</a:t>
            </a:r>
            <a:r>
              <a:rPr lang="el-GR" b="0" i="0" dirty="0">
                <a:effectLst/>
                <a:latin typeface="Arial" panose="020B0604020202020204" pitchFamily="34" charset="0"/>
              </a:rPr>
              <a:t>. </a:t>
            </a:r>
            <a:r>
              <a:rPr lang="el-GR" b="0" i="0" dirty="0" err="1">
                <a:effectLst/>
                <a:latin typeface="Arial" panose="020B0604020202020204" pitchFamily="34" charset="0"/>
              </a:rPr>
              <a:t>Ηπια</a:t>
            </a:r>
            <a:r>
              <a:rPr lang="el-GR" b="0" i="0" dirty="0">
                <a:effectLst/>
                <a:latin typeface="Arial" panose="020B0604020202020204" pitchFamily="34" charset="0"/>
              </a:rPr>
              <a:t> BPD: χωρίς </a:t>
            </a:r>
          </a:p>
          <a:p>
            <a:pPr algn="l"/>
            <a:r>
              <a:rPr lang="el-GR" b="0" i="0" dirty="0">
                <a:effectLst/>
                <a:latin typeface="Arial" panose="020B0604020202020204" pitchFamily="34" charset="0"/>
              </a:rPr>
              <a:t>οξυγόνο στη Δ.Η. των 36 </a:t>
            </a:r>
            <a:r>
              <a:rPr lang="el-GR" b="0" i="0" dirty="0" err="1">
                <a:effectLst/>
                <a:latin typeface="Arial" panose="020B0604020202020204" pitchFamily="34" charset="0"/>
              </a:rPr>
              <a:t>εβδ</a:t>
            </a:r>
            <a:r>
              <a:rPr lang="el-GR" b="0" i="0" dirty="0">
                <a:effectLst/>
                <a:latin typeface="Arial" panose="020B0604020202020204" pitchFamily="34" charset="0"/>
              </a:rPr>
              <a:t>., μέτρια BPD: </a:t>
            </a:r>
          </a:p>
          <a:p>
            <a:pPr algn="l"/>
            <a:r>
              <a:rPr lang="el-GR" b="0" i="0" dirty="0">
                <a:effectLst/>
                <a:latin typeface="Arial" panose="020B0604020202020204" pitchFamily="34" charset="0"/>
              </a:rPr>
              <a:t>ανάγκες σε οξυγόνο &lt; 30% στις 36 </a:t>
            </a:r>
            <a:r>
              <a:rPr lang="el-GR" b="0" i="0" dirty="0" err="1">
                <a:effectLst/>
                <a:latin typeface="Arial" panose="020B0604020202020204" pitchFamily="34" charset="0"/>
              </a:rPr>
              <a:t>εβδ</a:t>
            </a:r>
            <a:r>
              <a:rPr lang="el-GR" b="0" i="0" dirty="0">
                <a:effectLst/>
                <a:latin typeface="Arial" panose="020B0604020202020204" pitchFamily="34" charset="0"/>
              </a:rPr>
              <a:t>., </a:t>
            </a:r>
            <a:r>
              <a:rPr lang="el-GR" b="0" i="0" dirty="0" err="1">
                <a:effectLst/>
                <a:latin typeface="Arial" panose="020B0604020202020204" pitchFamily="34" charset="0"/>
              </a:rPr>
              <a:t>βα</a:t>
            </a:r>
            <a:r>
              <a:rPr lang="el-GR" b="0" i="0" dirty="0">
                <a:effectLst/>
                <a:latin typeface="Arial" panose="020B0604020202020204" pitchFamily="34" charset="0"/>
              </a:rPr>
              <a:t>-</a:t>
            </a:r>
          </a:p>
          <a:p>
            <a:pPr algn="l"/>
            <a:r>
              <a:rPr lang="el-GR" b="0" i="0" dirty="0" err="1">
                <a:effectLst/>
                <a:latin typeface="Arial" panose="020B0604020202020204" pitchFamily="34" charset="0"/>
              </a:rPr>
              <a:t>ρειά</a:t>
            </a:r>
            <a:r>
              <a:rPr lang="el-GR" b="0" i="0" dirty="0">
                <a:effectLst/>
                <a:latin typeface="Arial" panose="020B0604020202020204" pitchFamily="34" charset="0"/>
              </a:rPr>
              <a:t> BPD: ανάγκες σε οξυγόνο &gt; 30% ± </a:t>
            </a:r>
            <a:r>
              <a:rPr lang="el-GR" b="0" i="0" dirty="0" err="1">
                <a:effectLst/>
                <a:latin typeface="Arial" panose="020B0604020202020204" pitchFamily="34" charset="0"/>
              </a:rPr>
              <a:t>μηχα</a:t>
            </a:r>
            <a:r>
              <a:rPr lang="el-GR" b="0" i="0" dirty="0">
                <a:effectLst/>
                <a:latin typeface="Arial" panose="020B0604020202020204" pitchFamily="34" charset="0"/>
              </a:rPr>
              <a:t>-</a:t>
            </a:r>
          </a:p>
          <a:p>
            <a:pPr algn="l"/>
            <a:r>
              <a:rPr lang="el-GR" b="0" i="0" dirty="0" err="1">
                <a:effectLst/>
                <a:latin typeface="Arial" panose="020B0604020202020204" pitchFamily="34" charset="0"/>
              </a:rPr>
              <a:t>νική</a:t>
            </a:r>
            <a:r>
              <a:rPr lang="el-GR" b="0" i="0" dirty="0">
                <a:effectLst/>
                <a:latin typeface="Arial" panose="020B0604020202020204" pitchFamily="34" charset="0"/>
              </a:rPr>
              <a:t> υποστήριξη της αναπνοής στις 36 ε</a:t>
            </a:r>
          </a:p>
          <a:p>
            <a:endParaRPr lang="en-US" dirty="0"/>
          </a:p>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13</a:t>
            </a:fld>
            <a:endParaRPr lang="en-US"/>
          </a:p>
        </p:txBody>
      </p:sp>
    </p:spTree>
    <p:extLst>
      <p:ext uri="{BB962C8B-B14F-4D97-AF65-F5344CB8AC3E}">
        <p14:creationId xmlns:p14="http://schemas.microsoft.com/office/powerpoint/2010/main" val="23299048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14</a:t>
            </a:fld>
            <a:endParaRPr lang="en-US"/>
          </a:p>
        </p:txBody>
      </p:sp>
    </p:spTree>
    <p:extLst>
      <p:ext uri="{BB962C8B-B14F-4D97-AF65-F5344CB8AC3E}">
        <p14:creationId xmlns:p14="http://schemas.microsoft.com/office/powerpoint/2010/main" val="18086921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dirty="0"/>
              <a:t>Current definitions of BPD include the use of supplemental oxygen treatment or oxygen plus respiratory support at 36 weeks PMA to define BPD for very low birthweight infants. A single “yes/no” definition may be impractical; BPD needs to be categorized by severity for multiple purposes. These purposes include, but are not limited to, epidemiology, as an outcome for clinical trials, and as a predictor for longer term outcomes. Some interventions with a higher risk-benefit profile could be reserved for those babies predicted to have more severe BPD or more severe respiratory morbidity after discharge. Detailed assessments of oxygen or ventilator support histories of patients are impractical for epidemiology, but may be better at predicting long-term respiratory outcome. Further, new treatment strategies using very low nasal cannula flow rates with 100% oxygen or high flow with room air (21% oxygen) render some infants unclassifiable by previously published standard definitions. The definitions also do not include infants progressing toward a 36-week definition of BPD who die of their respiratory failure before 36 weeks, the most severe form of lethal BPD; these babies do not get a “BPD” classification of any kind yet should be “counted” operationally when answering some clinical research questions.</a:t>
            </a:r>
          </a:p>
          <a:p>
            <a:endParaRPr lang="en-US" dirty="0"/>
          </a:p>
          <a:p>
            <a:r>
              <a:rPr lang="en-US" dirty="0"/>
              <a:t>The participants of the workshop have proposed a new skeleton definition of BPD (Table I) to stimulate the development and validation of new BPD definitions. The proposed scheme for a revised definition considers newer modes of non-invasive ventilation that were not included in the previous definitions. We propose using new terms of grades I, II, and III. Mild, moderate, and severe may be subjective and interpreted differently by individual clinicians. Grade III would refer to the most severe form of BPD. Continuation of the 36-week PMA timepoint is suggested because most infants remain in the hospital at this timepoint, which makes ascertainment of a diagnosis of BPD possible for many patients.</a:t>
            </a:r>
            <a:r>
              <a:rPr lang="en-US" b="0" i="0" dirty="0">
                <a:solidFill>
                  <a:srgbClr val="212121"/>
                </a:solidFill>
                <a:effectLst/>
                <a:latin typeface="Cambria" panose="02040503050406030204" pitchFamily="18" charset="0"/>
              </a:rPr>
              <a:t> </a:t>
            </a:r>
            <a:r>
              <a:rPr lang="en-US" b="0" i="0" dirty="0" err="1">
                <a:solidFill>
                  <a:srgbClr val="212121"/>
                </a:solidFill>
                <a:effectLst/>
                <a:latin typeface="Cambria" panose="02040503050406030204" pitchFamily="18" charset="0"/>
              </a:rPr>
              <a:t>iven</a:t>
            </a:r>
            <a:r>
              <a:rPr lang="en-US" b="0" i="0" dirty="0">
                <a:solidFill>
                  <a:srgbClr val="212121"/>
                </a:solidFill>
                <a:effectLst/>
                <a:latin typeface="Cambria" panose="02040503050406030204" pitchFamily="18" charset="0"/>
              </a:rPr>
              <a:t> the changing NICU population over the past 50 years since the first description put forth by Northway et al,</a:t>
            </a:r>
            <a:r>
              <a:rPr lang="en-US" b="0" i="0" u="sng" baseline="30000" dirty="0">
                <a:solidFill>
                  <a:srgbClr val="376FAA"/>
                </a:solidFill>
                <a:effectLst/>
                <a:latin typeface="Cambria" panose="02040503050406030204" pitchFamily="18" charset="0"/>
                <a:hlinkClick r:id="rId3"/>
              </a:rPr>
              <a:t>1</a:t>
            </a:r>
            <a:r>
              <a:rPr lang="en-US" b="0" i="0" dirty="0">
                <a:solidFill>
                  <a:srgbClr val="212121"/>
                </a:solidFill>
                <a:effectLst/>
                <a:latin typeface="Cambria" panose="02040503050406030204" pitchFamily="18" charset="0"/>
              </a:rPr>
              <a:t> BPD as first described now affects a radically different population of extremely premature infants. Some larger infants still develop BPD, generally in association with other abnormalities. Thus, the population of infants that develops BPD in the current era is heterogeneous. There is clearly a need for better phenotypic and </a:t>
            </a:r>
            <a:r>
              <a:rPr lang="en-US" b="0" i="0" dirty="0" err="1">
                <a:solidFill>
                  <a:srgbClr val="212121"/>
                </a:solidFill>
                <a:effectLst/>
                <a:latin typeface="Cambria" panose="02040503050406030204" pitchFamily="18" charset="0"/>
              </a:rPr>
              <a:t>endotypic</a:t>
            </a:r>
            <a:r>
              <a:rPr lang="en-US" b="0" i="0" dirty="0">
                <a:solidFill>
                  <a:srgbClr val="212121"/>
                </a:solidFill>
                <a:effectLst/>
                <a:latin typeface="Cambria" panose="02040503050406030204" pitchFamily="18" charset="0"/>
              </a:rPr>
              <a:t> characterization of infants with BPD. In addition, there is a need for a definition that is more granular than a dichotomous outcome, both for observational studies and interventional trials that seek to better understand this heterogenous disease. The scheme for a proposed definition for premature infants considers newer modes of noninvasive ventilation (</a:t>
            </a:r>
            <a:r>
              <a:rPr lang="en-US" b="0" i="0" u="sng" dirty="0">
                <a:solidFill>
                  <a:srgbClr val="376FAA"/>
                </a:solidFill>
                <a:effectLst/>
                <a:latin typeface="Cambria" panose="02040503050406030204" pitchFamily="18" charset="0"/>
                <a:hlinkClick r:id="rId4"/>
              </a:rPr>
              <a:t>Table I</a:t>
            </a:r>
            <a:r>
              <a:rPr lang="en-US" b="0" i="0" dirty="0">
                <a:solidFill>
                  <a:srgbClr val="212121"/>
                </a:solidFill>
                <a:effectLst/>
                <a:latin typeface="Cambria" panose="02040503050406030204" pitchFamily="18" charset="0"/>
              </a:rPr>
              <a:t>), which are problematic when applying the currently available definitions.</a:t>
            </a:r>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15</a:t>
            </a:fld>
            <a:endParaRPr lang="en-US"/>
          </a:p>
        </p:txBody>
      </p:sp>
    </p:spTree>
    <p:extLst>
      <p:ext uri="{BB962C8B-B14F-4D97-AF65-F5344CB8AC3E}">
        <p14:creationId xmlns:p14="http://schemas.microsoft.com/office/powerpoint/2010/main" val="35279488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Συνοπτικά, ο ορισμός του NIH 2001 της BPD δεν αντικατοπτρίζει ελάχιστα τις τρέχουσες στρατηγικές αναπνευστικής υποστήριξης32 με την «ήπια» κατηγορία BPD να έχει περιορισμένη προγνωστική αξία για τη μακροχρόνια νοσηρότητα. Ωστόσο, αυτά τα κριτήρια δεν έχουν ακόμη επικυρωθεί με μακροπρόθεσμα αποτελέσματα σε μεγάλο πρόωρο πληθυσμό. </a:t>
            </a:r>
            <a:r>
              <a:rPr lang="el-GR" b="1" dirty="0"/>
              <a:t>Η ακρίβεια στην πρόβλεψη των μακροπρόθεσμων αποτελεσμάτων θα μπορούσε να βελτιωθεί μετατοπίζοντας την αξιολόγηση από το PMA 36 σε 40 εβδομάδες</a:t>
            </a:r>
            <a:r>
              <a:rPr lang="el-GR" dirty="0"/>
              <a:t>.45 </a:t>
            </a:r>
            <a:r>
              <a:rPr lang="el-GR" b="1" dirty="0"/>
              <a:t>Ωστόσο, αυτό θα μπορούσε να καταστήσει προβληματική τη λήψη πληροφοριών για βρέφη που εξέρχονται νωρίτερα με συμπληρωματικό οξυγόνο. </a:t>
            </a:r>
            <a:r>
              <a:rPr lang="el-GR" dirty="0"/>
              <a:t>Ο ορισμός του </a:t>
            </a:r>
            <a:r>
              <a:rPr lang="el-GR" dirty="0" err="1"/>
              <a:t>Jensen</a:t>
            </a:r>
            <a:r>
              <a:rPr lang="el-GR" dirty="0"/>
              <a:t> 2019 που βασίζεται σε τεκμήρια φαίνεται ο πιο πολλά υποσχόμενος για την παροχή ενός σχετικά απλού μέσου πρόβλεψης των αποτελεσμάτων.43 Περαιτέρω συζητήσεις σχετικά με βελτιώσεις στους κλινικούς ορισμούς θα πρέπει να ενημερωθούν τόσο από τους ορισμούς </a:t>
            </a:r>
            <a:r>
              <a:rPr lang="el-GR" dirty="0" err="1"/>
              <a:t>Jensen</a:t>
            </a:r>
            <a:r>
              <a:rPr lang="el-GR" dirty="0"/>
              <a:t> 201943 όσο και από τους ορισμούς PMA 40 εβδομάδων που βασίζονται σε στοιχεία.45</a:t>
            </a:r>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16</a:t>
            </a:fld>
            <a:endParaRPr lang="en-US"/>
          </a:p>
        </p:txBody>
      </p:sp>
    </p:spTree>
    <p:extLst>
      <p:ext uri="{BB962C8B-B14F-4D97-AF65-F5344CB8AC3E}">
        <p14:creationId xmlns:p14="http://schemas.microsoft.com/office/powerpoint/2010/main" val="9595716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b="0" i="0" dirty="0">
                <a:solidFill>
                  <a:srgbClr val="333333"/>
                </a:solidFill>
                <a:effectLst/>
                <a:latin typeface="PFEncoreSansPro"/>
              </a:rPr>
              <a:t>Εκτός από τον πρόωρο τοκετό, μεταξύ των πολλών προγεννητικών παραγόντων, το κάπνισμα, η </a:t>
            </a:r>
            <a:r>
              <a:rPr lang="el-GR" b="0" i="0" dirty="0" err="1">
                <a:solidFill>
                  <a:srgbClr val="333333"/>
                </a:solidFill>
                <a:effectLst/>
                <a:latin typeface="PFEncoreSansPro"/>
              </a:rPr>
              <a:t>προεκλαμψία</a:t>
            </a:r>
            <a:r>
              <a:rPr lang="el-GR" b="0" i="0" dirty="0">
                <a:solidFill>
                  <a:srgbClr val="333333"/>
                </a:solidFill>
                <a:effectLst/>
                <a:latin typeface="PFEncoreSansPro"/>
              </a:rPr>
              <a:t>, η χαμηλότερη κοινωνικοοικονομική κατάσταση και το βάρος γέννησης z- </a:t>
            </a:r>
            <a:r>
              <a:rPr lang="el-GR" b="0" i="0" dirty="0" err="1">
                <a:solidFill>
                  <a:srgbClr val="333333"/>
                </a:solidFill>
                <a:effectLst/>
                <a:latin typeface="PFEncoreSansPro"/>
              </a:rPr>
              <a:t>score</a:t>
            </a:r>
            <a:r>
              <a:rPr lang="el-GR" b="0" i="0" dirty="0">
                <a:solidFill>
                  <a:srgbClr val="333333"/>
                </a:solidFill>
                <a:effectLst/>
                <a:latin typeface="PFEncoreSansPro"/>
              </a:rPr>
              <a:t>, που χρησιμοποιούνται ως δείκτης για τον περιορισμό της εμβρυϊκής ανάπτυξης σχετίζονται περισσότερο με την ανάπτυξη της BPD μετά από προσαρμογή για μια ποικιλία άλλων </a:t>
            </a:r>
            <a:r>
              <a:rPr lang="el-GR" b="0" i="0" dirty="0" err="1">
                <a:solidFill>
                  <a:srgbClr val="333333"/>
                </a:solidFill>
                <a:effectLst/>
                <a:latin typeface="PFEncoreSansPro"/>
              </a:rPr>
              <a:t>περιγεννητικών</a:t>
            </a:r>
            <a:r>
              <a:rPr lang="el-GR" b="0" i="0" dirty="0">
                <a:solidFill>
                  <a:srgbClr val="333333"/>
                </a:solidFill>
                <a:effectLst/>
                <a:latin typeface="PFEncoreSansPro"/>
              </a:rPr>
              <a:t> </a:t>
            </a:r>
            <a:r>
              <a:rPr lang="el-GR" b="0" i="0" dirty="0" err="1">
                <a:solidFill>
                  <a:srgbClr val="333333"/>
                </a:solidFill>
                <a:effectLst/>
                <a:latin typeface="PFEncoreSansPro"/>
              </a:rPr>
              <a:t>χαρακτηριστικώ</a:t>
            </a:r>
            <a:endParaRPr lang="el-GR" b="0" i="0" dirty="0">
              <a:solidFill>
                <a:srgbClr val="333333"/>
              </a:solidFill>
              <a:effectLst/>
              <a:latin typeface="PFEncoreSansPro"/>
            </a:endParaRPr>
          </a:p>
          <a:p>
            <a:endParaRPr lang="el-GR" b="0" i="0" dirty="0">
              <a:solidFill>
                <a:srgbClr val="333333"/>
              </a:solidFill>
              <a:effectLst/>
              <a:latin typeface="PFEncoreSansPro"/>
            </a:endParaRPr>
          </a:p>
          <a:p>
            <a:r>
              <a:rPr lang="el-GR" b="0" i="0" dirty="0">
                <a:solidFill>
                  <a:srgbClr val="333333"/>
                </a:solidFill>
                <a:effectLst/>
                <a:latin typeface="PFEncoreSansPro"/>
              </a:rPr>
              <a:t>η εφαρμογή μηχανικού αερισμού (&gt;150 ώρες) και η χορήγηση οξυγόνου σε υψηλές συγκεντρώσεις (</a:t>
            </a:r>
            <a:r>
              <a:rPr lang="el-GR" b="0" i="0" dirty="0" err="1">
                <a:solidFill>
                  <a:srgbClr val="333333"/>
                </a:solidFill>
                <a:effectLst/>
                <a:latin typeface="PFEncoreSansPro"/>
              </a:rPr>
              <a:t>Fi</a:t>
            </a:r>
            <a:r>
              <a:rPr lang="el-GR" b="0" i="0" dirty="0">
                <a:solidFill>
                  <a:srgbClr val="333333"/>
                </a:solidFill>
                <a:effectLst/>
                <a:latin typeface="PFEncoreSansPro"/>
              </a:rPr>
              <a:t> Ο2 &gt;80%). Στη συνέχεια πολλές κλινικές και πειραματικές μελέτες επιβεβαίωσαν ότι ο συνδυασμός της τοξικότητας του οξυγόνου και η εφαρμογή μηχανικού αερισμού προκαλούν βλάβες στο πνευμονικό παρέγχυμα και διαταραχές στην επούλωση.</a:t>
            </a:r>
            <a:endParaRPr lang="en-US" b="0" i="0" dirty="0">
              <a:solidFill>
                <a:srgbClr val="333333"/>
              </a:solidFill>
              <a:effectLst/>
              <a:latin typeface="PFEncoreSansPro"/>
            </a:endParaRPr>
          </a:p>
          <a:p>
            <a:endParaRPr lang="en-US" b="0" i="0" dirty="0">
              <a:solidFill>
                <a:srgbClr val="333333"/>
              </a:solidFill>
              <a:effectLst/>
              <a:latin typeface="PFEncoreSansPro"/>
            </a:endParaRPr>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18</a:t>
            </a:fld>
            <a:endParaRPr lang="en-US"/>
          </a:p>
        </p:txBody>
      </p:sp>
    </p:spTree>
    <p:extLst>
      <p:ext uri="{BB962C8B-B14F-4D97-AF65-F5344CB8AC3E}">
        <p14:creationId xmlns:p14="http://schemas.microsoft.com/office/powerpoint/2010/main" val="36966782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algn="just"/>
            <a:r>
              <a:rPr lang="en-US" b="0" i="0" dirty="0">
                <a:solidFill>
                  <a:srgbClr val="333333"/>
                </a:solidFill>
                <a:effectLst/>
                <a:latin typeface="PFEncoreSansPro"/>
              </a:rPr>
              <a:t>A</a:t>
            </a:r>
            <a:r>
              <a:rPr lang="el-GR" b="0" i="0" dirty="0" err="1">
                <a:solidFill>
                  <a:srgbClr val="333333"/>
                </a:solidFill>
                <a:effectLst/>
                <a:latin typeface="PFEncoreSansPro"/>
              </a:rPr>
              <a:t>νοιχτος</a:t>
            </a:r>
            <a:r>
              <a:rPr lang="el-GR" b="0" i="0" dirty="0">
                <a:solidFill>
                  <a:srgbClr val="333333"/>
                </a:solidFill>
                <a:effectLst/>
                <a:latin typeface="PFEncoreSansPro"/>
              </a:rPr>
              <a:t> αρτηριακός πόρος</a:t>
            </a:r>
          </a:p>
          <a:p>
            <a:pPr algn="just"/>
            <a:r>
              <a:rPr lang="en-US" b="1" i="0" dirty="0">
                <a:solidFill>
                  <a:srgbClr val="212121"/>
                </a:solidFill>
                <a:effectLst/>
                <a:latin typeface="Cambria" panose="02040503050406030204" pitchFamily="18" charset="0"/>
              </a:rPr>
              <a:t>he role of genetic factors, intrauterine and postnatal inflammation and infection, oxidant stress, and NICU care strategies in disrupting lung development continue to be defined. A model that integrates the perinatal risk factors for BPD is shown in the</a:t>
            </a:r>
            <a:endParaRPr lang="el-GR" b="1" i="0" dirty="0">
              <a:solidFill>
                <a:srgbClr val="212121"/>
              </a:solidFill>
              <a:effectLst/>
              <a:latin typeface="Cambria" panose="02040503050406030204" pitchFamily="18" charset="0"/>
            </a:endParaRPr>
          </a:p>
          <a:p>
            <a:pPr algn="just"/>
            <a:endParaRPr lang="el-GR" b="0" i="0" dirty="0">
              <a:solidFill>
                <a:srgbClr val="212121"/>
              </a:solidFill>
              <a:effectLst/>
              <a:latin typeface="Cambria" panose="02040503050406030204" pitchFamily="18" charset="0"/>
            </a:endParaRPr>
          </a:p>
          <a:p>
            <a:pPr algn="just"/>
            <a:endParaRPr lang="el-GR" b="0" i="0" dirty="0">
              <a:solidFill>
                <a:srgbClr val="333333"/>
              </a:solidFill>
              <a:effectLst/>
              <a:latin typeface="PFEncoreSansPro"/>
            </a:endParaRPr>
          </a:p>
          <a:p>
            <a:pPr algn="just"/>
            <a:r>
              <a:rPr lang="el-GR" b="0" i="0" dirty="0">
                <a:solidFill>
                  <a:srgbClr val="333333"/>
                </a:solidFill>
                <a:effectLst/>
                <a:latin typeface="PFEncoreSansPro"/>
              </a:rPr>
              <a:t>Στους προγεννητικούς παράγοντες περιλαμβάνονται η </a:t>
            </a:r>
            <a:r>
              <a:rPr lang="el-GR" b="0" i="0" dirty="0" err="1">
                <a:solidFill>
                  <a:srgbClr val="333333"/>
                </a:solidFill>
                <a:effectLst/>
                <a:latin typeface="PFEncoreSansPro"/>
              </a:rPr>
              <a:t>χοριοαμνιονίτιδα</a:t>
            </a:r>
            <a:r>
              <a:rPr lang="el-GR" b="0" i="0" dirty="0">
                <a:solidFill>
                  <a:srgbClr val="333333"/>
                </a:solidFill>
                <a:effectLst/>
                <a:latin typeface="PFEncoreSansPro"/>
              </a:rPr>
              <a:t> και η πιθανή γενετική προδιάθεση. Στους μεταγεννητικούς περιλαμβάνονται η μηχανική βλάβη του πνεύμονα από την έντονη ανάνηψη κατά τη σταθεροποίηση του νεογνού αμέσως μετά τον τοκετό καθώς και η τοξικότητα από τη χορήγηση οξυγόνου σε υψηλές συγκεντρώσεις κατά την ανάνηψη. Τέλος, κατά την περαιτέρω παραμονή του νεογνού στη ΜΕΝΝ, επιπρόσθετοι βλαπτικοί παράγοντες είναι το </a:t>
            </a:r>
            <a:r>
              <a:rPr lang="el-GR" b="0" i="0" dirty="0" err="1">
                <a:solidFill>
                  <a:srgbClr val="333333"/>
                </a:solidFill>
                <a:effectLst/>
                <a:latin typeface="PFEncoreSansPro"/>
              </a:rPr>
              <a:t>ογκότραυμα</a:t>
            </a:r>
            <a:r>
              <a:rPr lang="el-GR" b="0" i="0" dirty="0">
                <a:solidFill>
                  <a:srgbClr val="333333"/>
                </a:solidFill>
                <a:effectLst/>
                <a:latin typeface="PFEncoreSansPro"/>
              </a:rPr>
              <a:t> και το </a:t>
            </a:r>
            <a:r>
              <a:rPr lang="el-GR" b="0" i="0" dirty="0" err="1">
                <a:solidFill>
                  <a:srgbClr val="333333"/>
                </a:solidFill>
                <a:effectLst/>
                <a:latin typeface="PFEncoreSansPro"/>
              </a:rPr>
              <a:t>βαρότραυμα</a:t>
            </a:r>
            <a:r>
              <a:rPr lang="el-GR" b="0" i="0" dirty="0">
                <a:solidFill>
                  <a:srgbClr val="333333"/>
                </a:solidFill>
                <a:effectLst/>
                <a:latin typeface="PFEncoreSansPro"/>
              </a:rPr>
              <a:t> από τη μηχανική υποστήριξη της αναπνοής, λοιμώξεις, η παραμονή ανοιχτού </a:t>
            </a:r>
            <a:r>
              <a:rPr lang="el-GR" b="0" i="0" dirty="0" err="1">
                <a:solidFill>
                  <a:srgbClr val="333333"/>
                </a:solidFill>
                <a:effectLst/>
                <a:latin typeface="PFEncoreSansPro"/>
              </a:rPr>
              <a:t>βοτάλλειου</a:t>
            </a:r>
            <a:r>
              <a:rPr lang="el-GR" b="0" i="0" dirty="0">
                <a:solidFill>
                  <a:srgbClr val="333333"/>
                </a:solidFill>
                <a:effectLst/>
                <a:latin typeface="PFEncoreSansPro"/>
              </a:rPr>
              <a:t> πόρου και η ανεπαρκής θρέψη του νεογνού.</a:t>
            </a:r>
          </a:p>
          <a:p>
            <a:pPr algn="just"/>
            <a:r>
              <a:rPr lang="el-GR" b="0" i="0" dirty="0">
                <a:solidFill>
                  <a:srgbClr val="333333"/>
                </a:solidFill>
                <a:effectLst/>
                <a:latin typeface="PFEncoreSansPro"/>
              </a:rPr>
              <a:t>Η </a:t>
            </a:r>
            <a:r>
              <a:rPr lang="el-GR" b="0" i="0" dirty="0" err="1">
                <a:solidFill>
                  <a:srgbClr val="333333"/>
                </a:solidFill>
                <a:effectLst/>
                <a:latin typeface="PFEncoreSansPro"/>
              </a:rPr>
              <a:t>χοριοαμνιονίτιδα</a:t>
            </a:r>
            <a:r>
              <a:rPr lang="el-GR" b="0" i="0" dirty="0">
                <a:solidFill>
                  <a:srgbClr val="333333"/>
                </a:solidFill>
                <a:effectLst/>
                <a:latin typeface="PFEncoreSansPro"/>
              </a:rPr>
              <a:t>, ειδικότερα, είναι σημαντικό αίτιο πρόωρου τοκετού και μπορεί να προκαλέσει ενδομήτρια φλεγμονώδη αντίδραση του εμβρύου, και ιδιαίτερα του εμβρυϊκού πνεύμονα, και να αποτελέσει σημαντικότατο παράγοντα κινδύνου για μεγαλύτερη ανάπτυξη ΒΠΔ. Ο εμβρυϊκός πνεύμονας μολύνεται απευθείας με την εισπνοή μολυσμένου αμνιακού υγρού με τις πρόωρες αναπνευστικές κινήσεις του εμβρύου. Μικροοργανισμοί, κυρίως </a:t>
            </a:r>
            <a:r>
              <a:rPr lang="el-GR" b="0" i="0" dirty="0" err="1">
                <a:solidFill>
                  <a:srgbClr val="333333"/>
                </a:solidFill>
                <a:effectLst/>
                <a:latin typeface="PFEncoreSansPro"/>
              </a:rPr>
              <a:t>Ureaplasma</a:t>
            </a:r>
            <a:r>
              <a:rPr lang="el-GR" b="0" i="0" dirty="0">
                <a:solidFill>
                  <a:srgbClr val="333333"/>
                </a:solidFill>
                <a:effectLst/>
                <a:latin typeface="PFEncoreSansPro"/>
              </a:rPr>
              <a:t> </a:t>
            </a:r>
            <a:r>
              <a:rPr lang="el-GR" b="0" i="0" dirty="0" err="1">
                <a:solidFill>
                  <a:srgbClr val="333333"/>
                </a:solidFill>
                <a:effectLst/>
                <a:latin typeface="PFEncoreSansPro"/>
              </a:rPr>
              <a:t>Urealyticum</a:t>
            </a:r>
            <a:r>
              <a:rPr lang="el-GR" b="0" i="0" dirty="0">
                <a:solidFill>
                  <a:srgbClr val="333333"/>
                </a:solidFill>
                <a:effectLst/>
                <a:latin typeface="PFEncoreSansPro"/>
              </a:rPr>
              <a:t>, ή συστατικά του κυτταρικού τοιχώματος μικροβίων, αλλά και </a:t>
            </a:r>
            <a:r>
              <a:rPr lang="el-GR" b="0" i="0" dirty="0" err="1">
                <a:solidFill>
                  <a:srgbClr val="333333"/>
                </a:solidFill>
                <a:effectLst/>
                <a:latin typeface="PFEncoreSansPro"/>
              </a:rPr>
              <a:t>ενδοτοξίνη</a:t>
            </a:r>
            <a:r>
              <a:rPr lang="el-GR" b="0" i="0" dirty="0">
                <a:solidFill>
                  <a:srgbClr val="333333"/>
                </a:solidFill>
                <a:effectLst/>
                <a:latin typeface="PFEncoreSansPro"/>
              </a:rPr>
              <a:t> μικροβίων (LPS) προκαλούν διέγερση κυρίως των κυψελιδικών και των πνευμονικών </a:t>
            </a:r>
            <a:r>
              <a:rPr lang="el-GR" b="0" i="0" dirty="0" err="1">
                <a:solidFill>
                  <a:srgbClr val="333333"/>
                </a:solidFill>
                <a:effectLst/>
                <a:latin typeface="PFEncoreSansPro"/>
              </a:rPr>
              <a:t>μακροφάγων</a:t>
            </a:r>
            <a:r>
              <a:rPr lang="el-GR" b="0" i="0" dirty="0">
                <a:solidFill>
                  <a:srgbClr val="333333"/>
                </a:solidFill>
                <a:effectLst/>
                <a:latin typeface="PFEncoreSansPro"/>
              </a:rPr>
              <a:t>, τα οποία παράγουν </a:t>
            </a:r>
            <a:r>
              <a:rPr lang="el-GR" b="0" i="0" dirty="0" err="1">
                <a:solidFill>
                  <a:srgbClr val="333333"/>
                </a:solidFill>
                <a:effectLst/>
                <a:latin typeface="PFEncoreSansPro"/>
              </a:rPr>
              <a:t>προφλεγμονώδεις</a:t>
            </a:r>
            <a:r>
              <a:rPr lang="el-GR" b="0" i="0" dirty="0">
                <a:solidFill>
                  <a:srgbClr val="333333"/>
                </a:solidFill>
                <a:effectLst/>
                <a:latin typeface="PFEncoreSansPro"/>
              </a:rPr>
              <a:t> </a:t>
            </a:r>
            <a:r>
              <a:rPr lang="el-GR" b="0" i="0" dirty="0" err="1">
                <a:solidFill>
                  <a:srgbClr val="333333"/>
                </a:solidFill>
                <a:effectLst/>
                <a:latin typeface="PFEncoreSansPro"/>
              </a:rPr>
              <a:t>κυτταροκίνες</a:t>
            </a:r>
            <a:r>
              <a:rPr lang="el-GR" b="0" i="0" dirty="0">
                <a:solidFill>
                  <a:srgbClr val="333333"/>
                </a:solidFill>
                <a:effectLst/>
                <a:latin typeface="PFEncoreSansPro"/>
              </a:rPr>
              <a:t> IL-6, IL-1β, IL-8 και </a:t>
            </a:r>
            <a:r>
              <a:rPr lang="el-GR" b="0" i="0" dirty="0" err="1">
                <a:solidFill>
                  <a:srgbClr val="333333"/>
                </a:solidFill>
                <a:effectLst/>
                <a:latin typeface="PFEncoreSansPro"/>
              </a:rPr>
              <a:t>TNFα</a:t>
            </a:r>
            <a:r>
              <a:rPr lang="el-GR" b="0" i="0" dirty="0">
                <a:solidFill>
                  <a:srgbClr val="333333"/>
                </a:solidFill>
                <a:effectLst/>
                <a:latin typeface="PFEncoreSansPro"/>
              </a:rPr>
              <a:t>.</a:t>
            </a:r>
          </a:p>
          <a:p>
            <a:pPr algn="just"/>
            <a:r>
              <a:rPr lang="el-GR" b="0" i="0" dirty="0">
                <a:solidFill>
                  <a:srgbClr val="333333"/>
                </a:solidFill>
                <a:effectLst/>
                <a:latin typeface="PFEncoreSansPro"/>
              </a:rPr>
              <a:t>Οι αυξημένες </a:t>
            </a:r>
            <a:r>
              <a:rPr lang="el-GR" b="0" i="0" dirty="0" err="1">
                <a:solidFill>
                  <a:srgbClr val="333333"/>
                </a:solidFill>
                <a:effectLst/>
                <a:latin typeface="PFEncoreSansPro"/>
              </a:rPr>
              <a:t>προφλεγμονώδεις</a:t>
            </a:r>
            <a:r>
              <a:rPr lang="el-GR" b="0" i="0" dirty="0">
                <a:solidFill>
                  <a:srgbClr val="333333"/>
                </a:solidFill>
                <a:effectLst/>
                <a:latin typeface="PFEncoreSansPro"/>
              </a:rPr>
              <a:t> </a:t>
            </a:r>
            <a:r>
              <a:rPr lang="el-GR" b="0" i="0" dirty="0" err="1">
                <a:solidFill>
                  <a:srgbClr val="333333"/>
                </a:solidFill>
                <a:effectLst/>
                <a:latin typeface="PFEncoreSansPro"/>
              </a:rPr>
              <a:t>κυτταροκίνες</a:t>
            </a:r>
            <a:r>
              <a:rPr lang="el-GR" b="0" i="0" dirty="0">
                <a:solidFill>
                  <a:srgbClr val="333333"/>
                </a:solidFill>
                <a:effectLst/>
                <a:latin typeface="PFEncoreSansPro"/>
              </a:rPr>
              <a:t> οδηγούν σε συσσώρευση φλεγμονωδών κυττάρων (ουδετερόφιλων και </a:t>
            </a:r>
            <a:r>
              <a:rPr lang="el-GR" b="0" i="0" dirty="0" err="1">
                <a:solidFill>
                  <a:srgbClr val="333333"/>
                </a:solidFill>
                <a:effectLst/>
                <a:latin typeface="PFEncoreSansPro"/>
              </a:rPr>
              <a:t>μακροφάγων</a:t>
            </a:r>
            <a:r>
              <a:rPr lang="el-GR" b="0" i="0" dirty="0">
                <a:solidFill>
                  <a:srgbClr val="333333"/>
                </a:solidFill>
                <a:effectLst/>
                <a:latin typeface="PFEncoreSansPro"/>
              </a:rPr>
              <a:t>) στις κυψελίδες και αυξημένη παραγωγή ελεύθερων ριζών οξυγόνου και ενεργών </a:t>
            </a:r>
            <a:r>
              <a:rPr lang="el-GR" b="0" i="0" dirty="0" err="1">
                <a:solidFill>
                  <a:srgbClr val="333333"/>
                </a:solidFill>
                <a:effectLst/>
                <a:latin typeface="PFEncoreSansPro"/>
              </a:rPr>
              <a:t>πρωτεασών</a:t>
            </a:r>
            <a:r>
              <a:rPr lang="el-GR" b="0" i="0" dirty="0">
                <a:solidFill>
                  <a:srgbClr val="333333"/>
                </a:solidFill>
                <a:effectLst/>
                <a:latin typeface="PFEncoreSansPro"/>
              </a:rPr>
              <a:t>, καταστροφή της </a:t>
            </a:r>
            <a:r>
              <a:rPr lang="el-GR" b="0" i="0" dirty="0" err="1">
                <a:solidFill>
                  <a:srgbClr val="333333"/>
                </a:solidFill>
                <a:effectLst/>
                <a:latin typeface="PFEncoreSansPro"/>
              </a:rPr>
              <a:t>κυψελιδοτριχοειδικής</a:t>
            </a:r>
            <a:r>
              <a:rPr lang="el-GR" b="0" i="0" dirty="0">
                <a:solidFill>
                  <a:srgbClr val="333333"/>
                </a:solidFill>
                <a:effectLst/>
                <a:latin typeface="PFEncoreSansPro"/>
              </a:rPr>
              <a:t> μεμβράνης και της διάμεσης ουσίας του πνεύμονα και διαταραχή των μηχανισμών επούλωσης και ανάπλασης των κυψελίδων και της </a:t>
            </a:r>
            <a:r>
              <a:rPr lang="el-GR" b="0" i="0" dirty="0" err="1">
                <a:solidFill>
                  <a:srgbClr val="333333"/>
                </a:solidFill>
                <a:effectLst/>
                <a:latin typeface="PFEncoreSansPro"/>
              </a:rPr>
              <a:t>αγγειογένεσης</a:t>
            </a:r>
            <a:r>
              <a:rPr lang="el-GR" b="0" i="0" dirty="0">
                <a:solidFill>
                  <a:srgbClr val="333333"/>
                </a:solidFill>
                <a:effectLst/>
                <a:latin typeface="PFEncoreSansPro"/>
              </a:rPr>
              <a:t>, διαταραχές που χαρακτηρίζουν τη νέα ΒΠΔ.</a:t>
            </a:r>
          </a:p>
          <a:p>
            <a:endParaRPr lang="el-GR" dirty="0"/>
          </a:p>
          <a:p>
            <a:endParaRPr lang="el-GR" b="1" i="0" dirty="0">
              <a:solidFill>
                <a:srgbClr val="FFFFFF"/>
              </a:solidFill>
              <a:effectLst/>
              <a:latin typeface="Arial" panose="020B0604020202020204" pitchFamily="34" charset="0"/>
            </a:endParaRPr>
          </a:p>
          <a:p>
            <a:r>
              <a:rPr lang="el-GR" b="1" i="0" dirty="0">
                <a:solidFill>
                  <a:srgbClr val="FFFFFF"/>
                </a:solidFill>
                <a:effectLst/>
                <a:latin typeface="Arial" panose="020B0604020202020204" pitchFamily="34" charset="0"/>
              </a:rPr>
              <a:t>Παραμένει ασαφές εάν η ίδια η </a:t>
            </a:r>
            <a:r>
              <a:rPr lang="el-GR" b="1" i="0" dirty="0" err="1">
                <a:solidFill>
                  <a:srgbClr val="FFFFFF"/>
                </a:solidFill>
                <a:effectLst/>
                <a:latin typeface="Arial" panose="020B0604020202020204" pitchFamily="34" charset="0"/>
              </a:rPr>
              <a:t>προωρότητα</a:t>
            </a:r>
            <a:r>
              <a:rPr lang="el-GR" b="1" i="0" dirty="0">
                <a:solidFill>
                  <a:srgbClr val="FFFFFF"/>
                </a:solidFill>
                <a:effectLst/>
                <a:latin typeface="Arial" panose="020B0604020202020204" pitchFamily="34" charset="0"/>
              </a:rPr>
              <a:t> προκαλεί BPD ή παράγοντες που συμβάλλουν στην </a:t>
            </a:r>
            <a:r>
              <a:rPr lang="el-GR" b="1" i="0" dirty="0" err="1">
                <a:solidFill>
                  <a:srgbClr val="FFFFFF"/>
                </a:solidFill>
                <a:effectLst/>
                <a:latin typeface="Arial" panose="020B0604020202020204" pitchFamily="34" charset="0"/>
              </a:rPr>
              <a:t>προωρότητα</a:t>
            </a:r>
            <a:r>
              <a:rPr lang="el-GR" b="1" i="0" dirty="0">
                <a:solidFill>
                  <a:srgbClr val="FFFFFF"/>
                </a:solidFill>
                <a:effectLst/>
                <a:latin typeface="Arial" panose="020B0604020202020204" pitchFamily="34" charset="0"/>
              </a:rPr>
              <a:t> είναι η άμεση αιτία της ή εάν υπάρχουν άλλοι ακόμη μη αναγνωρισμένοι παράγοντες που οδηγούν σε BPD. Για παράδειγμα, ο ρόλος του </a:t>
            </a:r>
            <a:r>
              <a:rPr lang="el-GR" b="1" i="0" dirty="0" err="1">
                <a:solidFill>
                  <a:srgbClr val="FFFFFF"/>
                </a:solidFill>
                <a:effectLst/>
                <a:latin typeface="Arial" panose="020B0604020202020204" pitchFamily="34" charset="0"/>
              </a:rPr>
              <a:t>μικροβιώματος</a:t>
            </a:r>
            <a:r>
              <a:rPr lang="el-GR" b="1" i="0" dirty="0">
                <a:solidFill>
                  <a:srgbClr val="FFFFFF"/>
                </a:solidFill>
                <a:effectLst/>
                <a:latin typeface="Arial" panose="020B0604020202020204" pitchFamily="34" charset="0"/>
              </a:rPr>
              <a:t> του πνεύμονα στην ανάπτυξη του πνεύμονα και του ανοσοποιητικού συστήματος του ξενιστή είναι ένα αναδυόμενο πεδίο ενδιαφέροντος. Έχει καταστεί σαφές ότι η μειωμένη ποικιλομορφία του </a:t>
            </a:r>
            <a:r>
              <a:rPr lang="el-GR" b="1" i="0" dirty="0" err="1">
                <a:solidFill>
                  <a:srgbClr val="FFFFFF"/>
                </a:solidFill>
                <a:effectLst/>
                <a:latin typeface="Arial" panose="020B0604020202020204" pitchFamily="34" charset="0"/>
              </a:rPr>
              <a:t>μικροβιώματος</a:t>
            </a:r>
            <a:r>
              <a:rPr lang="el-GR" b="1" i="0" dirty="0">
                <a:solidFill>
                  <a:srgbClr val="FFFFFF"/>
                </a:solidFill>
                <a:effectLst/>
                <a:latin typeface="Arial" panose="020B0604020202020204" pitchFamily="34" charset="0"/>
              </a:rPr>
              <a:t> του πνεύμονα, ιδίως η μειωμένη αφθονία </a:t>
            </a:r>
            <a:r>
              <a:rPr lang="el-GR" b="1" i="0" dirty="0" err="1">
                <a:solidFill>
                  <a:srgbClr val="FFFFFF"/>
                </a:solidFill>
                <a:effectLst/>
                <a:latin typeface="Arial" panose="020B0604020202020204" pitchFamily="34" charset="0"/>
              </a:rPr>
              <a:t>γαλακτοβακίλλων</a:t>
            </a:r>
            <a:r>
              <a:rPr lang="el-GR" b="1" i="0" dirty="0">
                <a:solidFill>
                  <a:srgbClr val="FFFFFF"/>
                </a:solidFill>
                <a:effectLst/>
                <a:latin typeface="Arial" panose="020B0604020202020204" pitchFamily="34" charset="0"/>
              </a:rPr>
              <a:t>, τη στιγμή της γέννησης σε πρόωρα βρέφη συσχετίζεται ισχυρά με την ανάπτυξη της BPD</a:t>
            </a:r>
          </a:p>
          <a:p>
            <a:r>
              <a:rPr lang="en-US" b="0" i="0" dirty="0">
                <a:solidFill>
                  <a:srgbClr val="212121"/>
                </a:solidFill>
                <a:effectLst/>
                <a:latin typeface="Cambria" panose="02040503050406030204" pitchFamily="18" charset="0"/>
              </a:rPr>
              <a:t>Although a role of inflammation in BPD has been validated in numerous studies, in preterm infants born in the setting of maternal inflammation (chorioamnionitis) and/or fetal inflammation (umbilical vasculitis), both increased and reduced odds of developing BPD have been reported [</a:t>
            </a:r>
            <a:r>
              <a:rPr lang="en-US" b="0" i="0" u="sng" dirty="0">
                <a:solidFill>
                  <a:srgbClr val="376FAA"/>
                </a:solidFill>
                <a:effectLst/>
                <a:latin typeface="Cambria" panose="02040503050406030204" pitchFamily="18" charset="0"/>
                <a:hlinkClick r:id="rId3"/>
              </a:rPr>
              <a:t>16</a:t>
            </a:r>
            <a:r>
              <a:rPr lang="en-US" b="0" i="0" dirty="0">
                <a:solidFill>
                  <a:srgbClr val="212121"/>
                </a:solidFill>
                <a:effectLst/>
                <a:latin typeface="Cambria" panose="02040503050406030204" pitchFamily="18" charset="0"/>
              </a:rPr>
              <a:t>]. In contrast, neonatal sepsis is consistently associated with BPD, but the type of infection is important [</a:t>
            </a:r>
            <a:r>
              <a:rPr lang="en-US" b="0" i="0" u="sng" dirty="0">
                <a:solidFill>
                  <a:srgbClr val="376FAA"/>
                </a:solidFill>
                <a:effectLst/>
                <a:latin typeface="Cambria" panose="02040503050406030204" pitchFamily="18" charset="0"/>
                <a:hlinkClick r:id="rId4"/>
              </a:rPr>
              <a:t>17</a:t>
            </a:r>
            <a:r>
              <a:rPr lang="en-US" b="0" i="0" dirty="0">
                <a:solidFill>
                  <a:srgbClr val="212121"/>
                </a:solidFill>
                <a:effectLst/>
                <a:latin typeface="Cambria" panose="02040503050406030204" pitchFamily="18" charset="0"/>
              </a:rPr>
              <a:t>]. It is also clear that both early- and late-onset sepsis increase the risk of BPD [</a:t>
            </a:r>
            <a:r>
              <a:rPr lang="en-US" b="0" i="0" u="sng" dirty="0">
                <a:solidFill>
                  <a:srgbClr val="376FAA"/>
                </a:solidFill>
                <a:effectLst/>
                <a:latin typeface="Cambria" panose="02040503050406030204" pitchFamily="18" charset="0"/>
                <a:hlinkClick r:id="rId5"/>
              </a:rPr>
              <a:t>18</a:t>
            </a:r>
            <a:r>
              <a:rPr lang="en-US" b="0" i="0" dirty="0">
                <a:solidFill>
                  <a:srgbClr val="212121"/>
                </a:solidFill>
                <a:effectLst/>
                <a:latin typeface="Cambria" panose="02040503050406030204" pitchFamily="18" charset="0"/>
              </a:rPr>
              <a:t>]. Overall, irrespective of the timing, the inflammatory exposure from sepsis plays an important role in BPD development. A significant association between </a:t>
            </a:r>
            <a:r>
              <a:rPr lang="en-US" b="0" i="0" dirty="0" err="1">
                <a:solidFill>
                  <a:srgbClr val="212121"/>
                </a:solidFill>
                <a:effectLst/>
                <a:latin typeface="Cambria" panose="02040503050406030204" pitchFamily="18" charset="0"/>
              </a:rPr>
              <a:t>Ureaplasma</a:t>
            </a:r>
            <a:r>
              <a:rPr lang="en-US" b="0" i="0" dirty="0">
                <a:solidFill>
                  <a:srgbClr val="212121"/>
                </a:solidFill>
                <a:effectLst/>
                <a:latin typeface="Cambria" panose="02040503050406030204" pitchFamily="18" charset="0"/>
              </a:rPr>
              <a:t> and BPD, likely via the suppression of the innate immune system and/or by increasing the ventilator-induced lung injury, has also been reported [</a:t>
            </a:r>
            <a:r>
              <a:rPr lang="en-US" b="0" i="0" u="sng" dirty="0">
                <a:solidFill>
                  <a:srgbClr val="376FAA"/>
                </a:solidFill>
                <a:effectLst/>
                <a:latin typeface="Cambria" panose="02040503050406030204" pitchFamily="18" charset="0"/>
                <a:hlinkClick r:id="rId6"/>
              </a:rPr>
              <a:t>19</a:t>
            </a:r>
            <a:r>
              <a:rPr lang="en-US" b="0" i="0" dirty="0">
                <a:solidFill>
                  <a:srgbClr val="212121"/>
                </a:solidFill>
                <a:effectLst/>
                <a:latin typeface="Cambria" panose="02040503050406030204" pitchFamily="18" charset="0"/>
              </a:rPr>
              <a:t>].</a:t>
            </a:r>
            <a:endParaRPr lang="el-GR" b="0" i="0" dirty="0">
              <a:solidFill>
                <a:srgbClr val="212121"/>
              </a:solidFill>
              <a:effectLst/>
              <a:latin typeface="Cambria" panose="02040503050406030204" pitchFamily="18" charset="0"/>
            </a:endParaRPr>
          </a:p>
          <a:p>
            <a:endParaRPr lang="el-GR" b="0" i="0" dirty="0">
              <a:solidFill>
                <a:srgbClr val="212121"/>
              </a:solidFill>
              <a:effectLst/>
              <a:latin typeface="Cambria" panose="02040503050406030204" pitchFamily="18" charset="0"/>
            </a:endParaRPr>
          </a:p>
          <a:p>
            <a:r>
              <a:rPr lang="en-US" b="0" i="0" dirty="0">
                <a:solidFill>
                  <a:srgbClr val="212121"/>
                </a:solidFill>
                <a:effectLst/>
                <a:latin typeface="Cambria" panose="02040503050406030204" pitchFamily="18" charset="0"/>
              </a:rPr>
              <a:t>Multiple studies have linked blood transfusion to the development or worsening of BPD [</a:t>
            </a:r>
            <a:r>
              <a:rPr lang="en-US" b="0" i="0" u="sng" dirty="0">
                <a:solidFill>
                  <a:srgbClr val="376FAA"/>
                </a:solidFill>
                <a:effectLst/>
                <a:latin typeface="Cambria" panose="02040503050406030204" pitchFamily="18" charset="0"/>
                <a:hlinkClick r:id="rId7"/>
              </a:rPr>
              <a:t>20</a:t>
            </a:r>
            <a:r>
              <a:rPr lang="en-US" b="0" i="0" dirty="0">
                <a:solidFill>
                  <a:srgbClr val="212121"/>
                </a:solidFill>
                <a:effectLst/>
                <a:latin typeface="Cambria" panose="02040503050406030204" pitchFamily="18" charset="0"/>
              </a:rPr>
              <a:t>]. Possible mechanisms include increased oxidative injury, increased non-transferrin bound iron, and inflammatory mediators present in stored blood products. In a retrospective review of infants who received blood transfusions, an association between the number or volume of transfusions and BPD was seen at 28 days of age, but not at 36 weeks corrected gestational age (GA) [</a:t>
            </a:r>
            <a:r>
              <a:rPr lang="en-US" b="0" i="0" u="sng" dirty="0">
                <a:solidFill>
                  <a:srgbClr val="376FAA"/>
                </a:solidFill>
                <a:effectLst/>
                <a:latin typeface="Cambria" panose="02040503050406030204" pitchFamily="18" charset="0"/>
                <a:hlinkClick r:id="rId8"/>
              </a:rPr>
              <a:t>21</a:t>
            </a:r>
            <a:r>
              <a:rPr lang="en-US" b="0" i="0" dirty="0">
                <a:solidFill>
                  <a:srgbClr val="212121"/>
                </a:solidFill>
                <a:effectLst/>
                <a:latin typeface="Cambria" panose="02040503050406030204" pitchFamily="18" charset="0"/>
              </a:rPr>
              <a:t>]. However, no study clearly distinguishes an association of blood transfusions with BPD from its causation.</a:t>
            </a:r>
            <a:endParaRPr lang="el-GR" dirty="0"/>
          </a:p>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19</a:t>
            </a:fld>
            <a:endParaRPr lang="en-US"/>
          </a:p>
        </p:txBody>
      </p:sp>
    </p:spTree>
    <p:extLst>
      <p:ext uri="{BB962C8B-B14F-4D97-AF65-F5344CB8AC3E}">
        <p14:creationId xmlns:p14="http://schemas.microsoft.com/office/powerpoint/2010/main" val="3529068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20</a:t>
            </a:fld>
            <a:endParaRPr lang="en-US"/>
          </a:p>
        </p:txBody>
      </p:sp>
    </p:spTree>
    <p:extLst>
      <p:ext uri="{BB962C8B-B14F-4D97-AF65-F5344CB8AC3E}">
        <p14:creationId xmlns:p14="http://schemas.microsoft.com/office/powerpoint/2010/main" val="41253106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b="0" i="0" dirty="0">
                <a:solidFill>
                  <a:srgbClr val="000000"/>
                </a:solidFill>
                <a:effectLst/>
                <a:latin typeface="Helvetica Neue"/>
              </a:rPr>
              <a:t> Due to advances in neonatal care, more than 95% of preterm infants in developed countries now survive into adulthood [1] (&gt;10 million per year worldwide). </a:t>
            </a:r>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21</a:t>
            </a:fld>
            <a:endParaRPr lang="en-US"/>
          </a:p>
        </p:txBody>
      </p:sp>
    </p:spTree>
    <p:extLst>
      <p:ext uri="{BB962C8B-B14F-4D97-AF65-F5344CB8AC3E}">
        <p14:creationId xmlns:p14="http://schemas.microsoft.com/office/powerpoint/2010/main" val="6012889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b="1" dirty="0"/>
              <a:t>Ο πρόωρος τοκετός και η BPD μπορούν να αλλάξουν την τροχιά της φυσιολογικής ανάπτυξης των πνευμόνων κατά την παιδική ηλικία.</a:t>
            </a:r>
            <a:endParaRPr lang="en-US" b="1" dirty="0"/>
          </a:p>
          <a:p>
            <a:endParaRPr lang="en-US" b="1" dirty="0"/>
          </a:p>
          <a:p>
            <a:endParaRPr lang="el-GR" dirty="0"/>
          </a:p>
          <a:p>
            <a:r>
              <a:rPr lang="el-GR" dirty="0"/>
              <a:t>Συνολικά, πολλές μελέτες δείχνουν ότι η BPD όχι μόνο μειώνει την πνευμονική λειτουργία κατά τη βρεφική ηλικία, αλλά έχει επίσης σημαντικό αντίκτυπο στην πνευμονική λειτουργία αργότερα στην παιδική ηλικία, εκτός από την αύξηση της πιθανότητας εμφάνισης άσθματος</a:t>
            </a:r>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22</a:t>
            </a:fld>
            <a:endParaRPr lang="en-US"/>
          </a:p>
        </p:txBody>
      </p:sp>
    </p:spTree>
    <p:extLst>
      <p:ext uri="{BB962C8B-B14F-4D97-AF65-F5344CB8AC3E}">
        <p14:creationId xmlns:p14="http://schemas.microsoft.com/office/powerpoint/2010/main" val="4252453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b="0" i="0" dirty="0">
                <a:solidFill>
                  <a:srgbClr val="212121"/>
                </a:solidFill>
                <a:effectLst/>
                <a:latin typeface="Cambria" panose="02040503050406030204" pitchFamily="18" charset="0"/>
              </a:rPr>
              <a:t>Inter-center variability adds additional difficulty in determining true BPD rates. At 17 NICHD Neonatal Research Network centers, rates of BPD based on the physiologic definition ranged from &lt;10% to &gt;50% in infants with birth weights less than 1250g (</a:t>
            </a:r>
            <a:r>
              <a:rPr lang="en-US" b="0" i="0" u="sng" dirty="0">
                <a:solidFill>
                  <a:srgbClr val="376FAA"/>
                </a:solidFill>
                <a:effectLst/>
                <a:latin typeface="Cambria" panose="02040503050406030204" pitchFamily="18" charset="0"/>
                <a:hlinkClick r:id="rId3"/>
              </a:rPr>
              <a:t>Walsh, 2007</a:t>
            </a:r>
            <a:r>
              <a:rPr lang="en-US" b="0" i="0" dirty="0">
                <a:solidFill>
                  <a:srgbClr val="212121"/>
                </a:solidFill>
                <a:effectLst/>
                <a:latin typeface="Cambria" panose="02040503050406030204" pitchFamily="18" charset="0"/>
              </a:rPr>
              <a:t>). Similar variability is seen across VON centers and internationally (</a:t>
            </a:r>
            <a:r>
              <a:rPr lang="en-US" b="0" i="0" u="sng" dirty="0">
                <a:solidFill>
                  <a:srgbClr val="376FAA"/>
                </a:solidFill>
                <a:effectLst/>
                <a:latin typeface="Cambria" panose="02040503050406030204" pitchFamily="18" charset="0"/>
                <a:hlinkClick r:id="rId4"/>
              </a:rPr>
              <a:t>Payne, 2006a</a:t>
            </a:r>
            <a:r>
              <a:rPr lang="en-US" b="0" i="0" dirty="0">
                <a:solidFill>
                  <a:srgbClr val="212121"/>
                </a:solidFill>
                <a:effectLst/>
                <a:latin typeface="Cambria" panose="02040503050406030204" pitchFamily="18" charset="0"/>
              </a:rPr>
              <a:t>, </a:t>
            </a:r>
            <a:r>
              <a:rPr lang="en-US" b="0" i="0" u="sng" dirty="0">
                <a:solidFill>
                  <a:srgbClr val="376FAA"/>
                </a:solidFill>
                <a:effectLst/>
                <a:latin typeface="Cambria" panose="02040503050406030204" pitchFamily="18" charset="0"/>
                <a:hlinkClick r:id="rId5"/>
              </a:rPr>
              <a:t>b</a:t>
            </a:r>
            <a:r>
              <a:rPr lang="en-US" b="0" i="0" dirty="0">
                <a:solidFill>
                  <a:srgbClr val="212121"/>
                </a:solidFill>
                <a:effectLst/>
                <a:latin typeface="Cambria" panose="02040503050406030204" pitchFamily="18" charset="0"/>
              </a:rPr>
              <a:t>; </a:t>
            </a:r>
            <a:r>
              <a:rPr lang="en-US" b="0" i="0" u="sng" dirty="0">
                <a:solidFill>
                  <a:srgbClr val="376FAA"/>
                </a:solidFill>
                <a:effectLst/>
                <a:latin typeface="Cambria" panose="02040503050406030204" pitchFamily="18" charset="0"/>
                <a:hlinkClick r:id="rId6"/>
              </a:rPr>
              <a:t>Zeitlin, 2008</a:t>
            </a:r>
            <a:r>
              <a:rPr lang="en-US" b="0" i="0" dirty="0">
                <a:solidFill>
                  <a:srgbClr val="212121"/>
                </a:solidFill>
                <a:effectLst/>
                <a:latin typeface="Cambria" panose="02040503050406030204" pitchFamily="18" charset="0"/>
              </a:rPr>
              <a:t>; </a:t>
            </a:r>
            <a:r>
              <a:rPr lang="en-US" b="0" i="0" u="sng" dirty="0">
                <a:solidFill>
                  <a:srgbClr val="376FAA"/>
                </a:solidFill>
                <a:effectLst/>
                <a:latin typeface="Cambria" panose="02040503050406030204" pitchFamily="18" charset="0"/>
                <a:hlinkClick r:id="rId7"/>
              </a:rPr>
              <a:t>Choi, 2012</a:t>
            </a:r>
            <a:r>
              <a:rPr lang="en-US" b="0" i="0" dirty="0">
                <a:solidFill>
                  <a:srgbClr val="212121"/>
                </a:solidFill>
                <a:effectLst/>
                <a:latin typeface="Cambria" panose="02040503050406030204" pitchFamily="18" charset="0"/>
              </a:rPr>
              <a:t>; </a:t>
            </a:r>
            <a:r>
              <a:rPr lang="en-US" b="0" i="0" u="sng" dirty="0">
                <a:solidFill>
                  <a:srgbClr val="376FAA"/>
                </a:solidFill>
                <a:effectLst/>
                <a:latin typeface="Cambria" panose="02040503050406030204" pitchFamily="18" charset="0"/>
                <a:hlinkClick r:id="rId8"/>
              </a:rPr>
              <a:t>Rojas, 2012</a:t>
            </a:r>
            <a:r>
              <a:rPr lang="en-US" b="0" i="0" dirty="0">
                <a:solidFill>
                  <a:srgbClr val="212121"/>
                </a:solidFill>
                <a:effectLst/>
                <a:latin typeface="Cambria" panose="02040503050406030204" pitchFamily="18" charset="0"/>
              </a:rPr>
              <a:t>). </a:t>
            </a:r>
            <a:r>
              <a:rPr lang="en-US" b="1" i="0" dirty="0">
                <a:solidFill>
                  <a:srgbClr val="212121"/>
                </a:solidFill>
                <a:effectLst/>
                <a:latin typeface="Cambria" panose="02040503050406030204" pitchFamily="18" charset="0"/>
              </a:rPr>
              <a:t>In 10 European regions, rates of BPD ranged between 10.5% and 21.5% for infants born less than 32 weeks gestation in 2003 (</a:t>
            </a:r>
            <a:r>
              <a:rPr lang="en-US" b="1" i="0" u="sng" dirty="0">
                <a:solidFill>
                  <a:srgbClr val="376FAA"/>
                </a:solidFill>
                <a:effectLst/>
                <a:latin typeface="Cambria" panose="02040503050406030204" pitchFamily="18" charset="0"/>
                <a:hlinkClick r:id="rId6"/>
              </a:rPr>
              <a:t>Zeitlin, 2008</a:t>
            </a:r>
            <a:r>
              <a:rPr lang="en-US" b="1" i="0" dirty="0">
                <a:solidFill>
                  <a:srgbClr val="212121"/>
                </a:solidFill>
                <a:effectLst/>
                <a:latin typeface="Cambria" panose="02040503050406030204" pitchFamily="18" charset="0"/>
              </a:rPr>
              <a:t>). Across all South Korean neonatal intensive care units, rates of BPD in VLBW infants varied from 5 to 50% (</a:t>
            </a:r>
            <a:r>
              <a:rPr lang="en-US" b="1" i="0" u="sng" dirty="0">
                <a:solidFill>
                  <a:srgbClr val="376FAA"/>
                </a:solidFill>
                <a:effectLst/>
                <a:latin typeface="Cambria" panose="02040503050406030204" pitchFamily="18" charset="0"/>
                <a:hlinkClick r:id="rId7"/>
              </a:rPr>
              <a:t>Choi, 2012</a:t>
            </a:r>
            <a:r>
              <a:rPr lang="en-US" b="1" i="0" dirty="0">
                <a:solidFill>
                  <a:srgbClr val="212121"/>
                </a:solidFill>
                <a:effectLst/>
                <a:latin typeface="Cambria" panose="02040503050406030204" pitchFamily="18" charset="0"/>
              </a:rPr>
              <a:t>).</a:t>
            </a:r>
          </a:p>
          <a:p>
            <a:endParaRPr lang="en-US" b="0" i="0" dirty="0">
              <a:solidFill>
                <a:srgbClr val="212121"/>
              </a:solidFill>
              <a:effectLst/>
              <a:latin typeface="Cambria" panose="02040503050406030204" pitchFamily="18" charset="0"/>
            </a:endParaRPr>
          </a:p>
          <a:p>
            <a:endParaRPr lang="el-GR" b="1"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2</a:t>
            </a:fld>
            <a:endParaRPr lang="en-US"/>
          </a:p>
        </p:txBody>
      </p:sp>
    </p:spTree>
    <p:extLst>
      <p:ext uri="{BB962C8B-B14F-4D97-AF65-F5344CB8AC3E}">
        <p14:creationId xmlns:p14="http://schemas.microsoft.com/office/powerpoint/2010/main" val="22801497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b="1" dirty="0"/>
              <a:t>Σεγενικά, η πνευμονική λειτουργία δεν φαίνεται να φθάνει τις προβλεπόμενες τιμές και, ως εκ τούτου, η φυσική πτώση των </a:t>
            </a:r>
            <a:r>
              <a:rPr lang="el-GR" b="1" dirty="0" err="1"/>
              <a:t>πνευμόνωνη</a:t>
            </a:r>
            <a:r>
              <a:rPr lang="el-GR" b="1" dirty="0"/>
              <a:t> λειτουργία ξεκινά σε χαμηλότερη γραμμή βάσης.</a:t>
            </a:r>
          </a:p>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23</a:t>
            </a:fld>
            <a:endParaRPr lang="en-US"/>
          </a:p>
        </p:txBody>
      </p:sp>
    </p:spTree>
    <p:extLst>
      <p:ext uri="{BB962C8B-B14F-4D97-AF65-F5344CB8AC3E}">
        <p14:creationId xmlns:p14="http://schemas.microsoft.com/office/powerpoint/2010/main" val="35905656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Ο πρόωρος τοκετός και η BPD μπορούν να αλλάξουν την τροχιά της φυσιολογικής ανάπτυξης των πνευμόνων κατά την παιδική ηλικία.</a:t>
            </a:r>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24</a:t>
            </a:fld>
            <a:endParaRPr lang="en-US"/>
          </a:p>
        </p:txBody>
      </p:sp>
    </p:spTree>
    <p:extLst>
      <p:ext uri="{BB962C8B-B14F-4D97-AF65-F5344CB8AC3E}">
        <p14:creationId xmlns:p14="http://schemas.microsoft.com/office/powerpoint/2010/main" val="29150336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dirty="0"/>
              <a:t>https://www.ncbi.nlm.nih.gov/pmc/articles/PMC5856637/</a:t>
            </a:r>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27</a:t>
            </a:fld>
            <a:endParaRPr lang="en-US"/>
          </a:p>
        </p:txBody>
      </p:sp>
    </p:spTree>
    <p:extLst>
      <p:ext uri="{BB962C8B-B14F-4D97-AF65-F5344CB8AC3E}">
        <p14:creationId xmlns:p14="http://schemas.microsoft.com/office/powerpoint/2010/main" val="42681553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dirty="0"/>
              <a:t>https://www.ncbi.nlm.nih.gov/pmc/articles/PMC5856637/</a:t>
            </a:r>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29</a:t>
            </a:fld>
            <a:endParaRPr lang="en-US"/>
          </a:p>
        </p:txBody>
      </p:sp>
    </p:spTree>
    <p:extLst>
      <p:ext uri="{BB962C8B-B14F-4D97-AF65-F5344CB8AC3E}">
        <p14:creationId xmlns:p14="http://schemas.microsoft.com/office/powerpoint/2010/main" val="27893316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dirty="0"/>
              <a:t>https://www.ncbi.nlm.nih.gov/pmc/articles/PMC5856637/</a:t>
            </a:r>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30</a:t>
            </a:fld>
            <a:endParaRPr lang="en-US"/>
          </a:p>
        </p:txBody>
      </p:sp>
    </p:spTree>
    <p:extLst>
      <p:ext uri="{BB962C8B-B14F-4D97-AF65-F5344CB8AC3E}">
        <p14:creationId xmlns:p14="http://schemas.microsoft.com/office/powerpoint/2010/main" val="15868320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b="0" i="0" dirty="0">
                <a:solidFill>
                  <a:srgbClr val="212121"/>
                </a:solidFill>
                <a:effectLst/>
                <a:latin typeface="BlinkMacSystemFont"/>
              </a:rPr>
              <a:t>Rocha G, </a:t>
            </a:r>
            <a:r>
              <a:rPr lang="en-US" b="0" i="0" dirty="0" err="1">
                <a:solidFill>
                  <a:srgbClr val="212121"/>
                </a:solidFill>
                <a:effectLst/>
                <a:latin typeface="BlinkMacSystemFont"/>
              </a:rPr>
              <a:t>Guimarães</a:t>
            </a:r>
            <a:r>
              <a:rPr lang="en-US" b="0" i="0" dirty="0">
                <a:solidFill>
                  <a:srgbClr val="212121"/>
                </a:solidFill>
                <a:effectLst/>
                <a:latin typeface="BlinkMacSystemFont"/>
              </a:rPr>
              <a:t> H, Pereira-da-Silva L. The Role of Nutrition in the Prevention and Management of Bronchopulmonary Dysplasia: A Literature Review and Clinical Approach. Int J Environ Res Public Health. 2021 Jun 9;18(12):6245.</a:t>
            </a:r>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32</a:t>
            </a:fld>
            <a:endParaRPr lang="en-US"/>
          </a:p>
        </p:txBody>
      </p:sp>
    </p:spTree>
    <p:extLst>
      <p:ext uri="{BB962C8B-B14F-4D97-AF65-F5344CB8AC3E}">
        <p14:creationId xmlns:p14="http://schemas.microsoft.com/office/powerpoint/2010/main" val="9276533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b="0" i="0" dirty="0">
                <a:solidFill>
                  <a:srgbClr val="333333"/>
                </a:solidFill>
                <a:effectLst/>
                <a:latin typeface="Cambria" panose="02040503050406030204" pitchFamily="18" charset="0"/>
              </a:rPr>
              <a:t>The placenta-gut-lung triangle. The figure illustrates the potential sources of the lung microbiome and the role of substrate supplies and specific nutrients in alveolar homeostasis, and their role in the pathway towards chronic lung disease. https://www.ncbi.nlm.nih.gov/pmc/articles/PMC7071142/</a:t>
            </a:r>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33</a:t>
            </a:fld>
            <a:endParaRPr lang="en-US"/>
          </a:p>
        </p:txBody>
      </p:sp>
    </p:spTree>
    <p:extLst>
      <p:ext uri="{BB962C8B-B14F-4D97-AF65-F5344CB8AC3E}">
        <p14:creationId xmlns:p14="http://schemas.microsoft.com/office/powerpoint/2010/main" val="2039729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Οι μητρικές παρεμβάσεις που στοχεύουν στη διακοπή του καπνίσματος ή στην τροποποίηση των βλαβερών επιπτώσεων της νικοτίνης μπορεί να είναι στόχοι για τη βελτίωση της αναπνευστικής έκβασης.</a:t>
            </a:r>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37</a:t>
            </a:fld>
            <a:endParaRPr lang="en-US"/>
          </a:p>
        </p:txBody>
      </p:sp>
    </p:spTree>
    <p:extLst>
      <p:ext uri="{BB962C8B-B14F-4D97-AF65-F5344CB8AC3E}">
        <p14:creationId xmlns:p14="http://schemas.microsoft.com/office/powerpoint/2010/main" val="22855448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Μεταεμμηνορροϊκή ηλικία (PMA)a. Η </a:t>
            </a:r>
            <a:r>
              <a:rPr lang="el-GR" dirty="0" err="1"/>
              <a:t>μετεμμηνορροϊκή</a:t>
            </a:r>
            <a:r>
              <a:rPr lang="el-GR" dirty="0"/>
              <a:t> ηλικία υπολογίζεται ως ηλικία κύησης συν μεταγεννητική ηλικία.</a:t>
            </a:r>
          </a:p>
          <a:p>
            <a:endParaRPr lang="el-GR" dirty="0"/>
          </a:p>
          <a:p>
            <a:pPr marL="0" marR="0" lvl="0" indent="0" algn="l" defTabSz="914400" rtl="0" eaLnBrk="1" fontAlgn="auto" latinLnBrk="0" hangingPunct="1">
              <a:lnSpc>
                <a:spcPct val="100000"/>
              </a:lnSpc>
              <a:spcBef>
                <a:spcPts val="0"/>
              </a:spcBef>
              <a:spcAft>
                <a:spcPts val="0"/>
              </a:spcAft>
              <a:buClrTx/>
              <a:buSzTx/>
              <a:buFontTx/>
              <a:buNone/>
              <a:tabLst/>
              <a:defRPr/>
            </a:pPr>
            <a:r>
              <a:rPr lang="el-GR" sz="1200" dirty="0"/>
              <a:t>Οι στόχοι υγρών που αξιολογήθηκαν τη δεκαετία του 1970 μπορεί να μην είναι κατάλληλοι σήμερα. Τα βρέφη που διατρέχουν κίνδυνο για BPD σήμερα είναι πολύ μικρότερα και πιο ανώριμα από τα βρέφη που ανέπτυξαν BPD όταν οι αρχικοί στόχοι υγρών εισήχθησαν στην πράξη για ασθενείς ΜΕΘ. Επιπλέον, η ακεραιότητα του δέρματος στα πολύ ανώριμα βρέφη που κινδυνεύουν για BPD είναι πολύ διαφορετική από εκείνα τα βρέφη της δεκαετίας του 1970. Παραμένουν πολλά ερωτήματα σχετικά με τον τρόπο αντιμετώπισης των συμπληρωμάτων νατρίου. Ποια παρεντερική και εντερική διατροφική υποστήριξη είναι καλύτερη; Πώς μπορεί να ενισχυθεί καλύτερα το μητρικό γάλα; Επηρεάζουν τα αποτελέσματα οι ποιοτικές διαφορές στο μητρικό γάλα; Στα δεδομένα έκβασης του πρώτου έτους PROP, ο θηλασμός κατά το εξιτήριο συσχετίστηκε ανεξάρτητα με λιγότερη μεταγενέστερη αναπνευστική νοσηρότητα.</a:t>
            </a:r>
          </a:p>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38</a:t>
            </a:fld>
            <a:endParaRPr lang="en-US"/>
          </a:p>
        </p:txBody>
      </p:sp>
    </p:spTree>
    <p:extLst>
      <p:ext uri="{BB962C8B-B14F-4D97-AF65-F5344CB8AC3E}">
        <p14:creationId xmlns:p14="http://schemas.microsoft.com/office/powerpoint/2010/main" val="22294550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Πολλαπλές εκθέσεις και παρεμβάσεις που ξεκινούν αμέσως μετά τον τοκετό έχουν στοχεύσει στην πρόληψη της BPD. </a:t>
            </a:r>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40</a:t>
            </a:fld>
            <a:endParaRPr lang="en-US"/>
          </a:p>
        </p:txBody>
      </p:sp>
    </p:spTree>
    <p:extLst>
      <p:ext uri="{BB962C8B-B14F-4D97-AF65-F5344CB8AC3E}">
        <p14:creationId xmlns:p14="http://schemas.microsoft.com/office/powerpoint/2010/main" val="1520160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dirty="0"/>
              <a:t>Από τότε, έχει γίνει μια αδιάκοπη προσπάθεια για την κατανόηση της </a:t>
            </a:r>
            <a:r>
              <a:rPr lang="el-GR" dirty="0" err="1"/>
              <a:t>παθοφυσιολογίας</a:t>
            </a:r>
            <a:r>
              <a:rPr lang="el-GR" dirty="0"/>
              <a:t> της και την ανάπτυξη αποτελεσματικών μεθόδων για την πρόληψη και τη θεραπεία της BPD. </a:t>
            </a:r>
            <a:endParaRPr lang="el-GR" b="1" dirty="0"/>
          </a:p>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3</a:t>
            </a:fld>
            <a:endParaRPr lang="en-US"/>
          </a:p>
        </p:txBody>
      </p:sp>
    </p:spTree>
    <p:extLst>
      <p:ext uri="{BB962C8B-B14F-4D97-AF65-F5344CB8AC3E}">
        <p14:creationId xmlns:p14="http://schemas.microsoft.com/office/powerpoint/2010/main" val="25165756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algn="l">
              <a:spcBef>
                <a:spcPts val="2000"/>
              </a:spcBef>
              <a:spcAft>
                <a:spcPts val="2000"/>
              </a:spcAft>
            </a:pPr>
            <a:r>
              <a:rPr lang="en-US" b="0" i="0" dirty="0">
                <a:solidFill>
                  <a:srgbClr val="212121"/>
                </a:solidFill>
                <a:effectLst/>
                <a:latin typeface="Cambria" panose="02040503050406030204" pitchFamily="18" charset="0"/>
              </a:rPr>
              <a:t>The clinical management of established BPD has evolved empirically without a strong evidence base. A multidisciplinary approach for severe BPD with the involvement of subspecialists in the NICU, including neonatology, pulmonology, cardiology, otolaryngology, gastroenterology, infectious disease, nutrition, clinical pharmacy, and social work/case management individualized for each patient, may improve outcome.</a:t>
            </a:r>
            <a:r>
              <a:rPr lang="en-US" b="0" i="0" u="sng" baseline="30000" dirty="0">
                <a:solidFill>
                  <a:srgbClr val="376FAA"/>
                </a:solidFill>
                <a:effectLst/>
                <a:latin typeface="Cambria" panose="02040503050406030204" pitchFamily="18" charset="0"/>
                <a:hlinkClick r:id="rId3"/>
              </a:rPr>
              <a:t>23</a:t>
            </a:r>
            <a:r>
              <a:rPr lang="en-US" b="0" i="0" dirty="0">
                <a:solidFill>
                  <a:srgbClr val="212121"/>
                </a:solidFill>
                <a:effectLst/>
                <a:latin typeface="Cambria" panose="02040503050406030204" pitchFamily="18" charset="0"/>
              </a:rPr>
              <a:t> The importance of continuity and team communication was emphasized for these high-risk infants.</a:t>
            </a:r>
          </a:p>
          <a:p>
            <a:pPr algn="l">
              <a:spcBef>
                <a:spcPts val="2000"/>
              </a:spcBef>
              <a:spcAft>
                <a:spcPts val="2000"/>
              </a:spcAft>
            </a:pPr>
            <a:r>
              <a:rPr lang="en-US" b="0" i="0" dirty="0">
                <a:solidFill>
                  <a:srgbClr val="212121"/>
                </a:solidFill>
                <a:effectLst/>
                <a:latin typeface="Cambria" panose="02040503050406030204" pitchFamily="18" charset="0"/>
              </a:rPr>
              <a:t>Ventilation and respiratory management strategies for infants with established BPD have weak evidence to support current practices. A better understanding of BPD phenotypes is needed because BPD is such a heterogenous group of patients. Precursors to BPD include parenchymal lung disease, vascular injury with pulmonary hypertension, airway injury or control of breathing issues necessitating prolonged respiratory support, and aspiration, and may require different care strategies. Other variables that influence management decisions include the types of ventilator and respiratory equipment used, pressure and tidal volume approaches, and ventilator rates. Optimal oxygen saturation targeting has been studied at various time points in the NICU. Studies by </a:t>
            </a:r>
            <a:r>
              <a:rPr lang="en-US" b="0" i="0" dirty="0" err="1">
                <a:solidFill>
                  <a:srgbClr val="212121"/>
                </a:solidFill>
                <a:effectLst/>
                <a:latin typeface="Cambria" panose="02040503050406030204" pitchFamily="18" charset="0"/>
              </a:rPr>
              <a:t>Askie</a:t>
            </a:r>
            <a:r>
              <a:rPr lang="en-US" b="0" i="0" dirty="0">
                <a:solidFill>
                  <a:srgbClr val="212121"/>
                </a:solidFill>
                <a:effectLst/>
                <a:latin typeface="Cambria" panose="02040503050406030204" pitchFamily="18" charset="0"/>
              </a:rPr>
              <a:t> et al (BOOST)</a:t>
            </a:r>
            <a:r>
              <a:rPr lang="en-US" b="0" i="0" u="sng" baseline="30000" dirty="0">
                <a:solidFill>
                  <a:srgbClr val="376FAA"/>
                </a:solidFill>
                <a:effectLst/>
                <a:latin typeface="Cambria" panose="02040503050406030204" pitchFamily="18" charset="0"/>
                <a:hlinkClick r:id="rId4"/>
              </a:rPr>
              <a:t>62</a:t>
            </a:r>
            <a:r>
              <a:rPr lang="en-US" b="0" i="0" dirty="0">
                <a:solidFill>
                  <a:srgbClr val="212121"/>
                </a:solidFill>
                <a:effectLst/>
                <a:latin typeface="Cambria" panose="02040503050406030204" pitchFamily="18" charset="0"/>
              </a:rPr>
              <a:t> and Phelps (STOP-ROP)</a:t>
            </a:r>
            <a:r>
              <a:rPr lang="en-US" b="0" i="0" u="sng" baseline="30000" dirty="0">
                <a:solidFill>
                  <a:srgbClr val="376FAA"/>
                </a:solidFill>
                <a:effectLst/>
                <a:latin typeface="Cambria" panose="02040503050406030204" pitchFamily="18" charset="0"/>
                <a:hlinkClick r:id="rId5"/>
              </a:rPr>
              <a:t>63</a:t>
            </a:r>
            <a:r>
              <a:rPr lang="en-US" b="0" i="0" dirty="0">
                <a:solidFill>
                  <a:srgbClr val="212121"/>
                </a:solidFill>
                <a:effectLst/>
                <a:latin typeface="Cambria" panose="02040503050406030204" pitchFamily="18" charset="0"/>
              </a:rPr>
              <a:t> showed that higher oxygen saturation targets begun at an average of 32 and 35 weeks PMA are associated with worse pulmonary outcomes as measured by duration of oxygen exposure at 38 weeks PMA and 3 months PMA. More recent oxygen saturation target trials</a:t>
            </a:r>
            <a:r>
              <a:rPr lang="en-US" b="0" i="0" u="sng" baseline="30000" dirty="0">
                <a:solidFill>
                  <a:srgbClr val="376FAA"/>
                </a:solidFill>
                <a:effectLst/>
                <a:latin typeface="Cambria" panose="02040503050406030204" pitchFamily="18" charset="0"/>
                <a:hlinkClick r:id="rId6"/>
              </a:rPr>
              <a:t>64</a:t>
            </a:r>
            <a:r>
              <a:rPr lang="en-US" b="0" i="0" baseline="30000" dirty="0">
                <a:solidFill>
                  <a:srgbClr val="212121"/>
                </a:solidFill>
                <a:effectLst/>
                <a:latin typeface="Cambria" panose="02040503050406030204" pitchFamily="18" charset="0"/>
              </a:rPr>
              <a:t>–</a:t>
            </a:r>
            <a:r>
              <a:rPr lang="en-US" b="0" i="0" u="sng" baseline="30000" dirty="0">
                <a:solidFill>
                  <a:srgbClr val="376FAA"/>
                </a:solidFill>
                <a:effectLst/>
                <a:latin typeface="Cambria" panose="02040503050406030204" pitchFamily="18" charset="0"/>
                <a:hlinkClick r:id="rId7"/>
              </a:rPr>
              <a:t>69</a:t>
            </a:r>
            <a:r>
              <a:rPr lang="en-US" b="0" i="0" dirty="0">
                <a:solidFill>
                  <a:srgbClr val="212121"/>
                </a:solidFill>
                <a:effectLst/>
                <a:latin typeface="Cambria" panose="02040503050406030204" pitchFamily="18" charset="0"/>
              </a:rPr>
              <a:t> have been summarized in a current report from the American Academy of Pediatrics.</a:t>
            </a:r>
            <a:r>
              <a:rPr lang="en-US" b="0" i="0" u="sng" baseline="30000" dirty="0">
                <a:solidFill>
                  <a:srgbClr val="376FAA"/>
                </a:solidFill>
                <a:effectLst/>
                <a:latin typeface="Cambria" panose="02040503050406030204" pitchFamily="18" charset="0"/>
                <a:hlinkClick r:id="rId8"/>
              </a:rPr>
              <a:t>70</a:t>
            </a:r>
            <a:r>
              <a:rPr lang="en-US" b="0" i="0" dirty="0">
                <a:solidFill>
                  <a:srgbClr val="212121"/>
                </a:solidFill>
                <a:effectLst/>
                <a:latin typeface="Cambria" panose="02040503050406030204" pitchFamily="18" charset="0"/>
              </a:rPr>
              <a:t> This report concluded that a targeted saturation range of 90%–95% may be safer than 85%–89%, but the ideal saturation range for extremely low birth weight infants remains unclear. The results of a neonatal oxygenation prospective meta-analysis (NEOPROM) are pending.</a:t>
            </a:r>
            <a:r>
              <a:rPr lang="en-US" b="0" i="0" u="sng" baseline="30000" dirty="0">
                <a:solidFill>
                  <a:srgbClr val="376FAA"/>
                </a:solidFill>
                <a:effectLst/>
                <a:latin typeface="Cambria" panose="02040503050406030204" pitchFamily="18" charset="0"/>
                <a:hlinkClick r:id="rId9"/>
              </a:rPr>
              <a:t>71</a:t>
            </a:r>
            <a:r>
              <a:rPr lang="en-US" b="0" i="0" dirty="0">
                <a:solidFill>
                  <a:srgbClr val="212121"/>
                </a:solidFill>
                <a:effectLst/>
                <a:latin typeface="Cambria" panose="02040503050406030204" pitchFamily="18" charset="0"/>
              </a:rPr>
              <a:t> Nutrition strategies for the BPD population are generally aimed at higher calories with fluid limitation. None of these practices have been studied rigorously in large populations. Future analysis of individual genomics may help to guide personalized nutrition choices for each baby.</a:t>
            </a:r>
          </a:p>
          <a:p>
            <a:pPr algn="l">
              <a:spcBef>
                <a:spcPts val="2000"/>
              </a:spcBef>
              <a:spcAft>
                <a:spcPts val="2000"/>
              </a:spcAft>
            </a:pPr>
            <a:r>
              <a:rPr lang="en-US" b="0" i="0" dirty="0">
                <a:solidFill>
                  <a:srgbClr val="212121"/>
                </a:solidFill>
                <a:effectLst/>
                <a:latin typeface="Cambria" panose="02040503050406030204" pitchFamily="18" charset="0"/>
              </a:rPr>
              <a:t>Diuretics, bronchodilators, and corticosteroids (inhaled and systemic) are frequently used in infants with established BPD.</a:t>
            </a:r>
            <a:r>
              <a:rPr lang="en-US" b="0" i="0" u="sng" baseline="30000" dirty="0">
                <a:solidFill>
                  <a:srgbClr val="376FAA"/>
                </a:solidFill>
                <a:effectLst/>
                <a:latin typeface="Cambria" panose="02040503050406030204" pitchFamily="18" charset="0"/>
                <a:hlinkClick r:id="rId3"/>
              </a:rPr>
              <a:t>23</a:t>
            </a:r>
            <a:r>
              <a:rPr lang="en-US" b="0" i="0" dirty="0">
                <a:solidFill>
                  <a:srgbClr val="212121"/>
                </a:solidFill>
                <a:effectLst/>
                <a:latin typeface="Cambria" panose="02040503050406030204" pitchFamily="18" charset="0"/>
              </a:rPr>
              <a:t> Data from the 835 infants recruited from 5 centers and 13 clinical sites for the PROP dataset demonstrate that medication usage varies widely. There is a lack of clear diagnostic definitions for pulmonary hypertension in BPD. Whether pulmonary hypertension is a marker for more severe BPD or directly contributes to worse outcomes remains unclear.</a:t>
            </a:r>
            <a:r>
              <a:rPr lang="en-US" b="0" i="0" u="sng" baseline="30000" dirty="0">
                <a:solidFill>
                  <a:srgbClr val="376FAA"/>
                </a:solidFill>
                <a:effectLst/>
                <a:latin typeface="Cambria" panose="02040503050406030204" pitchFamily="18" charset="0"/>
                <a:hlinkClick r:id="rId10"/>
              </a:rPr>
              <a:t>72</a:t>
            </a:r>
            <a:r>
              <a:rPr lang="en-US" b="0" i="0" dirty="0">
                <a:solidFill>
                  <a:srgbClr val="212121"/>
                </a:solidFill>
                <a:effectLst/>
                <a:latin typeface="Cambria" panose="02040503050406030204" pitchFamily="18" charset="0"/>
              </a:rPr>
              <a:t> When detected, pulmonary hypertension seems to increase the risk of death in infants with BPD,</a:t>
            </a:r>
            <a:r>
              <a:rPr lang="en-US" b="0" i="0" u="sng" baseline="30000" dirty="0">
                <a:solidFill>
                  <a:srgbClr val="376FAA"/>
                </a:solidFill>
                <a:effectLst/>
                <a:latin typeface="Cambria" panose="02040503050406030204" pitchFamily="18" charset="0"/>
                <a:hlinkClick r:id="rId11"/>
              </a:rPr>
              <a:t>73</a:t>
            </a:r>
            <a:r>
              <a:rPr lang="en-US" b="0" i="0" dirty="0">
                <a:solidFill>
                  <a:srgbClr val="212121"/>
                </a:solidFill>
                <a:effectLst/>
                <a:latin typeface="Cambria" panose="02040503050406030204" pitchFamily="18" charset="0"/>
              </a:rPr>
              <a:t> and further studies are needed to identify these at-risk infants earlier. Biomarkers and echocardiographic criteria are gaps in knowledge. For infants with suspected or established pulmonary hypertension complicating BPD,</a:t>
            </a:r>
            <a:r>
              <a:rPr lang="en-US" b="0" i="0" u="sng" baseline="30000" dirty="0">
                <a:solidFill>
                  <a:srgbClr val="376FAA"/>
                </a:solidFill>
                <a:effectLst/>
                <a:latin typeface="Cambria" panose="02040503050406030204" pitchFamily="18" charset="0"/>
                <a:hlinkClick r:id="rId12"/>
              </a:rPr>
              <a:t>74</a:t>
            </a:r>
            <a:r>
              <a:rPr lang="en-US" b="0" i="0" dirty="0">
                <a:solidFill>
                  <a:srgbClr val="212121"/>
                </a:solidFill>
                <a:effectLst/>
                <a:latin typeface="Cambria" panose="02040503050406030204" pitchFamily="18" charset="0"/>
              </a:rPr>
              <a:t> additional medications such as nitric oxide, sildenafil, </a:t>
            </a:r>
            <a:r>
              <a:rPr lang="en-US" b="0" i="0" dirty="0" err="1">
                <a:solidFill>
                  <a:srgbClr val="212121"/>
                </a:solidFill>
                <a:effectLst/>
                <a:latin typeface="Cambria" panose="02040503050406030204" pitchFamily="18" charset="0"/>
              </a:rPr>
              <a:t>bosentan</a:t>
            </a:r>
            <a:r>
              <a:rPr lang="en-US" b="0" i="0" dirty="0">
                <a:solidFill>
                  <a:srgbClr val="212121"/>
                </a:solidFill>
                <a:effectLst/>
                <a:latin typeface="Cambria" panose="02040503050406030204" pitchFamily="18" charset="0"/>
              </a:rPr>
              <a:t>, and </a:t>
            </a:r>
            <a:r>
              <a:rPr lang="en-US" b="0" i="0" dirty="0" err="1">
                <a:solidFill>
                  <a:srgbClr val="212121"/>
                </a:solidFill>
                <a:effectLst/>
                <a:latin typeface="Cambria" panose="02040503050406030204" pitchFamily="18" charset="0"/>
              </a:rPr>
              <a:t>treprostinil</a:t>
            </a:r>
            <a:r>
              <a:rPr lang="en-US" b="0" i="0" dirty="0">
                <a:solidFill>
                  <a:srgbClr val="212121"/>
                </a:solidFill>
                <a:effectLst/>
                <a:latin typeface="Cambria" panose="02040503050406030204" pitchFamily="18" charset="0"/>
              </a:rPr>
              <a:t> are used clinically but not well-studied. Prospective randomized trials are needed to investigate the benefit of these pulmonary vasodilators are needed.</a:t>
            </a:r>
            <a:r>
              <a:rPr lang="en-US" b="0" i="0" u="sng" baseline="30000" dirty="0">
                <a:solidFill>
                  <a:srgbClr val="376FAA"/>
                </a:solidFill>
                <a:effectLst/>
                <a:latin typeface="Cambria" panose="02040503050406030204" pitchFamily="18" charset="0"/>
                <a:hlinkClick r:id="rId13"/>
              </a:rPr>
              <a:t>75</a:t>
            </a:r>
            <a:r>
              <a:rPr lang="en-US" b="0" i="0" dirty="0">
                <a:solidFill>
                  <a:srgbClr val="212121"/>
                </a:solidFill>
                <a:effectLst/>
                <a:latin typeface="Cambria" panose="02040503050406030204" pitchFamily="18" charset="0"/>
              </a:rPr>
              <a:t> In addition to studying treatment and management, a better understanding of the pathophysiology underlying BPD-associated pulmonary hypertension is needed.</a:t>
            </a:r>
          </a:p>
          <a:p>
            <a:pPr algn="l">
              <a:spcBef>
                <a:spcPts val="2000"/>
              </a:spcBef>
              <a:spcAft>
                <a:spcPts val="2000"/>
              </a:spcAft>
            </a:pPr>
            <a:r>
              <a:rPr lang="en-US" b="0" i="0" dirty="0">
                <a:solidFill>
                  <a:srgbClr val="212121"/>
                </a:solidFill>
                <a:effectLst/>
                <a:latin typeface="Cambria" panose="02040503050406030204" pitchFamily="18" charset="0"/>
              </a:rPr>
              <a:t>Interdisciplinary care for infants with severe BPD was recently reviewed.</a:t>
            </a:r>
            <a:r>
              <a:rPr lang="en-US" b="0" i="0" u="sng" baseline="30000" dirty="0">
                <a:solidFill>
                  <a:srgbClr val="376FAA"/>
                </a:solidFill>
                <a:effectLst/>
                <a:latin typeface="Cambria" panose="02040503050406030204" pitchFamily="18" charset="0"/>
                <a:hlinkClick r:id="rId3"/>
              </a:rPr>
              <a:t>23</a:t>
            </a:r>
            <a:r>
              <a:rPr lang="en-US" b="0" i="0" dirty="0">
                <a:solidFill>
                  <a:srgbClr val="212121"/>
                </a:solidFill>
                <a:effectLst/>
                <a:latin typeface="Cambria" panose="02040503050406030204" pitchFamily="18" charset="0"/>
              </a:rPr>
              <a:t> Even though there have been significant advances in neonatal care over the past several decades, many infants are at high risk and go on to develop BPD. </a:t>
            </a:r>
            <a:r>
              <a:rPr lang="en-US" b="0" i="0" dirty="0" err="1">
                <a:solidFill>
                  <a:srgbClr val="212121"/>
                </a:solidFill>
                <a:effectLst/>
                <a:latin typeface="Cambria" panose="02040503050406030204" pitchFamily="18" charset="0"/>
              </a:rPr>
              <a:t>Abman</a:t>
            </a:r>
            <a:r>
              <a:rPr lang="en-US" b="0" i="0" dirty="0">
                <a:solidFill>
                  <a:srgbClr val="212121"/>
                </a:solidFill>
                <a:effectLst/>
                <a:latin typeface="Cambria" panose="02040503050406030204" pitchFamily="18" charset="0"/>
              </a:rPr>
              <a:t> et al highlight the need for basic and translational research to understand BPD pathogenesis as well as testing clinical interventions at multiple sites.</a:t>
            </a:r>
            <a:r>
              <a:rPr lang="en-US" b="0" i="0" u="sng" baseline="30000" dirty="0">
                <a:solidFill>
                  <a:srgbClr val="376FAA"/>
                </a:solidFill>
                <a:effectLst/>
                <a:latin typeface="Cambria" panose="02040503050406030204" pitchFamily="18" charset="0"/>
                <a:hlinkClick r:id="rId3"/>
              </a:rPr>
              <a:t>23</a:t>
            </a:r>
            <a:r>
              <a:rPr lang="en-US" b="0" i="0" dirty="0">
                <a:solidFill>
                  <a:srgbClr val="212121"/>
                </a:solidFill>
                <a:effectLst/>
                <a:latin typeface="Cambria" panose="02040503050406030204" pitchFamily="18" charset="0"/>
              </a:rPr>
              <a:t> Epidemiology and outcomes research are needed to develop better care strategies for BPD, particularly for severe BPD.</a:t>
            </a:r>
          </a:p>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45</a:t>
            </a:fld>
            <a:endParaRPr lang="en-US"/>
          </a:p>
        </p:txBody>
      </p:sp>
    </p:spTree>
    <p:extLst>
      <p:ext uri="{BB962C8B-B14F-4D97-AF65-F5344CB8AC3E}">
        <p14:creationId xmlns:p14="http://schemas.microsoft.com/office/powerpoint/2010/main" val="28636985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46</a:t>
            </a:fld>
            <a:endParaRPr lang="en-US"/>
          </a:p>
        </p:txBody>
      </p:sp>
    </p:spTree>
    <p:extLst>
      <p:ext uri="{BB962C8B-B14F-4D97-AF65-F5344CB8AC3E}">
        <p14:creationId xmlns:p14="http://schemas.microsoft.com/office/powerpoint/2010/main" val="41417457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algn="l">
              <a:spcBef>
                <a:spcPts val="2000"/>
              </a:spcBef>
              <a:spcAft>
                <a:spcPts val="2000"/>
              </a:spcAft>
            </a:pPr>
            <a:r>
              <a:rPr lang="el-GR" b="0" i="0" dirty="0">
                <a:solidFill>
                  <a:srgbClr val="4D5156"/>
                </a:solidFill>
                <a:effectLst/>
                <a:latin typeface="arial" panose="020B0604020202020204" pitchFamily="34" charset="0"/>
              </a:rPr>
              <a:t>Οι αυξημένες μεταβολικές ανάγκες και οι ελαττωμένες </a:t>
            </a:r>
            <a:r>
              <a:rPr lang="el-GR" b="1" i="0" dirty="0">
                <a:solidFill>
                  <a:srgbClr val="5F6368"/>
                </a:solidFill>
                <a:effectLst/>
                <a:latin typeface="arial" panose="020B0604020202020204" pitchFamily="34" charset="0"/>
              </a:rPr>
              <a:t>ενεργειακές πηγές</a:t>
            </a:r>
            <a:r>
              <a:rPr lang="el-GR" b="0" i="0" dirty="0">
                <a:solidFill>
                  <a:srgbClr val="4D5156"/>
                </a:solidFill>
                <a:effectLst/>
                <a:latin typeface="arial" panose="020B0604020202020204" pitchFamily="34" charset="0"/>
              </a:rPr>
              <a:t> συμβάλλουν στη θερμική αστάθεια αυτών των νεογνών. </a:t>
            </a:r>
            <a:endParaRPr lang="en-US" b="0" i="0" dirty="0">
              <a:solidFill>
                <a:srgbClr val="4D5156"/>
              </a:solidFill>
              <a:effectLst/>
              <a:latin typeface="arial" panose="020B0604020202020204" pitchFamily="34" charset="0"/>
            </a:endParaRPr>
          </a:p>
          <a:p>
            <a:pPr algn="l">
              <a:spcBef>
                <a:spcPts val="2000"/>
              </a:spcBef>
              <a:spcAft>
                <a:spcPts val="2000"/>
              </a:spcAft>
            </a:pPr>
            <a:endParaRPr lang="el-GR" b="0" i="0" dirty="0">
              <a:solidFill>
                <a:srgbClr val="4D5156"/>
              </a:solidFill>
              <a:effectLst/>
              <a:latin typeface="arial" panose="020B0604020202020204" pitchFamily="34" charset="0"/>
            </a:endParaRPr>
          </a:p>
          <a:p>
            <a:pPr algn="l">
              <a:spcBef>
                <a:spcPts val="2000"/>
              </a:spcBef>
              <a:spcAft>
                <a:spcPts val="2000"/>
              </a:spcAft>
            </a:pPr>
            <a:r>
              <a:rPr lang="en-US" b="0" i="0" dirty="0">
                <a:solidFill>
                  <a:srgbClr val="212121"/>
                </a:solidFill>
                <a:effectLst/>
                <a:latin typeface="Cambria" panose="02040503050406030204" pitchFamily="18" charset="0"/>
              </a:rPr>
              <a:t>Home-based care is optimal when there is clear communication with families regarding the disease process as well as the medical plan for management. In addition, the home environment, including the presence of siblings, cigarette smoking, pets, heat sources, and other factors, influence the overall health of the infant once discharged home and likely affect the rates of chronic pulmonary morbidity. Maternal smoking was associated independently with more respiratory morbidity in the first year in the current PROP cohort,</a:t>
            </a:r>
            <a:r>
              <a:rPr lang="en-US" b="0" i="0" u="sng" baseline="30000" dirty="0">
                <a:solidFill>
                  <a:srgbClr val="376FAA"/>
                </a:solidFill>
                <a:effectLst/>
                <a:latin typeface="Cambria" panose="02040503050406030204" pitchFamily="18" charset="0"/>
                <a:hlinkClick r:id="rId3"/>
              </a:rPr>
              <a:t>19</a:t>
            </a:r>
            <a:r>
              <a:rPr lang="en-US" b="0" i="0" dirty="0">
                <a:solidFill>
                  <a:srgbClr val="212121"/>
                </a:solidFill>
                <a:effectLst/>
                <a:latin typeface="Cambria" panose="02040503050406030204" pitchFamily="18" charset="0"/>
              </a:rPr>
              <a:t> and should be a target area for NICU personnel to work on with families. Discharge preparation involves caregiver training in all aspects of care. Identification of the signs of respiratory distress or illness, medication use, equipment use, oxygen management, and ventilator or tracheostomy care are ideally demonstrated by the primary caregivers before discharge.</a:t>
            </a:r>
          </a:p>
          <a:p>
            <a:pPr algn="l">
              <a:spcBef>
                <a:spcPts val="2000"/>
              </a:spcBef>
              <a:spcAft>
                <a:spcPts val="2000"/>
              </a:spcAft>
            </a:pPr>
            <a:r>
              <a:rPr lang="en-US" b="0" i="0" dirty="0">
                <a:solidFill>
                  <a:srgbClr val="212121"/>
                </a:solidFill>
                <a:effectLst/>
                <a:latin typeface="Cambria" panose="02040503050406030204" pitchFamily="18" charset="0"/>
              </a:rPr>
              <a:t>Follow-up of the high-risk BPD population involves the active collaboration of general pediatricians as well as many subspecialists. General pediatric issues, such as vaccination, anticipatory guidance, and well-child care, have not been studied in such populations. Outpatient clinic follow-up and the frequency of these visits for primary care and subspecialist visits are not well-delineated. Further, specific testing such as exercise stress tests, echocardiogram, lung function testing, and various other monitoring have not been well-studied in this population.</a:t>
            </a:r>
          </a:p>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48</a:t>
            </a:fld>
            <a:endParaRPr lang="en-US"/>
          </a:p>
        </p:txBody>
      </p:sp>
    </p:spTree>
    <p:extLst>
      <p:ext uri="{BB962C8B-B14F-4D97-AF65-F5344CB8AC3E}">
        <p14:creationId xmlns:p14="http://schemas.microsoft.com/office/powerpoint/2010/main" val="554067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algn="l">
              <a:spcBef>
                <a:spcPts val="2000"/>
              </a:spcBef>
              <a:spcAft>
                <a:spcPts val="2000"/>
              </a:spcAft>
            </a:pPr>
            <a:r>
              <a:rPr lang="en-US" b="0" i="0" dirty="0">
                <a:solidFill>
                  <a:srgbClr val="212121"/>
                </a:solidFill>
                <a:effectLst/>
                <a:latin typeface="Cambria" panose="02040503050406030204" pitchFamily="18" charset="0"/>
              </a:rPr>
              <a:t>Home-based care is optimal when there is clear communication with families regarding the disease process as well as the medical plan for management. In addition, the home environment, including the presence of siblings, cigarette smoking, pets, heat sources, and other factors, influence the overall health of the infant once discharged home and likely affect the rates of chronic pulmonary morbidity. Maternal smoking was associated independently with more respiratory morbidity in the first year in the current PROP cohort,</a:t>
            </a:r>
            <a:r>
              <a:rPr lang="en-US" b="0" i="0" u="sng" baseline="30000" dirty="0">
                <a:solidFill>
                  <a:srgbClr val="376FAA"/>
                </a:solidFill>
                <a:effectLst/>
                <a:latin typeface="Cambria" panose="02040503050406030204" pitchFamily="18" charset="0"/>
                <a:hlinkClick r:id="rId3"/>
              </a:rPr>
              <a:t>19</a:t>
            </a:r>
            <a:r>
              <a:rPr lang="en-US" b="0" i="0" dirty="0">
                <a:solidFill>
                  <a:srgbClr val="212121"/>
                </a:solidFill>
                <a:effectLst/>
                <a:latin typeface="Cambria" panose="02040503050406030204" pitchFamily="18" charset="0"/>
              </a:rPr>
              <a:t> and should be a target area for NICU personnel to work on with families. Discharge preparation involves caregiver training in all aspects of care. Identification of the signs of respiratory distress or illness, medication use, equipment use, oxygen management, and ventilator or tracheostomy care are ideally demonstrated by the primary caregivers before discharge.</a:t>
            </a:r>
          </a:p>
          <a:p>
            <a:pPr algn="l">
              <a:spcBef>
                <a:spcPts val="2000"/>
              </a:spcBef>
              <a:spcAft>
                <a:spcPts val="2000"/>
              </a:spcAft>
            </a:pPr>
            <a:r>
              <a:rPr lang="en-US" b="0" i="0" dirty="0">
                <a:solidFill>
                  <a:srgbClr val="212121"/>
                </a:solidFill>
                <a:effectLst/>
                <a:latin typeface="Cambria" panose="02040503050406030204" pitchFamily="18" charset="0"/>
              </a:rPr>
              <a:t>Follow-up of the high-risk BPD population involves the active collaboration of general pediatricians as well as many subspecialists. General pediatric issues, such as vaccination, anticipatory guidance, and well-child care, have not been studied in such populations. Outpatient clinic follow-up and the frequency of these visits for primary care and subspecialist visits are not well-delineated. Further, specific testing such as exercise stress tests, echocardiogram, lung function testing, and various other monitoring have not been well-studied in this population.</a:t>
            </a:r>
          </a:p>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49</a:t>
            </a:fld>
            <a:endParaRPr lang="en-US"/>
          </a:p>
        </p:txBody>
      </p:sp>
    </p:spTree>
    <p:extLst>
      <p:ext uri="{BB962C8B-B14F-4D97-AF65-F5344CB8AC3E}">
        <p14:creationId xmlns:p14="http://schemas.microsoft.com/office/powerpoint/2010/main" val="1383302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algn="l">
              <a:spcBef>
                <a:spcPts val="2000"/>
              </a:spcBef>
              <a:spcAft>
                <a:spcPts val="2000"/>
              </a:spcAft>
            </a:pPr>
            <a:r>
              <a:rPr lang="en-US" b="0" i="0" dirty="0">
                <a:solidFill>
                  <a:srgbClr val="212121"/>
                </a:solidFill>
                <a:effectLst/>
                <a:latin typeface="Cambria" panose="02040503050406030204" pitchFamily="18" charset="0"/>
              </a:rPr>
              <a:t>Home-based care is optimal when there is clear communication with families regarding the disease process as well as the medical plan for management. In addition, the home environment, including the presence of siblings, cigarette smoking, pets, heat sources, and other factors, influence the overall health of the infant once discharged home and likely affect the rates of chronic pulmonary morbidity. Maternal smoking was associated independently with more respiratory morbidity in the first year in the current PROP cohort,</a:t>
            </a:r>
            <a:r>
              <a:rPr lang="en-US" b="0" i="0" u="sng" baseline="30000" dirty="0">
                <a:solidFill>
                  <a:srgbClr val="376FAA"/>
                </a:solidFill>
                <a:effectLst/>
                <a:latin typeface="Cambria" panose="02040503050406030204" pitchFamily="18" charset="0"/>
                <a:hlinkClick r:id="rId3"/>
              </a:rPr>
              <a:t>19</a:t>
            </a:r>
            <a:r>
              <a:rPr lang="en-US" b="0" i="0" dirty="0">
                <a:solidFill>
                  <a:srgbClr val="212121"/>
                </a:solidFill>
                <a:effectLst/>
                <a:latin typeface="Cambria" panose="02040503050406030204" pitchFamily="18" charset="0"/>
              </a:rPr>
              <a:t> and should be a target area for NICU personnel to work on with families. Discharge preparation involves caregiver training in all aspects of care. Identification of the signs of respiratory distress or illness, medication use, equipment use, oxygen management, and ventilator or tracheostomy care are ideally demonstrated by the primary caregivers before discharge.</a:t>
            </a:r>
          </a:p>
          <a:p>
            <a:pPr algn="l">
              <a:spcBef>
                <a:spcPts val="2000"/>
              </a:spcBef>
              <a:spcAft>
                <a:spcPts val="2000"/>
              </a:spcAft>
            </a:pPr>
            <a:r>
              <a:rPr lang="en-US" b="0" i="0" dirty="0">
                <a:solidFill>
                  <a:srgbClr val="212121"/>
                </a:solidFill>
                <a:effectLst/>
                <a:latin typeface="Cambria" panose="02040503050406030204" pitchFamily="18" charset="0"/>
              </a:rPr>
              <a:t>Follow-up of the high-risk BPD population involves the active collaboration of general pediatricians as well as many subspecialists. General pediatric issues, such as vaccination, anticipatory guidance, and well-child care, have not been studied in such populations. Outpatient clinic follow-up and the frequency of these visits for primary care and subspecialist visits are not well-delineated. Further, specific testing such as exercise stress tests, echocardiogram, lung function testing, and various other monitoring have not been well-studied in this population.</a:t>
            </a:r>
          </a:p>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50</a:t>
            </a:fld>
            <a:endParaRPr lang="en-US"/>
          </a:p>
        </p:txBody>
      </p:sp>
    </p:spTree>
    <p:extLst>
      <p:ext uri="{BB962C8B-B14F-4D97-AF65-F5344CB8AC3E}">
        <p14:creationId xmlns:p14="http://schemas.microsoft.com/office/powerpoint/2010/main" val="2541159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b="0" i="0" dirty="0">
                <a:solidFill>
                  <a:srgbClr val="333333"/>
                </a:solidFill>
                <a:effectLst/>
                <a:latin typeface="interfaceregular"/>
              </a:rPr>
              <a:t>Several different radiographic abnormalities have been associated with continued oxygen requirement at 36 weeks’ PMA, including chronic pulmonary edema</a:t>
            </a:r>
            <a:r>
              <a:rPr lang="en-US" b="1" i="0" u="none" strike="noStrike" dirty="0">
                <a:solidFill>
                  <a:srgbClr val="2A6EBB"/>
                </a:solidFill>
                <a:effectLst/>
                <a:latin typeface="interfaceregular"/>
                <a:hlinkClick r:id="rId3"/>
              </a:rPr>
              <a:t>59</a:t>
            </a:r>
            <a:r>
              <a:rPr lang="en-US" b="0" i="0" dirty="0">
                <a:solidFill>
                  <a:srgbClr val="333333"/>
                </a:solidFill>
                <a:effectLst/>
                <a:latin typeface="interfaceregular"/>
              </a:rPr>
              <a:t> and a “bubbly” cystic appearance.</a:t>
            </a:r>
            <a:r>
              <a:rPr lang="en-US" b="1" i="0" u="none" strike="noStrike" dirty="0">
                <a:solidFill>
                  <a:srgbClr val="2A6EBB"/>
                </a:solidFill>
                <a:effectLst/>
                <a:latin typeface="interfaceregular"/>
                <a:hlinkClick r:id="rId3"/>
              </a:rPr>
              <a:t>59</a:t>
            </a:r>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4</a:t>
            </a:fld>
            <a:endParaRPr lang="en-US"/>
          </a:p>
        </p:txBody>
      </p:sp>
    </p:spTree>
    <p:extLst>
      <p:ext uri="{BB962C8B-B14F-4D97-AF65-F5344CB8AC3E}">
        <p14:creationId xmlns:p14="http://schemas.microsoft.com/office/powerpoint/2010/main" val="1385680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5</a:t>
            </a:fld>
            <a:endParaRPr lang="en-US"/>
          </a:p>
        </p:txBody>
      </p:sp>
    </p:spTree>
    <p:extLst>
      <p:ext uri="{BB962C8B-B14F-4D97-AF65-F5344CB8AC3E}">
        <p14:creationId xmlns:p14="http://schemas.microsoft.com/office/powerpoint/2010/main" val="707606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Εμβρυική περίοδος (4-5 εβδομάδες) • </a:t>
            </a:r>
            <a:r>
              <a:rPr lang="el-GR" dirty="0" err="1"/>
              <a:t>Ψευδοαδενική</a:t>
            </a:r>
            <a:r>
              <a:rPr lang="el-GR" dirty="0"/>
              <a:t> περίοδος (5-16 εβδομάδες)</a:t>
            </a:r>
          </a:p>
          <a:p>
            <a:r>
              <a:rPr lang="el-GR" dirty="0"/>
              <a:t>Περίοδος σχηματισμού του βρογχικού δέντρου – Σωληνώδης περίοδος (16-26 εβδομάδες) </a:t>
            </a:r>
          </a:p>
          <a:p>
            <a:r>
              <a:rPr lang="el-GR" dirty="0"/>
              <a:t>Περίοδος (σχηματισμού των) τελικών </a:t>
            </a:r>
            <a:r>
              <a:rPr lang="el-GR" dirty="0" err="1"/>
              <a:t>σάκκων</a:t>
            </a:r>
            <a:r>
              <a:rPr lang="el-GR" dirty="0"/>
              <a:t> (26 εβδομάδες – γέννηση) </a:t>
            </a:r>
          </a:p>
          <a:p>
            <a:r>
              <a:rPr lang="el-GR" dirty="0"/>
              <a:t> Κυψελιδική </a:t>
            </a:r>
            <a:r>
              <a:rPr lang="el-GR" dirty="0" err="1"/>
              <a:t>περίoδος</a:t>
            </a:r>
            <a:r>
              <a:rPr lang="el-GR" dirty="0"/>
              <a:t> (γέννηση – παιδική ηλικία) • Περίοδος </a:t>
            </a:r>
            <a:r>
              <a:rPr lang="el-GR" b="1" dirty="0"/>
              <a:t>ωρίμανσης αγγειακής </a:t>
            </a:r>
            <a:r>
              <a:rPr lang="el-GR" b="1" dirty="0" err="1"/>
              <a:t>μικροκυκλοφορίας</a:t>
            </a:r>
            <a:r>
              <a:rPr lang="el-GR" b="1" dirty="0"/>
              <a:t> </a:t>
            </a:r>
            <a:r>
              <a:rPr lang="el-GR" dirty="0"/>
              <a:t>(γέννηση – παιδική ηλικία)</a:t>
            </a:r>
          </a:p>
          <a:p>
            <a:r>
              <a:rPr lang="en-US" b="1" i="0" dirty="0">
                <a:solidFill>
                  <a:srgbClr val="212121"/>
                </a:solidFill>
                <a:effectLst/>
                <a:latin typeface="Cambria" panose="02040503050406030204" pitchFamily="18" charset="0"/>
              </a:rPr>
              <a:t>While the majority of alveolarization occurs within the first 2 years of life, evidence exists that ongoing alveolarization can occur in 10- to 14-year-old children with a history of prematurity,</a:t>
            </a:r>
            <a:endParaRPr lang="el-GR" b="1" dirty="0"/>
          </a:p>
          <a:p>
            <a:r>
              <a:rPr lang="el-GR" b="1" dirty="0"/>
              <a:t>Τα πρόωρα βρέφη που γεννιούνται σε ηλικία κύησης 23 έως 30 εβδομάδων (η περιοχή είναι σκιασμένη με ανοιχτό κόκκινο χρώμα) - κατά τα στάδια του καναλιού και του σάκου της ανάπτυξης των πνευμόνων - διατρέχουν τον μεγαλύτερο κίνδυνο για </a:t>
            </a:r>
            <a:r>
              <a:rPr lang="el-GR" b="1" dirty="0" err="1"/>
              <a:t>βρογχοπνευμονική</a:t>
            </a:r>
            <a:r>
              <a:rPr lang="el-GR" b="1" dirty="0"/>
              <a:t> δυσπλασία.</a:t>
            </a:r>
            <a:endParaRPr lang="en-US" b="1" dirty="0"/>
          </a:p>
          <a:p>
            <a:endParaRPr lang="en-US" b="1" dirty="0"/>
          </a:p>
          <a:p>
            <a:r>
              <a:rPr lang="el-GR" b="1" dirty="0"/>
              <a:t>Η ανάπτυξη του πνεύμονα περιλαμβάνει τα εμβρυϊκά, </a:t>
            </a:r>
            <a:r>
              <a:rPr lang="el-GR" b="1" dirty="0" err="1"/>
              <a:t>ψευδοαδενικά</a:t>
            </a:r>
            <a:r>
              <a:rPr lang="el-GR" b="1" dirty="0"/>
              <a:t>, σωληνοειδή, σακοειδή και κυψελιδικά στάδια. Η κυψελιδική ανάπτυξη και διαφοροποίηση πρέπει να συνεχιστεί μεταγεννητικά για τα πρόωρα βρέφη. Ένας εξαιρετικά πρόωρος τοκετός μπορεί να βλάψει σημαντικά την </a:t>
            </a:r>
            <a:r>
              <a:rPr lang="el-GR" b="1" dirty="0" err="1"/>
              <a:t>κυψελιδικότητα</a:t>
            </a:r>
            <a:r>
              <a:rPr lang="el-GR" b="1" dirty="0"/>
              <a:t> και τη φυσιολογική ανάπτυξη των πνευμόνων, ακόμη και χωρίς συμπληρωματική έκθεση σε οξυγόνο ή μηχανικό αερισμό</a:t>
            </a:r>
          </a:p>
          <a:p>
            <a:endParaRPr lang="el-GR" dirty="0"/>
          </a:p>
          <a:p>
            <a:endParaRPr lang="el-GR" dirty="0"/>
          </a:p>
          <a:p>
            <a:r>
              <a:rPr lang="el-GR" dirty="0"/>
              <a:t>Η </a:t>
            </a:r>
            <a:r>
              <a:rPr lang="el-GR" dirty="0" err="1"/>
              <a:t>βρογχοπνευμονική</a:t>
            </a:r>
            <a:r>
              <a:rPr lang="el-GR" dirty="0"/>
              <a:t> δυσπλασία εμφανίζεται κυρίως σε βρέφη που γεννιούνται σε ένα στάδιο όπου οι πνεύμονές τους εξακολουθούν να μεταβαίνουν από το στάδιο του καναλιού στο σακοειδές στάδιο. </a:t>
            </a:r>
            <a:r>
              <a:rPr lang="el-GR" b="1" dirty="0"/>
              <a:t>Γ</a:t>
            </a:r>
            <a:r>
              <a:rPr lang="el-GR" b="1" i="0" dirty="0">
                <a:solidFill>
                  <a:srgbClr val="FFFFFF"/>
                </a:solidFill>
                <a:effectLst/>
                <a:latin typeface="Arial" panose="020B0604020202020204" pitchFamily="34" charset="0"/>
              </a:rPr>
              <a:t>ια να γίνει κατανοητή η </a:t>
            </a:r>
            <a:r>
              <a:rPr lang="el-GR" b="1" i="0" dirty="0" err="1">
                <a:solidFill>
                  <a:srgbClr val="FFFFFF"/>
                </a:solidFill>
                <a:effectLst/>
                <a:latin typeface="Arial" panose="020B0604020202020204" pitchFamily="34" charset="0"/>
              </a:rPr>
              <a:t>παθογένεση</a:t>
            </a:r>
            <a:r>
              <a:rPr lang="el-GR" b="1" i="0" dirty="0">
                <a:solidFill>
                  <a:srgbClr val="FFFFFF"/>
                </a:solidFill>
                <a:effectLst/>
                <a:latin typeface="Arial" panose="020B0604020202020204" pitchFamily="34" charset="0"/>
              </a:rPr>
              <a:t> της ΒΠΔ, όπως αυτή ορίζεται με τα σημερινά δεδομένα, είναι αναγκαίο να αναφερθούν περιληπτικά τα στάδια ανάπτυξης του πνεύμονα. </a:t>
            </a:r>
            <a:r>
              <a:rPr lang="el-GR" b="0" i="0" dirty="0">
                <a:solidFill>
                  <a:srgbClr val="FFFFFF"/>
                </a:solidFill>
                <a:effectLst/>
                <a:latin typeface="Arial" panose="020B0604020202020204" pitchFamily="34" charset="0"/>
              </a:rPr>
              <a:t>Στις 24 εβδομάδες, ο πνεύμονας αναπτύσσει τους σωληνώδεις σχηματισμούς του, ενώ στις 30 εβδομάδες φτάνει στην ανάπτυξη κυστικών σχηματισμών. Αργότερα, αρχίζει ο σχηματισμός κυψελίδων και τριχοειδών με ταυτόχρονη απώλεια </a:t>
            </a:r>
            <a:r>
              <a:rPr lang="el-GR" b="0" i="0" dirty="0" err="1">
                <a:solidFill>
                  <a:srgbClr val="FFFFFF"/>
                </a:solidFill>
                <a:effectLst/>
                <a:latin typeface="Arial" panose="020B0604020202020204" pitchFamily="34" charset="0"/>
              </a:rPr>
              <a:t>εξωκυττάριας</a:t>
            </a:r>
            <a:r>
              <a:rPr lang="el-GR" b="0" i="0" dirty="0">
                <a:solidFill>
                  <a:srgbClr val="FFFFFF"/>
                </a:solidFill>
                <a:effectLst/>
                <a:latin typeface="Arial" panose="020B0604020202020204" pitchFamily="34" charset="0"/>
              </a:rPr>
              <a:t> θεμέλιας ουσίας και συνεχείς αναδιατάξεις.(4) </a:t>
            </a:r>
            <a:r>
              <a:rPr lang="el-GR" b="1" i="0" dirty="0">
                <a:solidFill>
                  <a:srgbClr val="FFFFFF"/>
                </a:solidFill>
                <a:effectLst/>
                <a:latin typeface="Arial" panose="020B0604020202020204" pitchFamily="34" charset="0"/>
              </a:rPr>
              <a:t>Παρόλο που κυψελίδες είναι δυνατό να βρεθούν ακόμα και στην 32η εβδομάδα της κύησης, η καθολική παρουσία τους αρχίζει από την 36η εβδομάδα. Επομένως, η γέννηση ενός πρόωρου νεογνού και η επακόλουθη ανταλλαγή αερίων διακόπτουν τη φυσιολογική ανάπτυξη των κυψελίδων και του αγγειακού δικτύου του πνεύμονα, πυροδοτώντας έτσι την απαρχή της ΒΠΔ.(4)</a:t>
            </a:r>
          </a:p>
          <a:p>
            <a:endParaRPr lang="el-GR" b="1" i="0" dirty="0">
              <a:solidFill>
                <a:srgbClr val="FFFFFF"/>
              </a:solidFill>
              <a:effectLst/>
              <a:latin typeface="Arial" panose="020B0604020202020204" pitchFamily="34" charset="0"/>
            </a:endParaRPr>
          </a:p>
          <a:p>
            <a:r>
              <a:rPr lang="en-US" dirty="0"/>
              <a:t>Bronchopulmonary dysplasia almost always occurs in infants who are delivered at a gestational age of less than 30 weeks and who have a birth weight of less than 1500 g.10 Approximately 60,000 infants under 1500 g (about 1.5% of all newborns) are born in the United States each year,11 and bronchopulmonary dysplasia develops in about 20% of them.12 Treatment makes a considerable demand on health services, since bronchopulmonary dysplasia is still the most common chronic respiratory disease in infants and carries extremely high costs.13 Moreover, it is a multisystem disorder that may be associated with a number of other conditions, including growth retardation, pulmonary hypertension, neurodevelopmental delay, hearing defects, and retinopathy of prematurity. Consequently, interdisciplinary follow-up is often required.3</a:t>
            </a:r>
            <a:endParaRPr lang="el-GR" b="1" i="0" dirty="0">
              <a:solidFill>
                <a:srgbClr val="FFFFFF"/>
              </a:solidFill>
              <a:effectLst/>
              <a:latin typeface="Arial" panose="020B0604020202020204" pitchFamily="34" charset="0"/>
            </a:endParaRPr>
          </a:p>
          <a:p>
            <a:endParaRPr lang="el-GR" b="1" i="0" dirty="0">
              <a:solidFill>
                <a:srgbClr val="FFFFFF"/>
              </a:solidFill>
              <a:effectLst/>
              <a:latin typeface="Arial" panose="020B0604020202020204" pitchFamily="34" charset="0"/>
            </a:endParaRPr>
          </a:p>
          <a:p>
            <a:endParaRPr lang="el-GR" b="1"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7</a:t>
            </a:fld>
            <a:endParaRPr lang="en-US"/>
          </a:p>
        </p:txBody>
      </p:sp>
    </p:spTree>
    <p:extLst>
      <p:ext uri="{BB962C8B-B14F-4D97-AF65-F5344CB8AC3E}">
        <p14:creationId xmlns:p14="http://schemas.microsoft.com/office/powerpoint/2010/main" val="93225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b="1" dirty="0"/>
              <a:t>Αν και η πρόοδος στη φροντίδα έχει οδηγήσει σε βελτιωμένη επιβίωση, η επίπτωση της BPD έχει παραμείνει στατική ή ακόμη και αυξημένη σε αυτό το πληθυσμό.</a:t>
            </a:r>
          </a:p>
          <a:p>
            <a:endParaRPr lang="el-GR" dirty="0"/>
          </a:p>
          <a:p>
            <a:r>
              <a:rPr lang="el-GR" dirty="0"/>
              <a:t>Από τότε, έχει γίνει μια αδιάκοπη προσπάθεια για την κατανόηση της </a:t>
            </a:r>
            <a:r>
              <a:rPr lang="el-GR" dirty="0" err="1"/>
              <a:t>παθοφυσιολογίας</a:t>
            </a:r>
            <a:r>
              <a:rPr lang="el-GR" dirty="0"/>
              <a:t> της και την ανάπτυξη αποτελεσματικών μεθόδων για την πρόληψη και τη θεραπεία της BPD. </a:t>
            </a:r>
            <a:r>
              <a:rPr lang="el-GR" b="1" dirty="0"/>
              <a:t>Οποιαδήποτε πνευμονική νόσος που προκύπτει από μια νεογνική αναπνευστική διαταραχή ονομάζεται χρόνια πνευμονοπάθεια.</a:t>
            </a:r>
          </a:p>
          <a:p>
            <a:endParaRPr lang="el-GR" b="1" dirty="0"/>
          </a:p>
          <a:p>
            <a:r>
              <a:rPr lang="el-GR" b="1" dirty="0"/>
              <a:t>Σήμερα, τα νεογνά επιβιώνουν σταθερά σε ηλικίες κύησης 23 έως 26 εβδομάδων — 8 έως10 εβδομάδες νεότερα από τα βρέφη στα οποία </a:t>
            </a:r>
            <a:r>
              <a:rPr lang="el-GR" b="1" dirty="0" err="1"/>
              <a:t>πρωτοπεριγραφτηκε</a:t>
            </a:r>
            <a:r>
              <a:rPr lang="el-GR" b="1" dirty="0"/>
              <a:t> η </a:t>
            </a:r>
            <a:r>
              <a:rPr lang="el-GR" b="1" dirty="0" err="1"/>
              <a:t>βρογχοπ</a:t>
            </a:r>
            <a:endParaRPr lang="el-GR" b="1" dirty="0"/>
          </a:p>
          <a:p>
            <a:r>
              <a:rPr lang="el-GR" b="1" dirty="0" err="1"/>
              <a:t>νευμονική</a:t>
            </a:r>
            <a:r>
              <a:rPr lang="el-GR" b="1" dirty="0"/>
              <a:t> δυσπλασία.</a:t>
            </a:r>
          </a:p>
          <a:p>
            <a:endParaRPr lang="el-GR" b="1"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8</a:t>
            </a:fld>
            <a:endParaRPr lang="en-US"/>
          </a:p>
        </p:txBody>
      </p:sp>
    </p:spTree>
    <p:extLst>
      <p:ext uri="{BB962C8B-B14F-4D97-AF65-F5344CB8AC3E}">
        <p14:creationId xmlns:p14="http://schemas.microsoft.com/office/powerpoint/2010/main" val="6529165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dirty="0"/>
              <a:t>The underlying abnormality in the lungs of the premature infant with BPD is a disruption of the normal process of alveolar and capillary development.3 The more severe cases are also associated with airway and vascular remodeling, leading to airway obstruction and pulmonary hypertension that can be accompanied by interstitial edema and fibrous tissue proliferation</a:t>
            </a:r>
            <a:endParaRPr lang="el-GR" dirty="0"/>
          </a:p>
          <a:p>
            <a:endParaRPr lang="el-GR" b="1" i="0" dirty="0">
              <a:solidFill>
                <a:srgbClr val="FFFFFF"/>
              </a:solidFill>
              <a:effectLst/>
              <a:latin typeface="Arial" panose="020B0604020202020204" pitchFamily="34" charset="0"/>
            </a:endParaRPr>
          </a:p>
          <a:p>
            <a:r>
              <a:rPr lang="el-GR" b="1" i="0" dirty="0">
                <a:solidFill>
                  <a:srgbClr val="FFFFFF"/>
                </a:solidFill>
                <a:effectLst/>
                <a:latin typeface="Arial" panose="020B0604020202020204" pitchFamily="34" charset="0"/>
              </a:rPr>
              <a:t> την αρχική μορφή, τόσο σε κλινική εικόνα και εξέλιξη, όσο και σε ιστολογικά ευρήματα</a:t>
            </a:r>
            <a:r>
              <a:rPr lang="el-GR" b="0" i="0" dirty="0">
                <a:solidFill>
                  <a:srgbClr val="FFFFFF"/>
                </a:solidFill>
                <a:effectLst/>
                <a:latin typeface="Arial" panose="020B0604020202020204" pitchFamily="34" charset="0"/>
              </a:rPr>
              <a:t>. Η </a:t>
            </a:r>
            <a:r>
              <a:rPr lang="el-GR" b="0" i="0" dirty="0" err="1">
                <a:solidFill>
                  <a:srgbClr val="FFFFFF"/>
                </a:solidFill>
                <a:effectLst/>
                <a:latin typeface="Arial" panose="020B0604020202020204" pitchFamily="34" charset="0"/>
              </a:rPr>
              <a:t>βρογχοπνευμονική</a:t>
            </a:r>
            <a:r>
              <a:rPr lang="el-GR" b="0" i="0" dirty="0">
                <a:solidFill>
                  <a:srgbClr val="FFFFFF"/>
                </a:solidFill>
                <a:effectLst/>
                <a:latin typeface="Arial" panose="020B0604020202020204" pitchFamily="34" charset="0"/>
              </a:rPr>
              <a:t> δυσπλασία (ΒΠΔ) αποτελεί την πιο συχνή πνευμονική επιπλοκή της </a:t>
            </a:r>
            <a:r>
              <a:rPr lang="el-GR" b="0" i="0" dirty="0" err="1">
                <a:solidFill>
                  <a:srgbClr val="FFFFFF"/>
                </a:solidFill>
                <a:effectLst/>
                <a:latin typeface="Arial" panose="020B0604020202020204" pitchFamily="34" charset="0"/>
              </a:rPr>
              <a:t>προωρότητας</a:t>
            </a:r>
            <a:r>
              <a:rPr lang="el-GR" b="0" i="0" dirty="0">
                <a:solidFill>
                  <a:srgbClr val="FFFFFF"/>
                </a:solidFill>
                <a:effectLst/>
                <a:latin typeface="Arial" panose="020B0604020202020204" pitchFamily="34" charset="0"/>
              </a:rPr>
              <a:t>. </a:t>
            </a:r>
            <a:r>
              <a:rPr lang="el-GR" b="1" i="0" dirty="0">
                <a:solidFill>
                  <a:srgbClr val="FFFFFF"/>
                </a:solidFill>
                <a:effectLst/>
                <a:latin typeface="Arial" panose="020B0604020202020204" pitchFamily="34" charset="0"/>
              </a:rPr>
              <a:t>Είναι αποτέλεσμα εντατικής θεραπείας με μηχανικό αερισμό και μακροχρόνια χορήγηση οξυγόνου.</a:t>
            </a:r>
          </a:p>
          <a:p>
            <a:br>
              <a:rPr lang="el-GR" dirty="0"/>
            </a:br>
            <a:r>
              <a:rPr lang="el-GR" b="0" i="0" dirty="0">
                <a:solidFill>
                  <a:srgbClr val="FFFFFF"/>
                </a:solidFill>
                <a:effectLst/>
                <a:latin typeface="Arial" panose="020B0604020202020204" pitchFamily="34" charset="0"/>
              </a:rPr>
              <a:t>Ο όρος </a:t>
            </a:r>
            <a:r>
              <a:rPr lang="el-GR" b="0" i="0" dirty="0" err="1">
                <a:solidFill>
                  <a:srgbClr val="FFFFFF"/>
                </a:solidFill>
                <a:effectLst/>
                <a:latin typeface="Arial" panose="020B0604020202020204" pitchFamily="34" charset="0"/>
              </a:rPr>
              <a:t>βρογχοπνευμονική</a:t>
            </a:r>
            <a:r>
              <a:rPr lang="el-GR" b="0" i="0" dirty="0">
                <a:solidFill>
                  <a:srgbClr val="FFFFFF"/>
                </a:solidFill>
                <a:effectLst/>
                <a:latin typeface="Arial" panose="020B0604020202020204" pitchFamily="34" charset="0"/>
              </a:rPr>
              <a:t> δυσπλασία (ΒΠΔ) </a:t>
            </a:r>
            <a:r>
              <a:rPr lang="el-GR" b="0" i="0" dirty="0" err="1">
                <a:solidFill>
                  <a:srgbClr val="FFFFFF"/>
                </a:solidFill>
                <a:effectLst/>
                <a:latin typeface="Arial" panose="020B0604020202020204" pitchFamily="34" charset="0"/>
              </a:rPr>
              <a:t>περιγράφηκε</a:t>
            </a:r>
            <a:r>
              <a:rPr lang="el-GR" b="0" i="0" dirty="0">
                <a:solidFill>
                  <a:srgbClr val="FFFFFF"/>
                </a:solidFill>
                <a:effectLst/>
                <a:latin typeface="Arial" panose="020B0604020202020204" pitchFamily="34" charset="0"/>
              </a:rPr>
              <a:t> αρχικά από τον </a:t>
            </a:r>
            <a:r>
              <a:rPr lang="el-GR" b="0" i="0" dirty="0" err="1">
                <a:solidFill>
                  <a:srgbClr val="FFFFFF"/>
                </a:solidFill>
                <a:effectLst/>
                <a:latin typeface="Arial" panose="020B0604020202020204" pitchFamily="34" charset="0"/>
              </a:rPr>
              <a:t>Northway</a:t>
            </a:r>
            <a:r>
              <a:rPr lang="el-GR" b="0" i="0" dirty="0">
                <a:solidFill>
                  <a:srgbClr val="FFFFFF"/>
                </a:solidFill>
                <a:effectLst/>
                <a:latin typeface="Arial" panose="020B0604020202020204" pitchFamily="34" charset="0"/>
              </a:rPr>
              <a:t> και τους συνεργάτες του, το 1967, ως το αποτέλεσμα του τραυματισμού των πνευμόνων από το συνδυασμό του μηχανικού αερισμού και της τοξικής έκθεσης σε υψηλές συγκεντρώσεις οξυγόνου, με τα αντίστοιχα ακτινολογικά ευρήματα, σε νεογνά που γεννήθηκαν σε ηλικία κύησης μικρότερης των 36 εβδομάδων.(1) </a:t>
            </a:r>
            <a:r>
              <a:rPr lang="el-GR" b="1" i="0" dirty="0">
                <a:solidFill>
                  <a:srgbClr val="FFFFFF"/>
                </a:solidFill>
                <a:effectLst/>
                <a:latin typeface="Arial" panose="020B0604020202020204" pitchFamily="34" charset="0"/>
              </a:rPr>
              <a:t>Έκτοτε, η ραγδαία εξέλιξη στην εντατική νοσηλεία των πρόωρων νεογνών, η χρήση του </a:t>
            </a:r>
            <a:r>
              <a:rPr lang="el-GR" b="1" i="0" dirty="0" err="1">
                <a:solidFill>
                  <a:srgbClr val="FFFFFF"/>
                </a:solidFill>
                <a:effectLst/>
                <a:latin typeface="Arial" panose="020B0604020202020204" pitchFamily="34" charset="0"/>
              </a:rPr>
              <a:t>επιφανειοδραστικού</a:t>
            </a:r>
            <a:r>
              <a:rPr lang="el-GR" b="1" i="0" dirty="0">
                <a:solidFill>
                  <a:srgbClr val="FFFFFF"/>
                </a:solidFill>
                <a:effectLst/>
                <a:latin typeface="Arial" panose="020B0604020202020204" pitchFamily="34" charset="0"/>
              </a:rPr>
              <a:t> παράγοντα και η χορήγηση </a:t>
            </a:r>
            <a:r>
              <a:rPr lang="el-GR" b="1" i="0" dirty="0" err="1">
                <a:solidFill>
                  <a:srgbClr val="FFFFFF"/>
                </a:solidFill>
                <a:effectLst/>
                <a:latin typeface="Arial" panose="020B0604020202020204" pitchFamily="34" charset="0"/>
              </a:rPr>
              <a:t>στεροειδών</a:t>
            </a:r>
            <a:r>
              <a:rPr lang="el-GR" b="1" i="0" dirty="0">
                <a:solidFill>
                  <a:srgbClr val="FFFFFF"/>
                </a:solidFill>
                <a:effectLst/>
                <a:latin typeface="Arial" panose="020B0604020202020204" pitchFamily="34" charset="0"/>
              </a:rPr>
              <a:t> στη μητέρα προγεννητικά, έχει ως αποτέλεσμα την ανάπτυξη της "νέας ΒΠΔ", κυρίως σε πρόωρα νεογνά, μεταξύ 24ης και 28ης εβδομάδας κύησης, που επιζούν μετά από παρατεταμένο μηχανικό αερισμό</a:t>
            </a:r>
            <a:r>
              <a:rPr lang="el-GR" b="0" i="0" dirty="0">
                <a:solidFill>
                  <a:srgbClr val="FFFFFF"/>
                </a:solidFill>
                <a:effectLst/>
                <a:latin typeface="Arial" panose="020B0604020202020204" pitchFamily="34" charset="0"/>
              </a:rPr>
              <a:t>.(2) Στις περιπτώσεις αυτές, ιστολογικά, η μειωμένη ανάπτυξη του πνεύμονα και η κυψελιδική υποπλασία είναι ευρήματα που αντικατέστησαν την εκτεταμένη βλάβη των αεραγωγών και την </a:t>
            </a:r>
            <a:r>
              <a:rPr lang="el-GR" b="0" i="0" dirty="0" err="1">
                <a:solidFill>
                  <a:srgbClr val="FFFFFF"/>
                </a:solidFill>
                <a:effectLst/>
                <a:latin typeface="Arial" panose="020B0604020202020204" pitchFamily="34" charset="0"/>
              </a:rPr>
              <a:t>ίνωση</a:t>
            </a:r>
            <a:r>
              <a:rPr lang="el-GR" b="0" i="0" dirty="0">
                <a:solidFill>
                  <a:srgbClr val="FFFFFF"/>
                </a:solidFill>
                <a:effectLst/>
                <a:latin typeface="Arial" panose="020B0604020202020204" pitchFamily="34" charset="0"/>
              </a:rPr>
              <a:t> που επικρατούσαν παλαιότερα.(3) Είναι επομένως αυτονόητο πως η αλλαγή στην κλινική εικόνα της πάθησης και τα καινούργια </a:t>
            </a:r>
            <a:r>
              <a:rPr lang="el-GR" b="0" i="0" dirty="0" err="1">
                <a:solidFill>
                  <a:srgbClr val="FFFFFF"/>
                </a:solidFill>
                <a:effectLst/>
                <a:latin typeface="Arial" panose="020B0604020202020204" pitchFamily="34" charset="0"/>
              </a:rPr>
              <a:t>παθολογοανατομικά</a:t>
            </a:r>
            <a:r>
              <a:rPr lang="el-GR" b="0" i="0" dirty="0">
                <a:solidFill>
                  <a:srgbClr val="FFFFFF"/>
                </a:solidFill>
                <a:effectLst/>
                <a:latin typeface="Arial" panose="020B0604020202020204" pitchFamily="34" charset="0"/>
              </a:rPr>
              <a:t> ευρήματα, όχι μόνο έδωσαν νέο ορισμό στη ΒΠΔ, </a:t>
            </a:r>
            <a:r>
              <a:rPr lang="el-GR" b="1" i="0" dirty="0">
                <a:solidFill>
                  <a:srgbClr val="FFFFFF"/>
                </a:solidFill>
                <a:effectLst/>
                <a:latin typeface="Arial" panose="020B0604020202020204" pitchFamily="34" charset="0"/>
              </a:rPr>
              <a:t>αλλά δρομολόγησαν επίσης νέους δρόμους αντιμετώπισης και θεραπείας.</a:t>
            </a:r>
            <a:endParaRPr lang="el-GR" b="1" dirty="0"/>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9</a:t>
            </a:fld>
            <a:endParaRPr lang="en-US"/>
          </a:p>
        </p:txBody>
      </p:sp>
    </p:spTree>
    <p:extLst>
      <p:ext uri="{BB962C8B-B14F-4D97-AF65-F5344CB8AC3E}">
        <p14:creationId xmlns:p14="http://schemas.microsoft.com/office/powerpoint/2010/main" val="1662287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dirty="0"/>
              <a:t>Η διάγνωση της </a:t>
            </a:r>
            <a:r>
              <a:rPr lang="el-GR" dirty="0" err="1"/>
              <a:t>βρογχοπνευμονικής</a:t>
            </a:r>
            <a:r>
              <a:rPr lang="el-GR" dirty="0"/>
              <a:t> </a:t>
            </a:r>
            <a:r>
              <a:rPr lang="el-GR" dirty="0" err="1"/>
              <a:t>δυσπλασίαςεντοπίζει</a:t>
            </a:r>
            <a:r>
              <a:rPr lang="el-GR" dirty="0"/>
              <a:t> τους περισσότερους ασθενείς με αυξημένο κίνδυνο για μακροχρόνιες αναπνευστικές συνέπειες. Ωστόσο, η παρατεταμένη εξάρτηση από το οξυγόνο στη νεογνική περίοδο δεν προβλέπει με </a:t>
            </a:r>
            <a:r>
              <a:rPr lang="el-GR" dirty="0" err="1"/>
              <a:t>ακρίβειατο</a:t>
            </a:r>
            <a:r>
              <a:rPr lang="el-GR" dirty="0"/>
              <a:t> μακροπρόθεσμο αναπνευστικό αποτέλεσμα,5 και ακριβείς δείκτες χρόνιας πνευμονικής </a:t>
            </a:r>
            <a:r>
              <a:rPr lang="el-GR" dirty="0" err="1"/>
              <a:t>βλάβηςσε</a:t>
            </a:r>
            <a:r>
              <a:rPr lang="el-GR" dirty="0"/>
              <a:t> πρόωρα βρέφη εξακολουθούν να λείπουν.6 Πράγματι, τα βρέφη με </a:t>
            </a:r>
            <a:r>
              <a:rPr lang="el-GR" dirty="0" err="1"/>
              <a:t>βρογχοπνευμονική</a:t>
            </a:r>
            <a:r>
              <a:rPr lang="el-GR" dirty="0"/>
              <a:t> δυσπλασία μπορεί να έχουν πλήρη κλινική και λειτουργική ανάκαμψη και όψιμα αναπνευστικά </a:t>
            </a:r>
            <a:r>
              <a:rPr lang="el-GR" dirty="0" err="1"/>
              <a:t>συμπτώματακαι</a:t>
            </a:r>
            <a:r>
              <a:rPr lang="el-GR" dirty="0"/>
              <a:t> ανωμαλίες της πνευμονικής λειτουργίας μπορεί να εμφανιστούν ακόμη και σε ασθενείς που δεν το </a:t>
            </a:r>
            <a:r>
              <a:rPr lang="el-GR" dirty="0" err="1"/>
              <a:t>έκαναναπαιτούν</a:t>
            </a:r>
            <a:r>
              <a:rPr lang="el-GR" dirty="0"/>
              <a:t> παρατεταμένη χορήγηση οξυγόνου ως νεογνά.</a:t>
            </a:r>
            <a:endParaRPr lang="en-US" dirty="0"/>
          </a:p>
          <a:p>
            <a:endParaRPr lang="en-US" dirty="0"/>
          </a:p>
          <a:p>
            <a:endParaRPr lang="en-US" dirty="0"/>
          </a:p>
          <a:p>
            <a:r>
              <a:rPr lang="el-GR" dirty="0"/>
              <a:t> </a:t>
            </a:r>
            <a:r>
              <a:rPr lang="el-GR" dirty="0" err="1"/>
              <a:t>υτά</a:t>
            </a:r>
            <a:r>
              <a:rPr lang="el-GR" dirty="0"/>
              <a:t> τα βρέφη έχουν </a:t>
            </a:r>
            <a:r>
              <a:rPr lang="el-GR" b="1" dirty="0"/>
              <a:t>επίμονη σοβαρή αναπνευστική ανεπάρκεια και χρειάζονται</a:t>
            </a:r>
            <a:r>
              <a:rPr lang="en-US" b="1" dirty="0"/>
              <a:t> </a:t>
            </a:r>
            <a:r>
              <a:rPr lang="el-GR" b="1" dirty="0"/>
              <a:t>συμπληρωματικό οξυγόνο και αναπνευστική υποστήριξη για παρατεταμένες περιόδους, </a:t>
            </a:r>
            <a:r>
              <a:rPr lang="el-GR" dirty="0"/>
              <a:t>γεγονός που υποδεικνύει σοβαρή χρόνια πνευμονική βλάβη και έχει κακή μακροπρόθεσμη πρόγνωση. Αντίθετα, τα </a:t>
            </a:r>
            <a:r>
              <a:rPr lang="el-GR" dirty="0" err="1"/>
              <a:t>περισσότεραΤα</a:t>
            </a:r>
            <a:r>
              <a:rPr lang="el-GR" dirty="0"/>
              <a:t> βρέφη που αναπτύσσουν BPD σήμερα </a:t>
            </a:r>
            <a:r>
              <a:rPr lang="el-GR" b="1" dirty="0"/>
              <a:t>έχουν ήπια ή παροδική αρχική αναπνευστική δυσχέρεια</a:t>
            </a:r>
          </a:p>
        </p:txBody>
      </p:sp>
      <p:sp>
        <p:nvSpPr>
          <p:cNvPr id="4" name="Θέση αριθμού διαφάνειας 3"/>
          <p:cNvSpPr>
            <a:spLocks noGrp="1"/>
          </p:cNvSpPr>
          <p:nvPr>
            <p:ph type="sldNum" sz="quarter" idx="5"/>
          </p:nvPr>
        </p:nvSpPr>
        <p:spPr/>
        <p:txBody>
          <a:bodyPr/>
          <a:lstStyle/>
          <a:p>
            <a:fld id="{AF533E96-F078-4B3D-A8F4-F1AF21EBC357}" type="slidenum">
              <a:rPr lang="en-US" smtClean="0"/>
              <a:t>11</a:t>
            </a:fld>
            <a:endParaRPr lang="en-US"/>
          </a:p>
        </p:txBody>
      </p:sp>
    </p:spTree>
    <p:extLst>
      <p:ext uri="{BB962C8B-B14F-4D97-AF65-F5344CB8AC3E}">
        <p14:creationId xmlns:p14="http://schemas.microsoft.com/office/powerpoint/2010/main" val="30570992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965" y="891995"/>
            <a:ext cx="8246070" cy="1374345"/>
          </a:xfrm>
          <a:noFill/>
          <a:effectLst>
            <a:outerShdw blurRad="50800" dist="38100" dir="2700000" algn="tl" rotWithShape="0">
              <a:prstClr val="black">
                <a:alpha val="40000"/>
              </a:prstClr>
            </a:outerShdw>
          </a:effectLst>
        </p:spPr>
        <p:txBody>
          <a:bodyPr>
            <a:normAutofit/>
          </a:bodyPr>
          <a:lstStyle>
            <a:lvl1pPr algn="l">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56314" y="2571750"/>
            <a:ext cx="8231372" cy="610820"/>
          </a:xfrm>
        </p:spPr>
        <p:txBody>
          <a:bodyPr>
            <a:normAutofit/>
          </a:bodyPr>
          <a:lstStyle>
            <a:lvl1pPr marL="0" indent="0" algn="l">
              <a:buNone/>
              <a:defRPr sz="2800" b="0" i="0">
                <a:solidFill>
                  <a:srgbClr val="FFC1C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6/1/2023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808475"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28470"/>
            <a:ext cx="8246070" cy="916230"/>
          </a:xfrm>
        </p:spPr>
        <p:txBody>
          <a:bodyPr>
            <a:normAutofit/>
          </a:bodyPr>
          <a:lstStyle>
            <a:lvl1pPr algn="l">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197405"/>
            <a:ext cx="8246070" cy="3664918"/>
          </a:xfrm>
        </p:spPr>
        <p:txBody>
          <a:bodyPr/>
          <a:lstStyle>
            <a:lvl1pPr algn="l">
              <a:defRPr sz="2800">
                <a:solidFill>
                  <a:schemeClr val="tx1"/>
                </a:solidFill>
              </a:defRPr>
            </a:lvl1pPr>
            <a:lvl2pPr algn="l">
              <a:defRPr>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8965" y="433880"/>
            <a:ext cx="6260905" cy="725349"/>
          </a:xfrm>
        </p:spPr>
        <p:txBody>
          <a:bodyPr>
            <a:normAutofit/>
          </a:bodyPr>
          <a:lstStyle>
            <a:lvl1pPr algn="l">
              <a:defRPr sz="360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5" y="1197405"/>
            <a:ext cx="6260905" cy="3511061"/>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6/1/2023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25317" y="281175"/>
            <a:ext cx="8093365" cy="763525"/>
          </a:xfrm>
        </p:spPr>
        <p:txBody>
          <a:bodyPr>
            <a:normAutofit/>
          </a:bodyPr>
          <a:lstStyle>
            <a:lvl1pPr algn="l">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79" y="1502815"/>
            <a:ext cx="4040188" cy="47982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1975212"/>
            <a:ext cx="4040188" cy="2276294"/>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0" y="1502815"/>
            <a:ext cx="4041775" cy="47982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0" y="1975212"/>
            <a:ext cx="4041775" cy="2276294"/>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6/1/2023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6/1/2023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6/1/2023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6/1/2023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9150" y="5213747"/>
            <a:ext cx="8389625" cy="523220"/>
          </a:xfrm>
          <a:prstGeom prst="rect">
            <a:avLst/>
          </a:prstGeom>
          <a:noFill/>
        </p:spPr>
        <p:txBody>
          <a:bodyPr wrap="square" rtlCol="0">
            <a:spAutoFit/>
          </a:bodyPr>
          <a:lstStyle/>
          <a:p>
            <a:r>
              <a:rPr lang="en-US" sz="1400" dirty="0">
                <a:solidFill>
                  <a:schemeClr val="bg1">
                    <a:lumMod val="65000"/>
                  </a:schemeClr>
                </a:solidFill>
              </a:rPr>
              <a:t>This presentation uses a free template provided by FPPT.com</a:t>
            </a:r>
          </a:p>
          <a:p>
            <a:r>
              <a:rPr lang="en-US" sz="1400" dirty="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Τίτλος 10">
            <a:extLst>
              <a:ext uri="{FF2B5EF4-FFF2-40B4-BE49-F238E27FC236}">
                <a16:creationId xmlns:a16="http://schemas.microsoft.com/office/drawing/2014/main" id="{3E9C2390-0C6B-950C-C98C-1244F470016E}"/>
              </a:ext>
            </a:extLst>
          </p:cNvPr>
          <p:cNvSpPr>
            <a:spLocks noGrp="1"/>
          </p:cNvSpPr>
          <p:nvPr>
            <p:ph type="ctrTitle"/>
          </p:nvPr>
        </p:nvSpPr>
        <p:spPr>
          <a:xfrm>
            <a:off x="1" y="891995"/>
            <a:ext cx="5182820" cy="1374345"/>
          </a:xfrm>
        </p:spPr>
        <p:txBody>
          <a:bodyPr>
            <a:noAutofit/>
          </a:bodyPr>
          <a:lstStyle/>
          <a:p>
            <a:pPr lvl="0" algn="ctr"/>
            <a:r>
              <a:rPr lang="el-GR" sz="2400" b="1" dirty="0"/>
              <a:t>Χρόνιες εκδηλώσεις </a:t>
            </a:r>
            <a:r>
              <a:rPr lang="el-GR" sz="2400" b="1" dirty="0" err="1"/>
              <a:t>βρογχοπνευμονικής</a:t>
            </a:r>
            <a:r>
              <a:rPr lang="el-GR" sz="2400" b="1" dirty="0"/>
              <a:t> δυσπλασίας</a:t>
            </a:r>
          </a:p>
        </p:txBody>
      </p:sp>
      <p:sp>
        <p:nvSpPr>
          <p:cNvPr id="14" name="Θέση κειμένου 2">
            <a:extLst>
              <a:ext uri="{FF2B5EF4-FFF2-40B4-BE49-F238E27FC236}">
                <a16:creationId xmlns:a16="http://schemas.microsoft.com/office/drawing/2014/main" id="{0F9377D1-DD2F-3932-7B2E-22213A7A7875}"/>
              </a:ext>
            </a:extLst>
          </p:cNvPr>
          <p:cNvSpPr txBox="1">
            <a:spLocks/>
          </p:cNvSpPr>
          <p:nvPr/>
        </p:nvSpPr>
        <p:spPr>
          <a:xfrm>
            <a:off x="5043055" y="4368366"/>
            <a:ext cx="3852332" cy="500137"/>
          </a:xfrm>
          <a:prstGeom prst="rect">
            <a:avLst/>
          </a:prstGeom>
        </p:spPr>
        <p:txBody>
          <a:bodyPr vert="horz" wrap="square" lIns="68580" tIns="34290" rIns="68580" bIns="34290" rtlCol="0" anchor="ctr">
            <a:spAutoFit/>
          </a:bodyPr>
          <a:lstStyle>
            <a:lvl1pPr marL="0" indent="0" algn="r" defTabSz="1219169" rtl="0" eaLnBrk="1" latinLnBrk="0" hangingPunct="1">
              <a:lnSpc>
                <a:spcPct val="80000"/>
              </a:lnSpc>
              <a:spcBef>
                <a:spcPts val="2250"/>
              </a:spcBef>
              <a:buFont typeface="Arial" panose="020B0604020202020204" pitchFamily="34" charset="0"/>
              <a:buNone/>
              <a:defRPr sz="2500" b="0" kern="1200">
                <a:solidFill>
                  <a:schemeClr val="tx1"/>
                </a:solidFill>
                <a:latin typeface="Verdana Pro Light" panose="020B0304030504040204" pitchFamily="34" charset="0"/>
                <a:ea typeface="Verdana Pro Light" panose="020B0304030504040204" pitchFamily="34" charset="0"/>
                <a:cs typeface="Verdana Pro Light" panose="020B0304030504040204" pitchFamily="34" charset="0"/>
                <a:sym typeface="Gotham Narrow Extra Light"/>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en-US" sz="1600" b="1" dirty="0">
                <a:solidFill>
                  <a:schemeClr val="bg1"/>
                </a:solidFill>
                <a:latin typeface="Verdana Pro Black" panose="020B0604020202020204" pitchFamily="34" charset="0"/>
              </a:rPr>
              <a:t>O</a:t>
            </a:r>
            <a:r>
              <a:rPr lang="el-GR" sz="1200" b="1" dirty="0">
                <a:solidFill>
                  <a:schemeClr val="bg1"/>
                </a:solidFill>
                <a:latin typeface="Verdana Pro Black" panose="020B0604020202020204" pitchFamily="34" charset="0"/>
              </a:rPr>
              <a:t>ΥΡΑΝΙΑ ΚΩΤΣΙΟΥ, Επίκουρος Καθηγήτρια Τμήματος Νοσηλευτικής ΠΘ</a:t>
            </a:r>
            <a:endParaRPr lang="el-GR" sz="1100" b="1" dirty="0">
              <a:solidFill>
                <a:schemeClr val="bg1"/>
              </a:solidFill>
              <a:latin typeface="Verdana Pro Black" panose="020B0604020202020204" pitchFamily="34" charset="0"/>
            </a:endParaRPr>
          </a:p>
        </p:txBody>
      </p:sp>
    </p:spTree>
    <p:extLst>
      <p:ext uri="{BB962C8B-B14F-4D97-AF65-F5344CB8AC3E}">
        <p14:creationId xmlns:p14="http://schemas.microsoft.com/office/powerpoint/2010/main" val="363920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5725045-59F6-89DF-2540-0C880255D2F8}"/>
              </a:ext>
            </a:extLst>
          </p:cNvPr>
          <p:cNvSpPr>
            <a:spLocks noGrp="1"/>
          </p:cNvSpPr>
          <p:nvPr>
            <p:ph type="title"/>
          </p:nvPr>
        </p:nvSpPr>
        <p:spPr>
          <a:xfrm>
            <a:off x="143555" y="281175"/>
            <a:ext cx="6260905" cy="725349"/>
          </a:xfrm>
        </p:spPr>
        <p:txBody>
          <a:bodyPr>
            <a:normAutofit fontScale="90000"/>
          </a:bodyPr>
          <a:lstStyle/>
          <a:p>
            <a:r>
              <a:rPr lang="el-GR" sz="4400" b="1" dirty="0">
                <a:solidFill>
                  <a:srgbClr val="FF0000"/>
                </a:solidFill>
              </a:rPr>
              <a:t>Συνεπώς</a:t>
            </a:r>
          </a:p>
        </p:txBody>
      </p:sp>
      <p:sp>
        <p:nvSpPr>
          <p:cNvPr id="5" name="TextBox 4">
            <a:extLst>
              <a:ext uri="{FF2B5EF4-FFF2-40B4-BE49-F238E27FC236}">
                <a16:creationId xmlns:a16="http://schemas.microsoft.com/office/drawing/2014/main" id="{51D6732A-B0A1-C6E9-9B59-21AEC935A494}"/>
              </a:ext>
            </a:extLst>
          </p:cNvPr>
          <p:cNvSpPr txBox="1"/>
          <p:nvPr/>
        </p:nvSpPr>
        <p:spPr>
          <a:xfrm>
            <a:off x="601670" y="1443482"/>
            <a:ext cx="8246071" cy="1200329"/>
          </a:xfrm>
          <a:prstGeom prst="rect">
            <a:avLst/>
          </a:prstGeom>
          <a:solidFill>
            <a:schemeClr val="accent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el-GR" sz="1800" dirty="0"/>
              <a:t>Ο φαινότυπος της </a:t>
            </a:r>
            <a:r>
              <a:rPr lang="en-US" sz="1800" dirty="0"/>
              <a:t>B</a:t>
            </a:r>
            <a:r>
              <a:rPr lang="el-GR" sz="1800" dirty="0"/>
              <a:t>ΠΔ έχει εξελιχθεί από μια </a:t>
            </a:r>
            <a:r>
              <a:rPr lang="el-GR" sz="1800" dirty="0" err="1"/>
              <a:t>ινοκυστική</a:t>
            </a:r>
            <a:r>
              <a:rPr lang="el-GR" sz="1800" dirty="0"/>
              <a:t> νόσο που επηρεάζει τα όψιμα πρόωρα βρέφη σε μια διαταραχή της παρεγχυματικής ανάπτυξης και της </a:t>
            </a:r>
            <a:r>
              <a:rPr lang="el-GR" sz="1800" dirty="0" err="1"/>
              <a:t>δυσρυθμισμένης</a:t>
            </a:r>
            <a:r>
              <a:rPr lang="el-GR" sz="1800" dirty="0"/>
              <a:t> αγγειακής ανάπτυξης που επηρεάζει κυρίως βρέφη που γεννήθηκαν πριν από την ηλικία κύησης των 29 εβδομάδων.</a:t>
            </a:r>
          </a:p>
        </p:txBody>
      </p:sp>
      <p:sp>
        <p:nvSpPr>
          <p:cNvPr id="7" name="TextBox 6">
            <a:extLst>
              <a:ext uri="{FF2B5EF4-FFF2-40B4-BE49-F238E27FC236}">
                <a16:creationId xmlns:a16="http://schemas.microsoft.com/office/drawing/2014/main" id="{C542ED70-1014-7474-216F-5435A2D4D073}"/>
              </a:ext>
            </a:extLst>
          </p:cNvPr>
          <p:cNvSpPr txBox="1"/>
          <p:nvPr/>
        </p:nvSpPr>
        <p:spPr>
          <a:xfrm>
            <a:off x="4877410" y="2957658"/>
            <a:ext cx="2595985" cy="246221"/>
          </a:xfrm>
          <a:prstGeom prst="rect">
            <a:avLst/>
          </a:prstGeom>
          <a:noFill/>
        </p:spPr>
        <p:txBody>
          <a:bodyPr wrap="square">
            <a:spAutoFit/>
          </a:bodyPr>
          <a:lstStyle/>
          <a:p>
            <a:r>
              <a:rPr lang="en-US" sz="1000" b="0" i="1" dirty="0">
                <a:solidFill>
                  <a:srgbClr val="212121"/>
                </a:solidFill>
                <a:effectLst/>
              </a:rPr>
              <a:t>Gilfillan M,</a:t>
            </a:r>
            <a:r>
              <a:rPr lang="el-GR" sz="1000" b="0" i="1" dirty="0">
                <a:solidFill>
                  <a:srgbClr val="212121"/>
                </a:solidFill>
                <a:effectLst/>
              </a:rPr>
              <a:t> </a:t>
            </a:r>
            <a:r>
              <a:rPr lang="en-US" sz="1000" b="0" i="1" dirty="0">
                <a:solidFill>
                  <a:srgbClr val="212121"/>
                </a:solidFill>
                <a:effectLst/>
              </a:rPr>
              <a:t>et al. BMJ. 2021;375:n1974.</a:t>
            </a:r>
            <a:endParaRPr lang="el-GR" sz="1000" i="1" dirty="0"/>
          </a:p>
        </p:txBody>
      </p:sp>
    </p:spTree>
    <p:extLst>
      <p:ext uri="{BB962C8B-B14F-4D97-AF65-F5344CB8AC3E}">
        <p14:creationId xmlns:p14="http://schemas.microsoft.com/office/powerpoint/2010/main" val="26838056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660EB6C9-45DB-43FE-D196-2C58D0B356BA}"/>
              </a:ext>
            </a:extLst>
          </p:cNvPr>
          <p:cNvSpPr>
            <a:spLocks noGrp="1"/>
          </p:cNvSpPr>
          <p:nvPr>
            <p:ph idx="1"/>
          </p:nvPr>
        </p:nvSpPr>
        <p:spPr>
          <a:xfrm>
            <a:off x="143555" y="1350110"/>
            <a:ext cx="8856890" cy="3664918"/>
          </a:xfrm>
        </p:spPr>
        <p:txBody>
          <a:bodyPr>
            <a:normAutofit/>
          </a:bodyPr>
          <a:lstStyle/>
          <a:p>
            <a:pPr marL="0" indent="0">
              <a:buNone/>
            </a:pPr>
            <a:endParaRPr lang="el-GR" sz="1400" dirty="0"/>
          </a:p>
          <a:p>
            <a:r>
              <a:rPr lang="en-US" sz="1400" dirty="0"/>
              <a:t>M</a:t>
            </a:r>
            <a:r>
              <a:rPr lang="el-GR" sz="1400" dirty="0"/>
              <a:t>ε την επιβίωση των εξαιρετικά πρώιμων νεογνών έχουν προκύψει νέοι μηχανισμοί πνευμονικής βλάβης.</a:t>
            </a:r>
          </a:p>
          <a:p>
            <a:r>
              <a:rPr lang="el-GR" sz="1400" dirty="0"/>
              <a:t>Η κλινική εικόνα και τα παθολογικά χαρακτηριστικά της πνευμονικής προσβολής έχουν αλλάξει βαθιά, αν και η φυσική ιστορία και η έκβασή της στην ενήλικη ζωή είναι ακόμη σε μεγάλο βαθμό άγνωστα. </a:t>
            </a:r>
          </a:p>
          <a:p>
            <a:endParaRPr lang="el-GR" sz="1400" dirty="0"/>
          </a:p>
          <a:p>
            <a:r>
              <a:rPr lang="el-GR" sz="1400" dirty="0">
                <a:highlight>
                  <a:srgbClr val="FFFF00"/>
                </a:highlight>
              </a:rPr>
              <a:t>Οι σοβαρές μορφές της ΒΠΔ είναι λιγότερο συχνές και έχουν αντικατασταθεί από ηπιότερες μορφές που εμφανίζονται πιο συχνά καθώς η επιβίωση των εξαιρετικά πρόωρων βρεφών έχει αυξηθεί σημαντικά</a:t>
            </a:r>
            <a:r>
              <a:rPr lang="el-GR" sz="1400" dirty="0">
                <a:solidFill>
                  <a:srgbClr val="FF0000"/>
                </a:solidFill>
                <a:highlight>
                  <a:srgbClr val="FFFF00"/>
                </a:highlight>
              </a:rPr>
              <a:t>.</a:t>
            </a:r>
            <a:r>
              <a:rPr lang="el-GR" sz="800" b="1" i="0" dirty="0">
                <a:solidFill>
                  <a:srgbClr val="FF0000"/>
                </a:solidFill>
                <a:effectLst/>
                <a:latin typeface="Arial" panose="020B0604020202020204" pitchFamily="34" charset="0"/>
              </a:rPr>
              <a:t> </a:t>
            </a:r>
            <a:endParaRPr lang="en-US" sz="800" b="1" i="0" dirty="0">
              <a:solidFill>
                <a:srgbClr val="FF0000"/>
              </a:solidFill>
              <a:effectLst/>
              <a:latin typeface="Arial" panose="020B0604020202020204" pitchFamily="34" charset="0"/>
            </a:endParaRPr>
          </a:p>
          <a:p>
            <a:r>
              <a:rPr lang="el-GR" sz="1000" b="1" i="0" dirty="0">
                <a:solidFill>
                  <a:srgbClr val="FF0000"/>
                </a:solidFill>
                <a:effectLst/>
                <a:latin typeface="Arial" panose="020B0604020202020204" pitchFamily="34" charset="0"/>
              </a:rPr>
              <a:t>-</a:t>
            </a:r>
            <a:r>
              <a:rPr lang="el-GR" sz="1000" b="1" i="0" dirty="0">
                <a:solidFill>
                  <a:srgbClr val="FF0000"/>
                </a:solidFill>
                <a:effectLst/>
                <a:latin typeface="Arial" panose="020B0604020202020204" pitchFamily="34" charset="0"/>
                <a:sym typeface="Wingdings" panose="05000000000000000000" pitchFamily="2" charset="2"/>
              </a:rPr>
              <a:t> </a:t>
            </a:r>
            <a:r>
              <a:rPr lang="el-GR" sz="1000" b="1" i="0" dirty="0" err="1">
                <a:solidFill>
                  <a:srgbClr val="FF0000"/>
                </a:solidFill>
                <a:effectLst/>
                <a:latin typeface="Arial" panose="020B0604020202020204" pitchFamily="34" charset="0"/>
              </a:rPr>
              <a:t>Δρομολ</a:t>
            </a:r>
            <a:r>
              <a:rPr lang="en-US" sz="1000" b="1" i="0" dirty="0">
                <a:solidFill>
                  <a:srgbClr val="FF0000"/>
                </a:solidFill>
                <a:effectLst/>
                <a:latin typeface="Arial" panose="020B0604020202020204" pitchFamily="34" charset="0"/>
              </a:rPr>
              <a:t>o</a:t>
            </a:r>
            <a:r>
              <a:rPr lang="el-GR" sz="1000" b="1" i="0" dirty="0" err="1">
                <a:solidFill>
                  <a:srgbClr val="FF0000"/>
                </a:solidFill>
                <a:effectLst/>
                <a:latin typeface="Arial" panose="020B0604020202020204" pitchFamily="34" charset="0"/>
              </a:rPr>
              <a:t>γούν</a:t>
            </a:r>
            <a:r>
              <a:rPr lang="el-GR" sz="1000" b="1" i="0" dirty="0">
                <a:solidFill>
                  <a:srgbClr val="FF0000"/>
                </a:solidFill>
                <a:effectLst/>
                <a:latin typeface="Arial" panose="020B0604020202020204" pitchFamily="34" charset="0"/>
              </a:rPr>
              <a:t> νέους δρόμους αντιμετώπισης και θεραπείας.</a:t>
            </a:r>
            <a:endParaRPr lang="el-GR" sz="1800" dirty="0">
              <a:solidFill>
                <a:srgbClr val="FF0000"/>
              </a:solidFill>
              <a:highlight>
                <a:srgbClr val="FFFF00"/>
              </a:highlight>
            </a:endParaRPr>
          </a:p>
          <a:p>
            <a:pPr marL="0" indent="0">
              <a:buNone/>
            </a:pPr>
            <a:endParaRPr lang="el-GR" sz="1400" dirty="0"/>
          </a:p>
          <a:p>
            <a:r>
              <a:rPr lang="el-GR" sz="1400" dirty="0"/>
              <a:t>Δυστυχώς, στο παρελθόν έχουν χρησιμοποιηθεί διάφοροι ορισμοί της ΒΔΠ και αυτό συνέβαλε στη μεταβλητότητα των χαρακτηριστικών των πληθυσμών που αναφέρονται σε διαφορετικές μελέτες.</a:t>
            </a:r>
          </a:p>
          <a:p>
            <a:endParaRPr lang="el-GR" sz="1400" dirty="0"/>
          </a:p>
          <a:p>
            <a:endParaRPr lang="el-GR" sz="1400" dirty="0">
              <a:highlight>
                <a:srgbClr val="FFFF00"/>
              </a:highlight>
            </a:endParaRPr>
          </a:p>
          <a:p>
            <a:endParaRPr lang="el-GR" sz="1400" dirty="0"/>
          </a:p>
          <a:p>
            <a:endParaRPr lang="el-GR" sz="1400" dirty="0"/>
          </a:p>
          <a:p>
            <a:endParaRPr lang="el-GR" dirty="0"/>
          </a:p>
        </p:txBody>
      </p:sp>
      <p:sp>
        <p:nvSpPr>
          <p:cNvPr id="8" name="Τίτλος 1">
            <a:extLst>
              <a:ext uri="{FF2B5EF4-FFF2-40B4-BE49-F238E27FC236}">
                <a16:creationId xmlns:a16="http://schemas.microsoft.com/office/drawing/2014/main" id="{88119974-06DE-6E7E-C48C-7E84448415D1}"/>
              </a:ext>
            </a:extLst>
          </p:cNvPr>
          <p:cNvSpPr>
            <a:spLocks noGrp="1"/>
          </p:cNvSpPr>
          <p:nvPr>
            <p:ph type="title"/>
          </p:nvPr>
        </p:nvSpPr>
        <p:spPr>
          <a:xfrm>
            <a:off x="143555" y="128472"/>
            <a:ext cx="4113885" cy="763523"/>
          </a:xfrm>
        </p:spPr>
        <p:txBody>
          <a:bodyPr>
            <a:normAutofit/>
          </a:bodyPr>
          <a:lstStyle/>
          <a:p>
            <a:r>
              <a:rPr lang="el-GR" b="1" dirty="0">
                <a:solidFill>
                  <a:srgbClr val="FFC1C1"/>
                </a:solidFill>
              </a:rPr>
              <a:t>Ορισμός</a:t>
            </a:r>
          </a:p>
        </p:txBody>
      </p:sp>
      <p:sp>
        <p:nvSpPr>
          <p:cNvPr id="9" name="TextBox 8">
            <a:extLst>
              <a:ext uri="{FF2B5EF4-FFF2-40B4-BE49-F238E27FC236}">
                <a16:creationId xmlns:a16="http://schemas.microsoft.com/office/drawing/2014/main" id="{359FD8BB-DFCB-599A-3EBB-52F89B2F3A5B}"/>
              </a:ext>
            </a:extLst>
          </p:cNvPr>
          <p:cNvSpPr txBox="1"/>
          <p:nvPr/>
        </p:nvSpPr>
        <p:spPr>
          <a:xfrm>
            <a:off x="4257440" y="4098800"/>
            <a:ext cx="4304690" cy="253916"/>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i="1" dirty="0" err="1">
                <a:latin typeface="Cambria" panose="02040503050406030204" pitchFamily="18" charset="0"/>
                <a:ea typeface="Cambria" panose="02040503050406030204" pitchFamily="18" charset="0"/>
              </a:rPr>
              <a:t>Baraldi</a:t>
            </a:r>
            <a:r>
              <a:rPr lang="en-US" sz="1000" i="1" dirty="0">
                <a:latin typeface="Cambria" panose="02040503050406030204" pitchFamily="18" charset="0"/>
                <a:ea typeface="Cambria" panose="02040503050406030204" pitchFamily="18" charset="0"/>
              </a:rPr>
              <a:t> E, et al. New England Journal of Medicine. 2007;357:1946–1955</a:t>
            </a:r>
            <a:r>
              <a:rPr lang="en-US" sz="1000" dirty="0">
                <a:latin typeface="Cambria" panose="02040503050406030204" pitchFamily="18" charset="0"/>
                <a:ea typeface="Cambria" panose="02040503050406030204" pitchFamily="18" charset="0"/>
              </a:rPr>
              <a:t>.</a:t>
            </a:r>
            <a:endParaRPr lang="el-GR" sz="1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88576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a:extLst>
              <a:ext uri="{FF2B5EF4-FFF2-40B4-BE49-F238E27FC236}">
                <a16:creationId xmlns:a16="http://schemas.microsoft.com/office/drawing/2014/main" id="{2C86BD9B-B9D2-9541-9F75-EFF52D8BBF79}"/>
              </a:ext>
            </a:extLst>
          </p:cNvPr>
          <p:cNvPicPr>
            <a:picLocks noChangeAspect="1"/>
          </p:cNvPicPr>
          <p:nvPr/>
        </p:nvPicPr>
        <p:blipFill rotWithShape="1">
          <a:blip r:embed="rId3"/>
          <a:srcRect l="34971" t="23280" r="16599" b="14373"/>
          <a:stretch/>
        </p:blipFill>
        <p:spPr>
          <a:xfrm>
            <a:off x="4266590" y="1199736"/>
            <a:ext cx="4947741" cy="3582847"/>
          </a:xfrm>
          <a:prstGeom prst="rect">
            <a:avLst/>
          </a:prstGeom>
        </p:spPr>
      </p:pic>
      <p:sp>
        <p:nvSpPr>
          <p:cNvPr id="6" name="Τίτλος 1">
            <a:extLst>
              <a:ext uri="{FF2B5EF4-FFF2-40B4-BE49-F238E27FC236}">
                <a16:creationId xmlns:a16="http://schemas.microsoft.com/office/drawing/2014/main" id="{37B01B1B-EA61-09C5-C076-10F179020618}"/>
              </a:ext>
            </a:extLst>
          </p:cNvPr>
          <p:cNvSpPr>
            <a:spLocks noGrp="1"/>
          </p:cNvSpPr>
          <p:nvPr>
            <p:ph type="title"/>
          </p:nvPr>
        </p:nvSpPr>
        <p:spPr>
          <a:xfrm>
            <a:off x="59824" y="109850"/>
            <a:ext cx="8246070" cy="916230"/>
          </a:xfrm>
        </p:spPr>
        <p:txBody>
          <a:bodyPr/>
          <a:lstStyle/>
          <a:p>
            <a:r>
              <a:rPr lang="en-US" b="1" dirty="0">
                <a:solidFill>
                  <a:srgbClr val="C00000"/>
                </a:solidFill>
                <a:highlight>
                  <a:srgbClr val="FFFF00"/>
                </a:highlight>
              </a:rPr>
              <a:t>O</a:t>
            </a:r>
            <a:r>
              <a:rPr lang="el-GR" b="1" dirty="0" err="1">
                <a:solidFill>
                  <a:srgbClr val="C00000"/>
                </a:solidFill>
                <a:highlight>
                  <a:srgbClr val="FFFF00"/>
                </a:highlight>
              </a:rPr>
              <a:t>ρισμός</a:t>
            </a:r>
            <a:endParaRPr lang="el-GR" b="1" dirty="0">
              <a:solidFill>
                <a:srgbClr val="C00000"/>
              </a:solidFill>
              <a:highlight>
                <a:srgbClr val="FFFF00"/>
              </a:highlight>
            </a:endParaRPr>
          </a:p>
        </p:txBody>
      </p:sp>
      <p:pic>
        <p:nvPicPr>
          <p:cNvPr id="8" name="Εικόνα 7">
            <a:extLst>
              <a:ext uri="{FF2B5EF4-FFF2-40B4-BE49-F238E27FC236}">
                <a16:creationId xmlns:a16="http://schemas.microsoft.com/office/drawing/2014/main" id="{3F742B34-0B13-80D5-F1BF-FDE91460869E}"/>
              </a:ext>
            </a:extLst>
          </p:cNvPr>
          <p:cNvPicPr>
            <a:picLocks noChangeAspect="1"/>
          </p:cNvPicPr>
          <p:nvPr/>
        </p:nvPicPr>
        <p:blipFill rotWithShape="1">
          <a:blip r:embed="rId4"/>
          <a:srcRect l="34970" t="23280" r="18270" b="11404"/>
          <a:stretch/>
        </p:blipFill>
        <p:spPr>
          <a:xfrm>
            <a:off x="11575" y="1505145"/>
            <a:ext cx="4171284" cy="3277438"/>
          </a:xfrm>
          <a:prstGeom prst="rect">
            <a:avLst/>
          </a:prstGeom>
        </p:spPr>
      </p:pic>
    </p:spTree>
    <p:extLst>
      <p:ext uri="{BB962C8B-B14F-4D97-AF65-F5344CB8AC3E}">
        <p14:creationId xmlns:p14="http://schemas.microsoft.com/office/powerpoint/2010/main" val="1954425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F45AA35-A333-8663-FC55-378F574D3B14}"/>
              </a:ext>
            </a:extLst>
          </p:cNvPr>
          <p:cNvSpPr>
            <a:spLocks noGrp="1"/>
          </p:cNvSpPr>
          <p:nvPr>
            <p:ph type="title"/>
          </p:nvPr>
        </p:nvSpPr>
        <p:spPr>
          <a:xfrm>
            <a:off x="59824" y="109850"/>
            <a:ext cx="8246070" cy="916230"/>
          </a:xfrm>
        </p:spPr>
        <p:txBody>
          <a:bodyPr/>
          <a:lstStyle/>
          <a:p>
            <a:r>
              <a:rPr lang="en-US" b="1" dirty="0">
                <a:solidFill>
                  <a:srgbClr val="C00000"/>
                </a:solidFill>
                <a:highlight>
                  <a:srgbClr val="FFFF00"/>
                </a:highlight>
              </a:rPr>
              <a:t>O</a:t>
            </a:r>
            <a:r>
              <a:rPr lang="el-GR" b="1" dirty="0" err="1">
                <a:solidFill>
                  <a:srgbClr val="C00000"/>
                </a:solidFill>
                <a:highlight>
                  <a:srgbClr val="FFFF00"/>
                </a:highlight>
              </a:rPr>
              <a:t>ρισμός</a:t>
            </a:r>
            <a:endParaRPr lang="el-GR" b="1" dirty="0">
              <a:solidFill>
                <a:srgbClr val="C00000"/>
              </a:solidFill>
              <a:highlight>
                <a:srgbClr val="FFFF00"/>
              </a:highlight>
            </a:endParaRPr>
          </a:p>
        </p:txBody>
      </p:sp>
      <p:pic>
        <p:nvPicPr>
          <p:cNvPr id="4" name="Εικόνα 3">
            <a:extLst>
              <a:ext uri="{FF2B5EF4-FFF2-40B4-BE49-F238E27FC236}">
                <a16:creationId xmlns:a16="http://schemas.microsoft.com/office/drawing/2014/main" id="{2393B1EF-9674-DCA2-A24A-EDF3E4F33DC8}"/>
              </a:ext>
            </a:extLst>
          </p:cNvPr>
          <p:cNvPicPr>
            <a:picLocks noChangeAspect="1"/>
          </p:cNvPicPr>
          <p:nvPr/>
        </p:nvPicPr>
        <p:blipFill rotWithShape="1">
          <a:blip r:embed="rId3"/>
          <a:srcRect l="34971" t="28209" r="14929" b="18870"/>
          <a:stretch/>
        </p:blipFill>
        <p:spPr>
          <a:xfrm>
            <a:off x="0" y="1234003"/>
            <a:ext cx="6413611" cy="3634379"/>
          </a:xfrm>
          <a:prstGeom prst="rect">
            <a:avLst/>
          </a:prstGeom>
        </p:spPr>
      </p:pic>
      <p:pic>
        <p:nvPicPr>
          <p:cNvPr id="5" name="Εικόνα 4">
            <a:extLst>
              <a:ext uri="{FF2B5EF4-FFF2-40B4-BE49-F238E27FC236}">
                <a16:creationId xmlns:a16="http://schemas.microsoft.com/office/drawing/2014/main" id="{D6CC4C4F-6270-0E01-6F6F-E9E118734F5C}"/>
              </a:ext>
            </a:extLst>
          </p:cNvPr>
          <p:cNvPicPr>
            <a:picLocks noChangeAspect="1"/>
          </p:cNvPicPr>
          <p:nvPr/>
        </p:nvPicPr>
        <p:blipFill rotWithShape="1">
          <a:blip r:embed="rId4"/>
          <a:srcRect l="56680" t="58907" r="4910" b="5466"/>
          <a:stretch/>
        </p:blipFill>
        <p:spPr>
          <a:xfrm>
            <a:off x="6251755" y="2364019"/>
            <a:ext cx="2634166" cy="1374348"/>
          </a:xfrm>
          <a:prstGeom prst="rect">
            <a:avLst/>
          </a:prstGeom>
        </p:spPr>
      </p:pic>
      <p:sp>
        <p:nvSpPr>
          <p:cNvPr id="6" name="TextBox 5">
            <a:extLst>
              <a:ext uri="{FF2B5EF4-FFF2-40B4-BE49-F238E27FC236}">
                <a16:creationId xmlns:a16="http://schemas.microsoft.com/office/drawing/2014/main" id="{7124E8A8-3D9B-9DCA-FD2B-3CD65514DD7F}"/>
              </a:ext>
            </a:extLst>
          </p:cNvPr>
          <p:cNvSpPr txBox="1"/>
          <p:nvPr/>
        </p:nvSpPr>
        <p:spPr>
          <a:xfrm>
            <a:off x="6251755" y="1850863"/>
            <a:ext cx="2786871" cy="2308324"/>
          </a:xfrm>
          <a:prstGeom prst="rect">
            <a:avLst/>
          </a:prstGeom>
          <a:solidFill>
            <a:schemeClr val="bg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algn="ctr"/>
            <a:endParaRPr lang="el-GR" sz="1200" dirty="0"/>
          </a:p>
          <a:p>
            <a:pPr algn="ctr"/>
            <a:endParaRPr lang="el-GR" sz="1200" dirty="0"/>
          </a:p>
          <a:p>
            <a:pPr algn="ctr"/>
            <a:r>
              <a:rPr lang="el-GR" sz="1200" dirty="0"/>
              <a:t>Μια προσπάθεια σύγκρισης των διάφορων ορισμών BΠΔ αξίζει τον κόπο για να καθοριστεί ποιοι από αυτούς μπορούν να προβλέψουν με μεγαλύτερη ακρίβεια τα μακροπρόθεσμα αποτελέσματα σε μωρά που εξήλθαν από την αρχική νοσηλεία.</a:t>
            </a:r>
            <a:endParaRPr lang="en-US" sz="1200" dirty="0"/>
          </a:p>
          <a:p>
            <a:pPr algn="ctr"/>
            <a:endParaRPr lang="el-GR" sz="1200" dirty="0"/>
          </a:p>
          <a:p>
            <a:pPr algn="ctr"/>
            <a:endParaRPr lang="el-GR" sz="1200" dirty="0"/>
          </a:p>
          <a:p>
            <a:pPr algn="ctr"/>
            <a:endParaRPr lang="en-US" sz="1200" dirty="0"/>
          </a:p>
        </p:txBody>
      </p:sp>
    </p:spTree>
    <p:extLst>
      <p:ext uri="{BB962C8B-B14F-4D97-AF65-F5344CB8AC3E}">
        <p14:creationId xmlns:p14="http://schemas.microsoft.com/office/powerpoint/2010/main" val="1798236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42CC61F-8FBB-BA8F-85A5-0EF516BFD19E}"/>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548559DC-3F40-20B5-D2A5-1B054DE1B715}"/>
              </a:ext>
            </a:extLst>
          </p:cNvPr>
          <p:cNvSpPr>
            <a:spLocks noGrp="1"/>
          </p:cNvSpPr>
          <p:nvPr>
            <p:ph idx="1"/>
          </p:nvPr>
        </p:nvSpPr>
        <p:spPr/>
        <p:txBody>
          <a:bodyPr/>
          <a:lstStyle/>
          <a:p>
            <a:endParaRPr lang="el-GR"/>
          </a:p>
        </p:txBody>
      </p:sp>
      <p:pic>
        <p:nvPicPr>
          <p:cNvPr id="5" name="Εικόνα 4">
            <a:extLst>
              <a:ext uri="{FF2B5EF4-FFF2-40B4-BE49-F238E27FC236}">
                <a16:creationId xmlns:a16="http://schemas.microsoft.com/office/drawing/2014/main" id="{962FA263-5F95-0596-ADF0-EB259A0F88A4}"/>
              </a:ext>
            </a:extLst>
          </p:cNvPr>
          <p:cNvPicPr>
            <a:picLocks noChangeAspect="1"/>
          </p:cNvPicPr>
          <p:nvPr/>
        </p:nvPicPr>
        <p:blipFill rotWithShape="1">
          <a:blip r:embed="rId3"/>
          <a:srcRect l="16600" t="14373" r="18270" b="14373"/>
          <a:stretch/>
        </p:blipFill>
        <p:spPr>
          <a:xfrm>
            <a:off x="348947" y="34499"/>
            <a:ext cx="8246070" cy="5074502"/>
          </a:xfrm>
          <a:prstGeom prst="rect">
            <a:avLst/>
          </a:prstGeom>
        </p:spPr>
      </p:pic>
      <p:sp>
        <p:nvSpPr>
          <p:cNvPr id="7" name="TextBox 6">
            <a:extLst>
              <a:ext uri="{FF2B5EF4-FFF2-40B4-BE49-F238E27FC236}">
                <a16:creationId xmlns:a16="http://schemas.microsoft.com/office/drawing/2014/main" id="{7590ADBE-5641-96A5-EBB7-65FD83698195}"/>
              </a:ext>
            </a:extLst>
          </p:cNvPr>
          <p:cNvSpPr txBox="1"/>
          <p:nvPr/>
        </p:nvSpPr>
        <p:spPr>
          <a:xfrm>
            <a:off x="6414781" y="4889647"/>
            <a:ext cx="2305783" cy="230832"/>
          </a:xfrm>
          <a:prstGeom prst="rect">
            <a:avLst/>
          </a:prstGeom>
          <a:noFill/>
        </p:spPr>
        <p:txBody>
          <a:bodyPr wrap="square">
            <a:spAutoFit/>
          </a:bodyPr>
          <a:lstStyle/>
          <a:p>
            <a:r>
              <a:rPr lang="en-US" sz="900" b="0" i="1" dirty="0">
                <a:solidFill>
                  <a:srgbClr val="212121"/>
                </a:solidFill>
                <a:effectLst/>
              </a:rPr>
              <a:t>Gilfillan M,</a:t>
            </a:r>
            <a:r>
              <a:rPr lang="el-GR" sz="900" b="0" i="1" dirty="0">
                <a:solidFill>
                  <a:srgbClr val="212121"/>
                </a:solidFill>
                <a:effectLst/>
              </a:rPr>
              <a:t> </a:t>
            </a:r>
            <a:r>
              <a:rPr lang="en-US" sz="900" b="0" i="1" dirty="0">
                <a:solidFill>
                  <a:srgbClr val="212121"/>
                </a:solidFill>
                <a:effectLst/>
              </a:rPr>
              <a:t>et al. BMJ. 2021;375:n1974. </a:t>
            </a:r>
            <a:endParaRPr lang="el-GR" sz="900" i="1" dirty="0"/>
          </a:p>
        </p:txBody>
      </p:sp>
      <p:sp>
        <p:nvSpPr>
          <p:cNvPr id="4" name="Ορθογώνιο 3">
            <a:extLst>
              <a:ext uri="{FF2B5EF4-FFF2-40B4-BE49-F238E27FC236}">
                <a16:creationId xmlns:a16="http://schemas.microsoft.com/office/drawing/2014/main" id="{B0AA2529-235C-4A3D-2019-C302B7B880F5}"/>
              </a:ext>
            </a:extLst>
          </p:cNvPr>
          <p:cNvSpPr/>
          <p:nvPr/>
        </p:nvSpPr>
        <p:spPr>
          <a:xfrm>
            <a:off x="6251755" y="3029865"/>
            <a:ext cx="2290575" cy="1527050"/>
          </a:xfrm>
          <a:prstGeom prst="rect">
            <a:avLst/>
          </a:prstGeom>
          <a:noFill/>
          <a:ln w="76200"/>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309236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FA1E579-6FCB-0A5C-1F91-215B47F11AF6}"/>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687A3FC4-E0C8-EDCD-B888-347A4259E3E5}"/>
              </a:ext>
            </a:extLst>
          </p:cNvPr>
          <p:cNvSpPr>
            <a:spLocks noGrp="1"/>
          </p:cNvSpPr>
          <p:nvPr>
            <p:ph idx="1"/>
          </p:nvPr>
        </p:nvSpPr>
        <p:spPr/>
        <p:txBody>
          <a:bodyPr/>
          <a:lstStyle/>
          <a:p>
            <a:endParaRPr lang="el-GR"/>
          </a:p>
        </p:txBody>
      </p:sp>
      <p:pic>
        <p:nvPicPr>
          <p:cNvPr id="5" name="Εικόνα 4">
            <a:extLst>
              <a:ext uri="{FF2B5EF4-FFF2-40B4-BE49-F238E27FC236}">
                <a16:creationId xmlns:a16="http://schemas.microsoft.com/office/drawing/2014/main" id="{D371A675-5D86-6689-AE7D-CBC94667C458}"/>
              </a:ext>
            </a:extLst>
          </p:cNvPr>
          <p:cNvPicPr>
            <a:picLocks noChangeAspect="1"/>
          </p:cNvPicPr>
          <p:nvPr/>
        </p:nvPicPr>
        <p:blipFill rotWithShape="1">
          <a:blip r:embed="rId3"/>
          <a:srcRect l="19939" t="20311" r="34971" b="23280"/>
          <a:stretch/>
        </p:blipFill>
        <p:spPr>
          <a:xfrm>
            <a:off x="601670" y="128469"/>
            <a:ext cx="6260905" cy="4405822"/>
          </a:xfrm>
          <a:prstGeom prst="rect">
            <a:avLst/>
          </a:prstGeom>
        </p:spPr>
      </p:pic>
      <p:sp>
        <p:nvSpPr>
          <p:cNvPr id="7" name="TextBox 6">
            <a:extLst>
              <a:ext uri="{FF2B5EF4-FFF2-40B4-BE49-F238E27FC236}">
                <a16:creationId xmlns:a16="http://schemas.microsoft.com/office/drawing/2014/main" id="{E3F59859-16B8-117C-7C24-53FEBB6E5A10}"/>
              </a:ext>
            </a:extLst>
          </p:cNvPr>
          <p:cNvSpPr txBox="1"/>
          <p:nvPr/>
        </p:nvSpPr>
        <p:spPr>
          <a:xfrm>
            <a:off x="6099050" y="4610431"/>
            <a:ext cx="4585188" cy="246221"/>
          </a:xfrm>
          <a:prstGeom prst="rect">
            <a:avLst/>
          </a:prstGeom>
          <a:noFill/>
        </p:spPr>
        <p:txBody>
          <a:bodyPr wrap="square">
            <a:spAutoFit/>
          </a:bodyPr>
          <a:lstStyle/>
          <a:p>
            <a:r>
              <a:rPr lang="en-US" sz="1000" dirty="0"/>
              <a:t>Higgins RD, et al. J </a:t>
            </a:r>
            <a:r>
              <a:rPr lang="en-US" sz="1000" dirty="0" err="1"/>
              <a:t>Pediatr</a:t>
            </a:r>
            <a:r>
              <a:rPr lang="en-US" sz="1000" dirty="0"/>
              <a:t>. 2018;197:300-308.</a:t>
            </a:r>
            <a:endParaRPr lang="el-GR" sz="1000" dirty="0"/>
          </a:p>
        </p:txBody>
      </p:sp>
    </p:spTree>
    <p:extLst>
      <p:ext uri="{BB962C8B-B14F-4D97-AF65-F5344CB8AC3E}">
        <p14:creationId xmlns:p14="http://schemas.microsoft.com/office/powerpoint/2010/main" val="26075430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5" name="Εικόνα 4">
            <a:extLst>
              <a:ext uri="{FF2B5EF4-FFF2-40B4-BE49-F238E27FC236}">
                <a16:creationId xmlns:a16="http://schemas.microsoft.com/office/drawing/2014/main" id="{D55D3AAC-E8D8-DCA4-438B-A0DBD32A6378}"/>
              </a:ext>
            </a:extLst>
          </p:cNvPr>
          <p:cNvPicPr>
            <a:picLocks noChangeAspect="1"/>
          </p:cNvPicPr>
          <p:nvPr/>
        </p:nvPicPr>
        <p:blipFill rotWithShape="1">
          <a:blip r:embed="rId3"/>
          <a:srcRect l="16600" t="28017" r="39980" b="6610"/>
          <a:stretch/>
        </p:blipFill>
        <p:spPr>
          <a:xfrm>
            <a:off x="1365195" y="104978"/>
            <a:ext cx="6108200" cy="4933543"/>
          </a:xfrm>
          <a:prstGeom prst="rect">
            <a:avLst/>
          </a:prstGeom>
        </p:spPr>
      </p:pic>
      <p:sp>
        <p:nvSpPr>
          <p:cNvPr id="6" name="Ορθογώνιο 5">
            <a:extLst>
              <a:ext uri="{FF2B5EF4-FFF2-40B4-BE49-F238E27FC236}">
                <a16:creationId xmlns:a16="http://schemas.microsoft.com/office/drawing/2014/main" id="{301E6CE2-774F-1BBF-EC4B-4C5C913893DB}"/>
              </a:ext>
            </a:extLst>
          </p:cNvPr>
          <p:cNvSpPr/>
          <p:nvPr/>
        </p:nvSpPr>
        <p:spPr>
          <a:xfrm>
            <a:off x="6077248" y="3182570"/>
            <a:ext cx="1374345" cy="610820"/>
          </a:xfrm>
          <a:prstGeom prst="rect">
            <a:avLst/>
          </a:prstGeom>
          <a:noFill/>
          <a:effectLst>
            <a:glow rad="1397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7" name="Διάφορο 6">
            <a:extLst>
              <a:ext uri="{FF2B5EF4-FFF2-40B4-BE49-F238E27FC236}">
                <a16:creationId xmlns:a16="http://schemas.microsoft.com/office/drawing/2014/main" id="{D643D401-C015-1F98-71F3-1FE163B064DD}"/>
              </a:ext>
            </a:extLst>
          </p:cNvPr>
          <p:cNvSpPr/>
          <p:nvPr/>
        </p:nvSpPr>
        <p:spPr>
          <a:xfrm>
            <a:off x="601670" y="2877160"/>
            <a:ext cx="763525" cy="458115"/>
          </a:xfrm>
          <a:prstGeom prst="mathNotEqual">
            <a:avLst/>
          </a:prstGeom>
          <a:solidFill>
            <a:srgbClr val="00B0F0"/>
          </a:solidFill>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Tree>
    <p:extLst>
      <p:ext uri="{BB962C8B-B14F-4D97-AF65-F5344CB8AC3E}">
        <p14:creationId xmlns:p14="http://schemas.microsoft.com/office/powerpoint/2010/main" val="231068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F10408D-5A11-7257-C360-1043E02DA4A2}"/>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62D91848-F6E0-5344-3293-4EB48DE76122}"/>
              </a:ext>
            </a:extLst>
          </p:cNvPr>
          <p:cNvSpPr>
            <a:spLocks noGrp="1"/>
          </p:cNvSpPr>
          <p:nvPr>
            <p:ph idx="1"/>
          </p:nvPr>
        </p:nvSpPr>
        <p:spPr>
          <a:xfrm>
            <a:off x="143555" y="1808225"/>
            <a:ext cx="9000445" cy="2290575"/>
          </a:xfrm>
        </p:spPr>
        <p:txBody>
          <a:bodyPr>
            <a:normAutofit/>
          </a:bodyPr>
          <a:lstStyle/>
          <a:p>
            <a:r>
              <a:rPr lang="el-GR" sz="1600" dirty="0"/>
              <a:t>Επί του παρόντος, η BΠΔ πιστεύεται ότι προκύπτει από τον συνδυασμό αναπτυξιακής ανωριμότητας, τραυματισμού, φλεγμονής, επισκευής και επούλωσης.</a:t>
            </a:r>
            <a:endParaRPr lang="en-US" sz="1600" dirty="0"/>
          </a:p>
          <a:p>
            <a:endParaRPr lang="en-US" sz="1600" dirty="0"/>
          </a:p>
          <a:p>
            <a:r>
              <a:rPr lang="el-GR" sz="1600" dirty="0"/>
              <a:t> Είναι απαραίτητες οι τροποποιήσεις στον ορισμό της BΠΔ, δεδομένων των αλλαγών στις κλινικές πρακτικές της μονάδας εντατικής θεραπείας νεογνών με την πάροδο του χρόνου και του πληθυσμού των νεογνών που επιβιώνει. </a:t>
            </a:r>
          </a:p>
        </p:txBody>
      </p:sp>
      <p:pic>
        <p:nvPicPr>
          <p:cNvPr id="4098" name="Picture 2" descr="Keep It - YouTube">
            <a:extLst>
              <a:ext uri="{FF2B5EF4-FFF2-40B4-BE49-F238E27FC236}">
                <a16:creationId xmlns:a16="http://schemas.microsoft.com/office/drawing/2014/main" id="{0C691FF0-0C1A-2B50-7A19-D542D8BED07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03163" y="3640685"/>
            <a:ext cx="1362227" cy="136222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456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E88E507-927A-92F7-843A-183448D4F540}"/>
              </a:ext>
            </a:extLst>
          </p:cNvPr>
          <p:cNvSpPr>
            <a:spLocks noGrp="1"/>
          </p:cNvSpPr>
          <p:nvPr>
            <p:ph type="title"/>
          </p:nvPr>
        </p:nvSpPr>
        <p:spPr>
          <a:xfrm>
            <a:off x="91749" y="258037"/>
            <a:ext cx="5344675" cy="728359"/>
          </a:xfrm>
        </p:spPr>
        <p:txBody>
          <a:bodyPr/>
          <a:lstStyle/>
          <a:p>
            <a:r>
              <a:rPr lang="el-GR" b="1" dirty="0">
                <a:solidFill>
                  <a:srgbClr val="FFFF00"/>
                </a:solidFill>
              </a:rPr>
              <a:t>Παράγοντες κινδύνου</a:t>
            </a:r>
          </a:p>
        </p:txBody>
      </p:sp>
      <p:sp>
        <p:nvSpPr>
          <p:cNvPr id="3" name="Θέση περιεχομένου 2">
            <a:extLst>
              <a:ext uri="{FF2B5EF4-FFF2-40B4-BE49-F238E27FC236}">
                <a16:creationId xmlns:a16="http://schemas.microsoft.com/office/drawing/2014/main" id="{C9802F07-82E1-E0A4-1927-E9C5E760727D}"/>
              </a:ext>
            </a:extLst>
          </p:cNvPr>
          <p:cNvSpPr>
            <a:spLocks noGrp="1"/>
          </p:cNvSpPr>
          <p:nvPr>
            <p:ph idx="1"/>
          </p:nvPr>
        </p:nvSpPr>
        <p:spPr>
          <a:xfrm>
            <a:off x="71777" y="1350110"/>
            <a:ext cx="9000445" cy="3793390"/>
          </a:xfrm>
        </p:spPr>
        <p:txBody>
          <a:bodyPr>
            <a:normAutofit/>
          </a:bodyPr>
          <a:lstStyle/>
          <a:p>
            <a:r>
              <a:rPr lang="el-GR" sz="2000" dirty="0"/>
              <a:t>Η BΠΔ επηρεάζει τα πρόωρα νεογνά </a:t>
            </a:r>
            <a:r>
              <a:rPr lang="el-GR" sz="2000" b="1" dirty="0"/>
              <a:t>με χαμηλό βάρος γέννησης </a:t>
            </a:r>
          </a:p>
          <a:p>
            <a:r>
              <a:rPr lang="el-GR" sz="2000" dirty="0"/>
              <a:t>Ελαφρώς πιο συχνά </a:t>
            </a:r>
            <a:r>
              <a:rPr lang="el-GR" sz="2000" b="1" dirty="0"/>
              <a:t>σε άρρενες, καυκάσιας φυλής </a:t>
            </a:r>
          </a:p>
          <a:p>
            <a:r>
              <a:rPr lang="el-GR" sz="2000" b="1" dirty="0"/>
              <a:t>Κληρονομικότητα</a:t>
            </a:r>
            <a:r>
              <a:rPr lang="el-GR" sz="2000" dirty="0"/>
              <a:t>: σημαντικό ρόλο στην παθογένειά της.</a:t>
            </a:r>
          </a:p>
          <a:p>
            <a:endParaRPr lang="el-GR" sz="2000" dirty="0"/>
          </a:p>
          <a:p>
            <a:pPr marL="0" indent="0">
              <a:buNone/>
            </a:pPr>
            <a:endParaRPr lang="el-GR" sz="2000" dirty="0"/>
          </a:p>
          <a:p>
            <a:r>
              <a:rPr lang="el-GR" sz="2000" dirty="0" err="1"/>
              <a:t>Προωρότητα</a:t>
            </a:r>
            <a:r>
              <a:rPr lang="el-GR" sz="2000" dirty="0"/>
              <a:t>, κάπνισμα, </a:t>
            </a:r>
            <a:r>
              <a:rPr lang="el-GR" sz="2000" dirty="0" err="1"/>
              <a:t>προεκλαμψία</a:t>
            </a:r>
            <a:r>
              <a:rPr lang="el-GR" sz="2000" dirty="0"/>
              <a:t>, χαμηλή κοινωνικοοικονομική κατάσταση.</a:t>
            </a:r>
            <a:endParaRPr lang="en-US" sz="2000" dirty="0"/>
          </a:p>
          <a:p>
            <a:endParaRPr lang="en-US" sz="2000" dirty="0"/>
          </a:p>
        </p:txBody>
      </p:sp>
      <p:sp>
        <p:nvSpPr>
          <p:cNvPr id="5" name="TextBox 4">
            <a:extLst>
              <a:ext uri="{FF2B5EF4-FFF2-40B4-BE49-F238E27FC236}">
                <a16:creationId xmlns:a16="http://schemas.microsoft.com/office/drawing/2014/main" id="{80C83BEA-7DD2-D021-12D9-53A3B462EE31}"/>
              </a:ext>
            </a:extLst>
          </p:cNvPr>
          <p:cNvSpPr txBox="1"/>
          <p:nvPr/>
        </p:nvSpPr>
        <p:spPr>
          <a:xfrm>
            <a:off x="5946345" y="2579914"/>
            <a:ext cx="2890909"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i="1" dirty="0">
                <a:latin typeface="Calibri" panose="020F0502020204030204" pitchFamily="34" charset="0"/>
                <a:ea typeface="Cambria" panose="02040503050406030204" pitchFamily="18" charset="0"/>
                <a:cs typeface="Calibri" panose="020F0502020204030204" pitchFamily="34" charset="0"/>
              </a:rPr>
              <a:t>Bhandari V</a:t>
            </a:r>
            <a:r>
              <a:rPr lang="el-GR" sz="900" i="1" dirty="0">
                <a:latin typeface="Calibri" panose="020F0502020204030204" pitchFamily="34" charset="0"/>
                <a:ea typeface="Cambria" panose="02040503050406030204" pitchFamily="18" charset="0"/>
                <a:cs typeface="Calibri" panose="020F0502020204030204" pitchFamily="34" charset="0"/>
              </a:rPr>
              <a:t> </a:t>
            </a:r>
            <a:r>
              <a:rPr lang="en-US" sz="900" i="1" dirty="0">
                <a:latin typeface="Calibri" panose="020F0502020204030204" pitchFamily="34" charset="0"/>
                <a:ea typeface="Cambria" panose="02040503050406030204" pitchFamily="18" charset="0"/>
                <a:cs typeface="Calibri" panose="020F0502020204030204" pitchFamily="34" charset="0"/>
              </a:rPr>
              <a:t>et al. Pediatrics. 2006;117:1901–6.</a:t>
            </a:r>
            <a:endParaRPr lang="el-GR" sz="900" i="1" dirty="0">
              <a:latin typeface="Calibri" panose="020F0502020204030204" pitchFamily="34" charset="0"/>
              <a:ea typeface="Cambria" panose="02040503050406030204" pitchFamily="18" charset="0"/>
              <a:cs typeface="Calibri" panose="020F0502020204030204" pitchFamily="34" charset="0"/>
            </a:endParaRPr>
          </a:p>
        </p:txBody>
      </p:sp>
      <p:sp>
        <p:nvSpPr>
          <p:cNvPr id="4" name="TextBox 3">
            <a:extLst>
              <a:ext uri="{FF2B5EF4-FFF2-40B4-BE49-F238E27FC236}">
                <a16:creationId xmlns:a16="http://schemas.microsoft.com/office/drawing/2014/main" id="{8DF57840-2FC7-7989-C2C3-9A19DAB4D850}"/>
              </a:ext>
            </a:extLst>
          </p:cNvPr>
          <p:cNvSpPr txBox="1"/>
          <p:nvPr/>
        </p:nvSpPr>
        <p:spPr>
          <a:xfrm>
            <a:off x="4485150" y="3809718"/>
            <a:ext cx="4304690" cy="253916"/>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i="1" dirty="0" err="1">
                <a:latin typeface="Cambria" panose="02040503050406030204" pitchFamily="18" charset="0"/>
                <a:ea typeface="Cambria" panose="02040503050406030204" pitchFamily="18" charset="0"/>
              </a:rPr>
              <a:t>Baraldi</a:t>
            </a:r>
            <a:r>
              <a:rPr lang="en-US" sz="1000" i="1" dirty="0">
                <a:latin typeface="Cambria" panose="02040503050406030204" pitchFamily="18" charset="0"/>
                <a:ea typeface="Cambria" panose="02040503050406030204" pitchFamily="18" charset="0"/>
              </a:rPr>
              <a:t> E, et al. New England Journal of Medicine. 2007;357:1946–1955</a:t>
            </a:r>
            <a:r>
              <a:rPr lang="en-US" sz="1050" dirty="0">
                <a:latin typeface="Cambria" panose="02040503050406030204" pitchFamily="18" charset="0"/>
                <a:ea typeface="Cambria" panose="02040503050406030204" pitchFamily="18" charset="0"/>
              </a:rPr>
              <a:t>.</a:t>
            </a:r>
            <a:endParaRPr lang="el-GR" sz="105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8679216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949AAEC-E8E1-F826-AAEE-ED913FF00F7A}"/>
              </a:ext>
            </a:extLst>
          </p:cNvPr>
          <p:cNvSpPr>
            <a:spLocks noGrp="1"/>
          </p:cNvSpPr>
          <p:nvPr>
            <p:ph type="title"/>
          </p:nvPr>
        </p:nvSpPr>
        <p:spPr>
          <a:xfrm>
            <a:off x="51284" y="128470"/>
            <a:ext cx="2137870" cy="458115"/>
          </a:xfrm>
        </p:spPr>
        <p:txBody>
          <a:bodyPr>
            <a:normAutofit fontScale="90000"/>
          </a:bodyPr>
          <a:lstStyle/>
          <a:p>
            <a:r>
              <a:rPr lang="el-GR" sz="2800" dirty="0" err="1">
                <a:solidFill>
                  <a:srgbClr val="C00000"/>
                </a:solidFill>
                <a:highlight>
                  <a:srgbClr val="FFFF00"/>
                </a:highlight>
              </a:rPr>
              <a:t>Παθογένεση</a:t>
            </a:r>
            <a:endParaRPr lang="el-GR" sz="2800" dirty="0">
              <a:solidFill>
                <a:srgbClr val="C00000"/>
              </a:solidFill>
              <a:highlight>
                <a:srgbClr val="FFFF00"/>
              </a:highlight>
            </a:endParaRPr>
          </a:p>
        </p:txBody>
      </p:sp>
      <p:pic>
        <p:nvPicPr>
          <p:cNvPr id="1026" name="Picture 2">
            <a:extLst>
              <a:ext uri="{FF2B5EF4-FFF2-40B4-BE49-F238E27FC236}">
                <a16:creationId xmlns:a16="http://schemas.microsoft.com/office/drawing/2014/main" id="{200C817D-7EF0-EE87-C644-6DB8D49B35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9540" y="805496"/>
            <a:ext cx="5947870" cy="398507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7356FCB-FE10-1322-6FDA-EA2DDF3088E2}"/>
              </a:ext>
            </a:extLst>
          </p:cNvPr>
          <p:cNvSpPr txBox="1"/>
          <p:nvPr/>
        </p:nvSpPr>
        <p:spPr>
          <a:xfrm>
            <a:off x="51284" y="4889584"/>
            <a:ext cx="4062601" cy="253916"/>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i="1" dirty="0" err="1">
                <a:latin typeface="Cambria" panose="02040503050406030204" pitchFamily="18" charset="0"/>
                <a:ea typeface="Cambria" panose="02040503050406030204" pitchFamily="18" charset="0"/>
              </a:rPr>
              <a:t>Baraldi</a:t>
            </a:r>
            <a:r>
              <a:rPr lang="en-US" sz="1000" i="1" dirty="0">
                <a:latin typeface="Cambria" panose="02040503050406030204" pitchFamily="18" charset="0"/>
                <a:ea typeface="Cambria" panose="02040503050406030204" pitchFamily="18" charset="0"/>
              </a:rPr>
              <a:t> E, et al. New England Journal of Medicine. 2007;357:1946–1955</a:t>
            </a:r>
            <a:r>
              <a:rPr lang="en-US" sz="1000" dirty="0">
                <a:latin typeface="Cambria" panose="02040503050406030204" pitchFamily="18" charset="0"/>
                <a:ea typeface="Cambria" panose="02040503050406030204" pitchFamily="18" charset="0"/>
              </a:rPr>
              <a:t>.</a:t>
            </a:r>
            <a:endParaRPr lang="el-GR" sz="1000" dirty="0">
              <a:latin typeface="Cambria" panose="02040503050406030204" pitchFamily="18" charset="0"/>
              <a:ea typeface="Cambria" panose="02040503050406030204" pitchFamily="18" charset="0"/>
            </a:endParaRPr>
          </a:p>
        </p:txBody>
      </p:sp>
      <p:pic>
        <p:nvPicPr>
          <p:cNvPr id="2050" name="Picture 2">
            <a:extLst>
              <a:ext uri="{FF2B5EF4-FFF2-40B4-BE49-F238E27FC236}">
                <a16:creationId xmlns:a16="http://schemas.microsoft.com/office/drawing/2014/main" id="{51EC34C0-855F-7618-201A-A2C022412E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9540" y="270831"/>
            <a:ext cx="6048849" cy="406717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DFBF2C4-C706-0C7A-C015-BFD1838F70FE}"/>
              </a:ext>
            </a:extLst>
          </p:cNvPr>
          <p:cNvSpPr txBox="1"/>
          <p:nvPr/>
        </p:nvSpPr>
        <p:spPr>
          <a:xfrm>
            <a:off x="0" y="4226338"/>
            <a:ext cx="8687410" cy="646331"/>
          </a:xfrm>
          <a:prstGeom prst="rect">
            <a:avLst/>
          </a:prstGeom>
          <a:solidFill>
            <a:schemeClr val="bg2"/>
          </a:solidFill>
        </p:spPr>
        <p:txBody>
          <a:bodyPr wrap="square">
            <a:spAutoFit/>
          </a:bodyPr>
          <a:lstStyle/>
          <a:p>
            <a:pPr algn="just"/>
            <a:r>
              <a:rPr lang="en-US" sz="1200" dirty="0"/>
              <a:t>H </a:t>
            </a:r>
            <a:r>
              <a:rPr lang="el-GR" sz="1200" dirty="0"/>
              <a:t>επιβίωση των εξαιρετικά πρόωρων νεογνών αποτελεί παράγοντα κινδύνου για πνευμονική βλάβη ακόμη και αν </a:t>
            </a:r>
            <a:r>
              <a:rPr lang="el-GR" sz="1200" dirty="0" err="1"/>
              <a:t>αναπνέεται</a:t>
            </a:r>
            <a:r>
              <a:rPr lang="el-GR" sz="1200" dirty="0"/>
              <a:t> ο αέρας του δωματίου που έχει ως αποτέλεσμα σημαντικά υψηλότερη έκθεση σε οξυγόνο στον αναπτυσσόμενο πνεύμονα σε σύγκριση με αυτή που συναντάται στη μήτρα.</a:t>
            </a:r>
          </a:p>
        </p:txBody>
      </p:sp>
      <p:sp>
        <p:nvSpPr>
          <p:cNvPr id="4" name="Ορθογώνιο 3">
            <a:extLst>
              <a:ext uri="{FF2B5EF4-FFF2-40B4-BE49-F238E27FC236}">
                <a16:creationId xmlns:a16="http://schemas.microsoft.com/office/drawing/2014/main" id="{EC23C35F-A98A-5B48-6EF7-A5B27ACF053C}"/>
              </a:ext>
            </a:extLst>
          </p:cNvPr>
          <p:cNvSpPr/>
          <p:nvPr/>
        </p:nvSpPr>
        <p:spPr>
          <a:xfrm rot="18912099">
            <a:off x="2784605" y="929041"/>
            <a:ext cx="1865422" cy="45811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600" b="1" dirty="0"/>
              <a:t>Προγεννητικοί παράγοντες</a:t>
            </a:r>
          </a:p>
        </p:txBody>
      </p:sp>
      <p:sp>
        <p:nvSpPr>
          <p:cNvPr id="5" name="Ορθογώνιο 4">
            <a:extLst>
              <a:ext uri="{FF2B5EF4-FFF2-40B4-BE49-F238E27FC236}">
                <a16:creationId xmlns:a16="http://schemas.microsoft.com/office/drawing/2014/main" id="{88F851A7-5642-0088-9B56-688F615523BB}"/>
              </a:ext>
            </a:extLst>
          </p:cNvPr>
          <p:cNvSpPr/>
          <p:nvPr/>
        </p:nvSpPr>
        <p:spPr>
          <a:xfrm rot="5400000">
            <a:off x="6669953" y="1995638"/>
            <a:ext cx="3723219" cy="45811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600" b="1" dirty="0"/>
              <a:t>Μεταγεννητικοί παράγοντες</a:t>
            </a:r>
          </a:p>
        </p:txBody>
      </p:sp>
    </p:spTree>
    <p:extLst>
      <p:ext uri="{BB962C8B-B14F-4D97-AF65-F5344CB8AC3E}">
        <p14:creationId xmlns:p14="http://schemas.microsoft.com/office/powerpoint/2010/main" val="1742478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8E0C870-A524-1940-DD76-FC96C810A782}"/>
              </a:ext>
            </a:extLst>
          </p:cNvPr>
          <p:cNvSpPr>
            <a:spLocks noGrp="1"/>
          </p:cNvSpPr>
          <p:nvPr>
            <p:ph type="title"/>
          </p:nvPr>
        </p:nvSpPr>
        <p:spPr>
          <a:xfrm>
            <a:off x="124834" y="281175"/>
            <a:ext cx="3901544" cy="766879"/>
          </a:xfrm>
        </p:spPr>
        <p:txBody>
          <a:bodyPr>
            <a:normAutofit/>
          </a:bodyPr>
          <a:lstStyle/>
          <a:p>
            <a:r>
              <a:rPr lang="el-GR" b="1" dirty="0">
                <a:solidFill>
                  <a:srgbClr val="FFC1C1"/>
                </a:solidFill>
              </a:rPr>
              <a:t>Επιδημιολογία</a:t>
            </a:r>
          </a:p>
        </p:txBody>
      </p:sp>
      <p:sp>
        <p:nvSpPr>
          <p:cNvPr id="3" name="Θέση περιεχομένου 2">
            <a:extLst>
              <a:ext uri="{FF2B5EF4-FFF2-40B4-BE49-F238E27FC236}">
                <a16:creationId xmlns:a16="http://schemas.microsoft.com/office/drawing/2014/main" id="{EA10A99A-024E-04C2-DBDF-CA20445A37EE}"/>
              </a:ext>
            </a:extLst>
          </p:cNvPr>
          <p:cNvSpPr>
            <a:spLocks noGrp="1"/>
          </p:cNvSpPr>
          <p:nvPr>
            <p:ph idx="1"/>
          </p:nvPr>
        </p:nvSpPr>
        <p:spPr>
          <a:xfrm>
            <a:off x="124834" y="1256789"/>
            <a:ext cx="8875611" cy="3820979"/>
          </a:xfrm>
        </p:spPr>
        <p:txBody>
          <a:bodyPr>
            <a:normAutofit/>
          </a:bodyPr>
          <a:lstStyle/>
          <a:p>
            <a:pPr algn="just"/>
            <a:r>
              <a:rPr lang="el-GR" sz="1400" dirty="0"/>
              <a:t>Οποιαδήποτε πνευμονική νόσος προκύπτει από μια νεογνική αναπνευστική διαταραχή ονομάζεται χρόνια πνευμονοπάθεια.</a:t>
            </a:r>
          </a:p>
          <a:p>
            <a:pPr algn="just"/>
            <a:r>
              <a:rPr lang="el-GR" sz="1400" dirty="0"/>
              <a:t>Η ΒΔΠ αποτελεί τη συντριπτική πλειοψηφία των περιπτώσεων χρόνιας πνευμονοπάθειας απότοκο νεογνικής αναπνευστικής διαταραχής. </a:t>
            </a:r>
          </a:p>
          <a:p>
            <a:pPr algn="just"/>
            <a:endParaRPr lang="el-GR" sz="1400" dirty="0"/>
          </a:p>
          <a:p>
            <a:pPr algn="just"/>
            <a:r>
              <a:rPr lang="el-GR" sz="1400" dirty="0"/>
              <a:t>Στις ΗΠΑ, επηρεάζει 10.000–15.000 βρέφη ετησίως, συμπεριλαμβανομένων περίπου το 40% των βρεφών με βάρος γέννησης μικρότερο από 1000 γραμμάρια, ή το 45% όσων γεννήθηκαν σε ηλικία κύησης &lt;29 εβδομάδων.</a:t>
            </a:r>
          </a:p>
          <a:p>
            <a:pPr algn="just"/>
            <a:endParaRPr lang="en-US" sz="1400" dirty="0"/>
          </a:p>
          <a:p>
            <a:pPr algn="just"/>
            <a:r>
              <a:rPr lang="el-GR" sz="1400" dirty="0">
                <a:highlight>
                  <a:srgbClr val="FFFF00"/>
                </a:highlight>
              </a:rPr>
              <a:t>Η</a:t>
            </a:r>
            <a:r>
              <a:rPr lang="en-US" sz="1400" dirty="0">
                <a:highlight>
                  <a:srgbClr val="FFFF00"/>
                </a:highlight>
              </a:rPr>
              <a:t> </a:t>
            </a:r>
            <a:r>
              <a:rPr lang="el-GR" sz="1400" dirty="0">
                <a:highlight>
                  <a:srgbClr val="FFFF00"/>
                </a:highlight>
              </a:rPr>
              <a:t>ΒΠΔ αποτελεί ένα </a:t>
            </a:r>
            <a:r>
              <a:rPr lang="el-GR" sz="1400" b="1" dirty="0">
                <a:highlight>
                  <a:srgbClr val="FFFF00"/>
                </a:highlight>
              </a:rPr>
              <a:t>από τα πιο σημαντικά επακόλουθα της </a:t>
            </a:r>
            <a:r>
              <a:rPr lang="el-GR" sz="1400" b="1" dirty="0" err="1">
                <a:highlight>
                  <a:srgbClr val="FFFF00"/>
                </a:highlight>
              </a:rPr>
              <a:t>προωρότητας</a:t>
            </a:r>
            <a:r>
              <a:rPr lang="el-GR" sz="1400" dirty="0"/>
              <a:t>. </a:t>
            </a:r>
          </a:p>
          <a:p>
            <a:pPr algn="just"/>
            <a:endParaRPr lang="el-GR" sz="1400" dirty="0"/>
          </a:p>
          <a:p>
            <a:pPr marL="0" indent="0" algn="just">
              <a:buNone/>
            </a:pPr>
            <a:endParaRPr lang="el-GR" sz="1400" dirty="0"/>
          </a:p>
          <a:p>
            <a:pPr algn="just"/>
            <a:r>
              <a:rPr lang="el-GR" sz="1400" dirty="0"/>
              <a:t>Παραμένει ένα επίμονο πρόβλημα καθώς η πρόοδος στη νεογνική φροντίδα έχει βελτιώσει τα αποτελέσματα και την επιβίωση των μικρότερων βρεφών τα οποία αναπτύσσουν συχνότερα BΠΔ. </a:t>
            </a:r>
          </a:p>
          <a:p>
            <a:pPr algn="just"/>
            <a:r>
              <a:rPr lang="el-GR" sz="1400" dirty="0"/>
              <a:t>Καθώς αυξάνεται η επιβίωση, θα μπορούσε κανείς να προβλέψει ότι η BΠΔ θα μπορούσε επίσης να αυξηθεί.</a:t>
            </a:r>
          </a:p>
          <a:p>
            <a:pPr algn="just"/>
            <a:endParaRPr lang="el-GR" sz="1600" dirty="0"/>
          </a:p>
          <a:p>
            <a:pPr algn="just"/>
            <a:endParaRPr lang="el-GR" sz="1600" dirty="0"/>
          </a:p>
          <a:p>
            <a:pPr algn="just"/>
            <a:endParaRPr lang="en-US" sz="1400" dirty="0"/>
          </a:p>
          <a:p>
            <a:pPr marL="0" indent="0" algn="just">
              <a:buNone/>
            </a:pPr>
            <a:endParaRPr lang="en-US" sz="1400" dirty="0"/>
          </a:p>
          <a:p>
            <a:pPr algn="just"/>
            <a:endParaRPr lang="en-US" sz="1400" dirty="0"/>
          </a:p>
          <a:p>
            <a:pPr algn="just"/>
            <a:endParaRPr lang="en-US" sz="1600" dirty="0"/>
          </a:p>
          <a:p>
            <a:pPr algn="just"/>
            <a:endParaRPr lang="el-GR" sz="1600" dirty="0"/>
          </a:p>
        </p:txBody>
      </p:sp>
      <p:sp>
        <p:nvSpPr>
          <p:cNvPr id="10" name="TextBox 9">
            <a:extLst>
              <a:ext uri="{FF2B5EF4-FFF2-40B4-BE49-F238E27FC236}">
                <a16:creationId xmlns:a16="http://schemas.microsoft.com/office/drawing/2014/main" id="{FAF9790D-9DDB-6989-08CD-300411A74252}"/>
              </a:ext>
            </a:extLst>
          </p:cNvPr>
          <p:cNvSpPr txBox="1"/>
          <p:nvPr/>
        </p:nvSpPr>
        <p:spPr>
          <a:xfrm>
            <a:off x="5525283" y="3640972"/>
            <a:ext cx="3169752" cy="215444"/>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800" b="0" i="1" dirty="0">
                <a:solidFill>
                  <a:schemeClr val="tx1">
                    <a:lumMod val="75000"/>
                    <a:lumOff val="25000"/>
                  </a:schemeClr>
                </a:solidFill>
                <a:effectLst/>
              </a:rPr>
              <a:t>Jensen EA, et al. Birth Defects Res A Clin Mol </a:t>
            </a:r>
            <a:r>
              <a:rPr lang="en-US" sz="800" b="0" i="1" dirty="0" err="1">
                <a:solidFill>
                  <a:schemeClr val="tx1">
                    <a:lumMod val="75000"/>
                    <a:lumOff val="25000"/>
                  </a:schemeClr>
                </a:solidFill>
                <a:effectLst/>
              </a:rPr>
              <a:t>Teratol</a:t>
            </a:r>
            <a:r>
              <a:rPr lang="en-US" sz="800" b="0" i="1" dirty="0">
                <a:solidFill>
                  <a:schemeClr val="tx1">
                    <a:lumMod val="75000"/>
                    <a:lumOff val="25000"/>
                  </a:schemeClr>
                </a:solidFill>
                <a:effectLst/>
              </a:rPr>
              <a:t>. 2014;100:145-57.</a:t>
            </a:r>
            <a:endParaRPr lang="el-GR" sz="800" i="1" dirty="0">
              <a:solidFill>
                <a:schemeClr val="tx1">
                  <a:lumMod val="75000"/>
                  <a:lumOff val="25000"/>
                </a:schemeClr>
              </a:solidFill>
            </a:endParaRPr>
          </a:p>
        </p:txBody>
      </p:sp>
      <p:sp>
        <p:nvSpPr>
          <p:cNvPr id="7" name="TextBox 6">
            <a:extLst>
              <a:ext uri="{FF2B5EF4-FFF2-40B4-BE49-F238E27FC236}">
                <a16:creationId xmlns:a16="http://schemas.microsoft.com/office/drawing/2014/main" id="{60A30CBA-F96B-242D-0C7A-E1E7E786FEA3}"/>
              </a:ext>
            </a:extLst>
          </p:cNvPr>
          <p:cNvSpPr txBox="1"/>
          <p:nvPr/>
        </p:nvSpPr>
        <p:spPr>
          <a:xfrm>
            <a:off x="6708888" y="4709620"/>
            <a:ext cx="1985165" cy="215444"/>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ctr"/>
            <a:r>
              <a:rPr lang="en-US" sz="800" i="1" dirty="0">
                <a:solidFill>
                  <a:schemeClr val="tx1">
                    <a:lumMod val="75000"/>
                    <a:lumOff val="25000"/>
                  </a:schemeClr>
                </a:solidFill>
              </a:rPr>
              <a:t>Stoll BJ, et al. JAMA2015;314:1039-51.</a:t>
            </a:r>
            <a:endParaRPr lang="el-GR" sz="800" i="1" dirty="0">
              <a:solidFill>
                <a:schemeClr val="tx1">
                  <a:lumMod val="75000"/>
                  <a:lumOff val="25000"/>
                </a:schemeClr>
              </a:solidFill>
            </a:endParaRPr>
          </a:p>
        </p:txBody>
      </p:sp>
    </p:spTree>
    <p:extLst>
      <p:ext uri="{BB962C8B-B14F-4D97-AF65-F5344CB8AC3E}">
        <p14:creationId xmlns:p14="http://schemas.microsoft.com/office/powerpoint/2010/main" val="9822049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B143AB6-0019-F956-B021-5A267693FF65}"/>
              </a:ext>
            </a:extLst>
          </p:cNvPr>
          <p:cNvSpPr>
            <a:spLocks noGrp="1"/>
          </p:cNvSpPr>
          <p:nvPr>
            <p:ph type="title"/>
          </p:nvPr>
        </p:nvSpPr>
        <p:spPr>
          <a:xfrm>
            <a:off x="74067" y="454"/>
            <a:ext cx="8809888" cy="433426"/>
          </a:xfrm>
        </p:spPr>
        <p:txBody>
          <a:bodyPr>
            <a:normAutofit fontScale="90000"/>
          </a:bodyPr>
          <a:lstStyle/>
          <a:p>
            <a:r>
              <a:rPr lang="el-GR" sz="3200" dirty="0" err="1">
                <a:solidFill>
                  <a:schemeClr val="tx1">
                    <a:lumMod val="75000"/>
                    <a:lumOff val="25000"/>
                  </a:schemeClr>
                </a:solidFill>
              </a:rPr>
              <a:t>Μελετούμενοι</a:t>
            </a:r>
            <a:r>
              <a:rPr lang="el-GR" sz="3200" dirty="0">
                <a:solidFill>
                  <a:schemeClr val="tx1">
                    <a:lumMod val="75000"/>
                    <a:lumOff val="25000"/>
                  </a:schemeClr>
                </a:solidFill>
              </a:rPr>
              <a:t> </a:t>
            </a:r>
            <a:r>
              <a:rPr lang="el-GR" sz="3200" dirty="0" err="1">
                <a:solidFill>
                  <a:schemeClr val="tx1">
                    <a:lumMod val="75000"/>
                    <a:lumOff val="25000"/>
                  </a:schemeClr>
                </a:solidFill>
              </a:rPr>
              <a:t>βιοδείκτες</a:t>
            </a:r>
            <a:r>
              <a:rPr lang="el-GR" sz="3200" dirty="0">
                <a:solidFill>
                  <a:schemeClr val="tx1">
                    <a:lumMod val="75000"/>
                    <a:lumOff val="25000"/>
                  </a:schemeClr>
                </a:solidFill>
              </a:rPr>
              <a:t> ΒΠΔ</a:t>
            </a:r>
          </a:p>
        </p:txBody>
      </p:sp>
      <p:pic>
        <p:nvPicPr>
          <p:cNvPr id="5" name="Εικόνα 4">
            <a:extLst>
              <a:ext uri="{FF2B5EF4-FFF2-40B4-BE49-F238E27FC236}">
                <a16:creationId xmlns:a16="http://schemas.microsoft.com/office/drawing/2014/main" id="{621DCD45-FF66-BC11-79F5-F0654A3CE9AC}"/>
              </a:ext>
            </a:extLst>
          </p:cNvPr>
          <p:cNvPicPr>
            <a:picLocks noChangeAspect="1"/>
          </p:cNvPicPr>
          <p:nvPr/>
        </p:nvPicPr>
        <p:blipFill rotWithShape="1">
          <a:blip r:embed="rId3"/>
          <a:srcRect l="24950" t="18870" r="43320" b="19886"/>
          <a:stretch/>
        </p:blipFill>
        <p:spPr>
          <a:xfrm>
            <a:off x="260045" y="891995"/>
            <a:ext cx="3961180" cy="4101545"/>
          </a:xfrm>
          <a:prstGeom prst="rect">
            <a:avLst/>
          </a:prstGeom>
        </p:spPr>
      </p:pic>
      <p:pic>
        <p:nvPicPr>
          <p:cNvPr id="7" name="Εικόνα 6">
            <a:extLst>
              <a:ext uri="{FF2B5EF4-FFF2-40B4-BE49-F238E27FC236}">
                <a16:creationId xmlns:a16="http://schemas.microsoft.com/office/drawing/2014/main" id="{90346FF0-BC77-C174-19D3-445AA5633781}"/>
              </a:ext>
            </a:extLst>
          </p:cNvPr>
          <p:cNvPicPr>
            <a:picLocks noChangeAspect="1"/>
          </p:cNvPicPr>
          <p:nvPr/>
        </p:nvPicPr>
        <p:blipFill rotWithShape="1">
          <a:blip r:embed="rId4"/>
          <a:srcRect l="24950" t="68678" r="43320" b="6418"/>
          <a:stretch/>
        </p:blipFill>
        <p:spPr>
          <a:xfrm>
            <a:off x="4724705" y="1960930"/>
            <a:ext cx="3989418" cy="1679755"/>
          </a:xfrm>
          <a:prstGeom prst="rect">
            <a:avLst/>
          </a:prstGeom>
        </p:spPr>
      </p:pic>
      <p:sp>
        <p:nvSpPr>
          <p:cNvPr id="10" name="TextBox 9">
            <a:extLst>
              <a:ext uri="{FF2B5EF4-FFF2-40B4-BE49-F238E27FC236}">
                <a16:creationId xmlns:a16="http://schemas.microsoft.com/office/drawing/2014/main" id="{FCB72FBC-CC9E-D5F3-34C1-EE257BE6F3BB}"/>
              </a:ext>
            </a:extLst>
          </p:cNvPr>
          <p:cNvSpPr txBox="1"/>
          <p:nvPr/>
        </p:nvSpPr>
        <p:spPr>
          <a:xfrm>
            <a:off x="5793640" y="4561820"/>
            <a:ext cx="2539638" cy="246221"/>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b="0" i="1" dirty="0">
                <a:solidFill>
                  <a:srgbClr val="212121"/>
                </a:solidFill>
                <a:effectLst/>
                <a:latin typeface="Calibri" panose="020F0502020204030204" pitchFamily="34" charset="0"/>
                <a:cs typeface="Calibri" panose="020F0502020204030204" pitchFamily="34" charset="0"/>
              </a:rPr>
              <a:t>Davidson LM,</a:t>
            </a:r>
            <a:r>
              <a:rPr lang="el-GR" sz="1000" b="0" i="1" dirty="0">
                <a:solidFill>
                  <a:srgbClr val="212121"/>
                </a:solidFill>
                <a:effectLst/>
                <a:latin typeface="Calibri" panose="020F0502020204030204" pitchFamily="34" charset="0"/>
                <a:cs typeface="Calibri" panose="020F0502020204030204" pitchFamily="34" charset="0"/>
              </a:rPr>
              <a:t> </a:t>
            </a:r>
            <a:r>
              <a:rPr lang="en-US" sz="1000" b="0" i="1" dirty="0">
                <a:solidFill>
                  <a:srgbClr val="212121"/>
                </a:solidFill>
                <a:effectLst/>
                <a:latin typeface="Calibri" panose="020F0502020204030204" pitchFamily="34" charset="0"/>
                <a:cs typeface="Calibri" panose="020F0502020204030204" pitchFamily="34" charset="0"/>
              </a:rPr>
              <a:t>et al. J Clin Med. 2017;6(1):4. </a:t>
            </a:r>
            <a:endParaRPr lang="el-GR" sz="1000" i="1" dirty="0">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2AAAEB29-815F-D548-8C6D-6D8142A16B84}"/>
              </a:ext>
            </a:extLst>
          </p:cNvPr>
          <p:cNvSpPr txBox="1"/>
          <p:nvPr/>
        </p:nvSpPr>
        <p:spPr>
          <a:xfrm>
            <a:off x="5793640" y="4160355"/>
            <a:ext cx="2539638" cy="3693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b="0" i="1" dirty="0">
                <a:solidFill>
                  <a:srgbClr val="212121"/>
                </a:solidFill>
                <a:effectLst/>
                <a:latin typeface="Calibri" panose="020F0502020204030204" pitchFamily="34" charset="0"/>
                <a:cs typeface="Calibri" panose="020F0502020204030204" pitchFamily="34" charset="0"/>
              </a:rPr>
              <a:t>Gilfillan M, et al. BMJ. 2021;375:n1974</a:t>
            </a:r>
            <a:r>
              <a:rPr lang="en-US" b="0" i="0" dirty="0">
                <a:solidFill>
                  <a:srgbClr val="212121"/>
                </a:solidFill>
                <a:effectLst/>
                <a:latin typeface="BlinkMacSystemFont"/>
              </a:rPr>
              <a:t>. </a:t>
            </a:r>
            <a:endParaRPr lang="el-GR" dirty="0"/>
          </a:p>
        </p:txBody>
      </p:sp>
    </p:spTree>
    <p:extLst>
      <p:ext uri="{BB962C8B-B14F-4D97-AF65-F5344CB8AC3E}">
        <p14:creationId xmlns:p14="http://schemas.microsoft.com/office/powerpoint/2010/main" val="2977285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9B0A407C-E3F1-C999-B021-D5A5E9F3374D}"/>
              </a:ext>
            </a:extLst>
          </p:cNvPr>
          <p:cNvSpPr>
            <a:spLocks noGrp="1"/>
          </p:cNvSpPr>
          <p:nvPr>
            <p:ph idx="1"/>
          </p:nvPr>
        </p:nvSpPr>
        <p:spPr>
          <a:xfrm>
            <a:off x="143555" y="1197405"/>
            <a:ext cx="7024430" cy="3511061"/>
          </a:xfrm>
        </p:spPr>
        <p:txBody>
          <a:bodyPr>
            <a:normAutofit/>
          </a:bodyPr>
          <a:lstStyle/>
          <a:p>
            <a:r>
              <a:rPr lang="el-GR" sz="2000" dirty="0"/>
              <a:t>Η BΠΔ δεν είναι απλώς μια πνευμονική νόσος, αλλά μια συστηματική πάθηση με δια βίου επιπτώσεις στην υγεία και την ποιότητα ζωής των ενηλίκων.</a:t>
            </a:r>
          </a:p>
          <a:p>
            <a:endParaRPr lang="el-GR" sz="2000" dirty="0"/>
          </a:p>
          <a:p>
            <a:endParaRPr lang="el-GR" sz="2000" dirty="0"/>
          </a:p>
          <a:p>
            <a:r>
              <a:rPr lang="el-GR" sz="2000" dirty="0"/>
              <a:t>Υπάρχει σαφώς ανάγκη για ολοκληρωμένες, διεπιστημονικές ερευνητικές και κλινικές μελέτες, τόσο στη ΜΕΘ όσο και για μακροπρόθεσμη παρακολούθηση αυτών των βρεφών.</a:t>
            </a:r>
          </a:p>
          <a:p>
            <a:endParaRPr lang="el-GR" sz="2000" dirty="0"/>
          </a:p>
        </p:txBody>
      </p:sp>
      <p:sp>
        <p:nvSpPr>
          <p:cNvPr id="6" name="TextBox 5">
            <a:extLst>
              <a:ext uri="{FF2B5EF4-FFF2-40B4-BE49-F238E27FC236}">
                <a16:creationId xmlns:a16="http://schemas.microsoft.com/office/drawing/2014/main" id="{D05AB969-26CB-5EE5-8733-103FA09DD5CA}"/>
              </a:ext>
            </a:extLst>
          </p:cNvPr>
          <p:cNvSpPr txBox="1"/>
          <p:nvPr/>
        </p:nvSpPr>
        <p:spPr>
          <a:xfrm>
            <a:off x="4496105" y="2113635"/>
            <a:ext cx="2443280"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i="1" dirty="0"/>
              <a:t>Davidson LM,</a:t>
            </a:r>
            <a:r>
              <a:rPr lang="el-GR" sz="900" i="1" dirty="0"/>
              <a:t> </a:t>
            </a:r>
            <a:r>
              <a:rPr lang="en-US" sz="900" i="1" dirty="0"/>
              <a:t>et al. J Clin Med. 2017;6:4. </a:t>
            </a:r>
            <a:endParaRPr lang="el-GR" sz="900" i="1" dirty="0"/>
          </a:p>
        </p:txBody>
      </p:sp>
      <p:sp>
        <p:nvSpPr>
          <p:cNvPr id="8" name="TextBox 7">
            <a:extLst>
              <a:ext uri="{FF2B5EF4-FFF2-40B4-BE49-F238E27FC236}">
                <a16:creationId xmlns:a16="http://schemas.microsoft.com/office/drawing/2014/main" id="{22C66AB5-64BF-7937-C2D2-6F78675BD817}"/>
              </a:ext>
            </a:extLst>
          </p:cNvPr>
          <p:cNvSpPr txBox="1"/>
          <p:nvPr/>
        </p:nvSpPr>
        <p:spPr>
          <a:xfrm>
            <a:off x="4572424" y="4098800"/>
            <a:ext cx="2443280"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i="1" dirty="0"/>
              <a:t>Higgins RD</a:t>
            </a:r>
            <a:r>
              <a:rPr lang="el-GR" sz="900" i="1" dirty="0"/>
              <a:t> </a:t>
            </a:r>
            <a:r>
              <a:rPr lang="en-US" sz="900" i="1" dirty="0"/>
              <a:t>et al. J </a:t>
            </a:r>
            <a:r>
              <a:rPr lang="en-US" sz="900" i="1" dirty="0" err="1"/>
              <a:t>Pediatr</a:t>
            </a:r>
            <a:r>
              <a:rPr lang="en-US" sz="900" i="1" dirty="0"/>
              <a:t>. 2018;197:300-8. </a:t>
            </a:r>
            <a:endParaRPr lang="el-GR" sz="900" i="1" dirty="0"/>
          </a:p>
        </p:txBody>
      </p:sp>
    </p:spTree>
    <p:extLst>
      <p:ext uri="{BB962C8B-B14F-4D97-AF65-F5344CB8AC3E}">
        <p14:creationId xmlns:p14="http://schemas.microsoft.com/office/powerpoint/2010/main" val="11924290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2F7E446-0171-883E-FA27-6E72EC81A05D}"/>
              </a:ext>
            </a:extLst>
          </p:cNvPr>
          <p:cNvSpPr>
            <a:spLocks noGrp="1"/>
          </p:cNvSpPr>
          <p:nvPr>
            <p:ph type="title"/>
          </p:nvPr>
        </p:nvSpPr>
        <p:spPr>
          <a:xfrm>
            <a:off x="143556" y="252148"/>
            <a:ext cx="7024430" cy="437091"/>
          </a:xfrm>
          <a:solidFill>
            <a:schemeClr val="bg2"/>
          </a:solidFill>
        </p:spPr>
        <p:txBody>
          <a:bodyPr>
            <a:normAutofit fontScale="90000"/>
          </a:bodyPr>
          <a:lstStyle/>
          <a:p>
            <a:r>
              <a:rPr lang="el-GR" sz="3200" b="1" dirty="0">
                <a:solidFill>
                  <a:srgbClr val="C00000"/>
                </a:solidFill>
              </a:rPr>
              <a:t>Μακροχρόνιες Αναπνευστικές Επιπτώσεις</a:t>
            </a:r>
            <a:r>
              <a:rPr lang="en-US" sz="3200" b="1" dirty="0">
                <a:solidFill>
                  <a:srgbClr val="C00000"/>
                </a:solidFill>
              </a:rPr>
              <a:t> </a:t>
            </a:r>
            <a:endParaRPr lang="el-GR" sz="3200" b="1" dirty="0">
              <a:solidFill>
                <a:srgbClr val="C00000"/>
              </a:solidFill>
            </a:endParaRPr>
          </a:p>
        </p:txBody>
      </p:sp>
      <p:sp>
        <p:nvSpPr>
          <p:cNvPr id="3" name="Θέση περιεχομένου 2">
            <a:extLst>
              <a:ext uri="{FF2B5EF4-FFF2-40B4-BE49-F238E27FC236}">
                <a16:creationId xmlns:a16="http://schemas.microsoft.com/office/drawing/2014/main" id="{21894BF2-9D71-9C05-1EDE-1A6205E442A8}"/>
              </a:ext>
            </a:extLst>
          </p:cNvPr>
          <p:cNvSpPr>
            <a:spLocks noGrp="1"/>
          </p:cNvSpPr>
          <p:nvPr>
            <p:ph idx="1"/>
          </p:nvPr>
        </p:nvSpPr>
        <p:spPr>
          <a:xfrm>
            <a:off x="296260" y="1167587"/>
            <a:ext cx="8601270" cy="3847443"/>
          </a:xfrm>
        </p:spPr>
        <p:txBody>
          <a:bodyPr>
            <a:normAutofit fontScale="92500" lnSpcReduction="20000"/>
          </a:bodyPr>
          <a:lstStyle/>
          <a:p>
            <a:r>
              <a:rPr lang="el-GR" sz="1600" dirty="0"/>
              <a:t>Τα παιδιά με ιστορικό BΠΔ έχουν εμμένουσα απόφραξη της ροής του αέρα στις δοκιμασίες πνευμονικής λειτουργίας</a:t>
            </a:r>
            <a:r>
              <a:rPr lang="en-US" sz="1600" dirty="0"/>
              <a:t>.</a:t>
            </a:r>
            <a:endParaRPr lang="el-GR" sz="1600" dirty="0"/>
          </a:p>
          <a:p>
            <a:endParaRPr lang="el-GR" sz="1600" dirty="0"/>
          </a:p>
          <a:p>
            <a:r>
              <a:rPr lang="el-GR" sz="1600" dirty="0"/>
              <a:t>Σε μια μελέτη παρακολούθησης 11 ετών, τα πρόωρα βρέφη είχαν μειωμένη πνευμονική λειτουργία και αυξημένη αναπνευστική νοσηρότητα, ειδικά εκείνα με ΒΠΔ. </a:t>
            </a:r>
          </a:p>
          <a:p>
            <a:endParaRPr lang="el-GR" sz="1600" dirty="0"/>
          </a:p>
          <a:p>
            <a:endParaRPr lang="en-US" sz="1600" dirty="0"/>
          </a:p>
          <a:p>
            <a:endParaRPr lang="el-GR" sz="1600" dirty="0"/>
          </a:p>
          <a:p>
            <a:r>
              <a:rPr lang="el-GR" sz="1600" dirty="0"/>
              <a:t>Αυξημένη πιθανότητα εμφάνισης άσθματος</a:t>
            </a:r>
            <a:r>
              <a:rPr lang="en-US" sz="1600" dirty="0"/>
              <a:t>, </a:t>
            </a:r>
            <a:r>
              <a:rPr lang="fr-FR" sz="1600" dirty="0"/>
              <a:t>(OR = 1,73, 95% CI = 1,43-2,09)</a:t>
            </a:r>
            <a:r>
              <a:rPr lang="el-GR" sz="1600" dirty="0"/>
              <a:t>, χωρίς </a:t>
            </a:r>
            <a:r>
              <a:rPr lang="el-GR" sz="1600" dirty="0" err="1"/>
              <a:t>ηωσινοφιλική</a:t>
            </a:r>
            <a:r>
              <a:rPr lang="el-GR" sz="1600" dirty="0"/>
              <a:t> φλεγμονή.</a:t>
            </a:r>
          </a:p>
          <a:p>
            <a:endParaRPr lang="en-US" sz="1600" dirty="0"/>
          </a:p>
          <a:p>
            <a:r>
              <a:rPr lang="el-GR" sz="1600" dirty="0"/>
              <a:t>Οι ενήλικες με BΠΔ έχουν βρεθεί ότι έχουν μειωμένη πνευμονική λειτουργία, μειωμένη αντοχή στην άσκηση και μπορεί να διατρέχουν αυξημένο κίνδυνο </a:t>
            </a:r>
            <a:r>
              <a:rPr lang="el-GR" sz="1600" b="1" dirty="0"/>
              <a:t>εμφάνισης χρόνιας αποφρακτικής πνευμονοπάθειας.</a:t>
            </a:r>
            <a:endParaRPr lang="en-US" sz="1600" b="1" dirty="0"/>
          </a:p>
          <a:p>
            <a:endParaRPr lang="en-US" sz="1600" b="1" dirty="0"/>
          </a:p>
          <a:p>
            <a:r>
              <a:rPr lang="en-US" sz="1600" dirty="0"/>
              <a:t>H </a:t>
            </a:r>
            <a:r>
              <a:rPr lang="el-GR" sz="1600" dirty="0"/>
              <a:t>χαμηλότερη αναλογία FEV1/FVC στην ηλικία των 7 ετών συσχετίστηκε με σύνδρομο επικάλυψης άσθματος-ΧΑΠ και ΧΑΠ σε ηλικία 45 ετών.</a:t>
            </a:r>
          </a:p>
          <a:p>
            <a:endParaRPr lang="el-GR" sz="1600" b="1" dirty="0"/>
          </a:p>
        </p:txBody>
      </p:sp>
      <p:sp>
        <p:nvSpPr>
          <p:cNvPr id="5" name="TextBox 4">
            <a:extLst>
              <a:ext uri="{FF2B5EF4-FFF2-40B4-BE49-F238E27FC236}">
                <a16:creationId xmlns:a16="http://schemas.microsoft.com/office/drawing/2014/main" id="{2296565D-D8A0-B5BD-95AA-7B4A50F1E771}"/>
              </a:ext>
            </a:extLst>
          </p:cNvPr>
          <p:cNvSpPr txBox="1"/>
          <p:nvPr/>
        </p:nvSpPr>
        <p:spPr>
          <a:xfrm>
            <a:off x="5501209" y="1513865"/>
            <a:ext cx="2735711"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i="1" dirty="0" err="1"/>
              <a:t>Fakhoury</a:t>
            </a:r>
            <a:r>
              <a:rPr lang="en-US" sz="900" i="1" dirty="0"/>
              <a:t> KF,</a:t>
            </a:r>
            <a:r>
              <a:rPr lang="el-GR" sz="900" i="1" dirty="0"/>
              <a:t> </a:t>
            </a:r>
            <a:r>
              <a:rPr lang="en-US" sz="900" i="1" dirty="0"/>
              <a:t>et al. Pediatrics. 2010;125:e1441–e1447</a:t>
            </a:r>
            <a:endParaRPr lang="el-GR" sz="900" i="1" dirty="0"/>
          </a:p>
        </p:txBody>
      </p:sp>
      <p:sp>
        <p:nvSpPr>
          <p:cNvPr id="7" name="TextBox 6">
            <a:extLst>
              <a:ext uri="{FF2B5EF4-FFF2-40B4-BE49-F238E27FC236}">
                <a16:creationId xmlns:a16="http://schemas.microsoft.com/office/drawing/2014/main" id="{6C51267C-D11B-A8EE-E2A1-551D5763502A}"/>
              </a:ext>
            </a:extLst>
          </p:cNvPr>
          <p:cNvSpPr txBox="1"/>
          <p:nvPr/>
        </p:nvSpPr>
        <p:spPr>
          <a:xfrm>
            <a:off x="4116694" y="2340918"/>
            <a:ext cx="4578342"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err="1">
                <a:solidFill>
                  <a:srgbClr val="303030"/>
                </a:solidFill>
                <a:effectLst/>
              </a:rPr>
              <a:t>Fawke</a:t>
            </a:r>
            <a:r>
              <a:rPr lang="en-US" sz="900" b="0" i="1" dirty="0">
                <a:solidFill>
                  <a:srgbClr val="303030"/>
                </a:solidFill>
                <a:effectLst/>
              </a:rPr>
              <a:t> J, et al. American journal of respiratory and critical care</a:t>
            </a:r>
            <a:r>
              <a:rPr lang="el-GR" sz="900" b="0" i="1" dirty="0">
                <a:solidFill>
                  <a:srgbClr val="303030"/>
                </a:solidFill>
                <a:effectLst/>
              </a:rPr>
              <a:t> </a:t>
            </a:r>
            <a:r>
              <a:rPr lang="en-US" sz="900" b="0" i="1" dirty="0">
                <a:solidFill>
                  <a:srgbClr val="303030"/>
                </a:solidFill>
                <a:effectLst/>
              </a:rPr>
              <a:t>medicine. 2010;182(2):237–45.</a:t>
            </a:r>
            <a:endParaRPr lang="el-GR" sz="900" i="1" dirty="0"/>
          </a:p>
        </p:txBody>
      </p:sp>
      <p:sp>
        <p:nvSpPr>
          <p:cNvPr id="9" name="TextBox 8">
            <a:extLst>
              <a:ext uri="{FF2B5EF4-FFF2-40B4-BE49-F238E27FC236}">
                <a16:creationId xmlns:a16="http://schemas.microsoft.com/office/drawing/2014/main" id="{59682A89-25D5-21B1-2484-EA05BEEEE735}"/>
              </a:ext>
            </a:extLst>
          </p:cNvPr>
          <p:cNvSpPr txBox="1"/>
          <p:nvPr/>
        </p:nvSpPr>
        <p:spPr>
          <a:xfrm>
            <a:off x="4877410" y="4052334"/>
            <a:ext cx="3223148"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a:solidFill>
                  <a:srgbClr val="303030"/>
                </a:solidFill>
                <a:effectLst/>
                <a:latin typeface="Calibri" panose="020F0502020204030204" pitchFamily="34" charset="0"/>
                <a:cs typeface="Calibri" panose="020F0502020204030204" pitchFamily="34" charset="0"/>
              </a:rPr>
              <a:t>Davidson LM, et al. Journal of Clinical Medicine. 2017;6(1):4. </a:t>
            </a:r>
            <a:endParaRPr lang="el-GR" sz="1600" i="1"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DEE6E305-843C-96F9-6839-25FA57B1D4A9}"/>
              </a:ext>
            </a:extLst>
          </p:cNvPr>
          <p:cNvSpPr txBox="1"/>
          <p:nvPr/>
        </p:nvSpPr>
        <p:spPr>
          <a:xfrm>
            <a:off x="6099050" y="4700482"/>
            <a:ext cx="2305211"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a:solidFill>
                  <a:srgbClr val="212121"/>
                </a:solidFill>
                <a:effectLst/>
                <a:latin typeface="Calibri" panose="020F0502020204030204" pitchFamily="34" charset="0"/>
                <a:cs typeface="Calibri" panose="020F0502020204030204" pitchFamily="34" charset="0"/>
              </a:rPr>
              <a:t>Gilfillan M,</a:t>
            </a:r>
            <a:r>
              <a:rPr lang="el-GR" sz="900" b="0" i="1" dirty="0">
                <a:solidFill>
                  <a:srgbClr val="212121"/>
                </a:solidFill>
                <a:effectLst/>
                <a:latin typeface="Calibri" panose="020F0502020204030204" pitchFamily="34" charset="0"/>
                <a:cs typeface="Calibri" panose="020F0502020204030204" pitchFamily="34" charset="0"/>
              </a:rPr>
              <a:t> </a:t>
            </a:r>
            <a:r>
              <a:rPr lang="en-US" sz="900" b="0" i="1" dirty="0">
                <a:solidFill>
                  <a:srgbClr val="212121"/>
                </a:solidFill>
                <a:effectLst/>
                <a:latin typeface="Calibri" panose="020F0502020204030204" pitchFamily="34" charset="0"/>
                <a:cs typeface="Calibri" panose="020F0502020204030204" pitchFamily="34" charset="0"/>
              </a:rPr>
              <a:t>et al. BMJ. 2021;375:n1974.</a:t>
            </a:r>
            <a:endParaRPr lang="el-GR" sz="900" i="1" dirty="0">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A8D454BD-1FF1-A81E-AE44-447CEA5EFC0F}"/>
              </a:ext>
            </a:extLst>
          </p:cNvPr>
          <p:cNvSpPr txBox="1"/>
          <p:nvPr/>
        </p:nvSpPr>
        <p:spPr>
          <a:xfrm>
            <a:off x="5846251" y="3254334"/>
            <a:ext cx="2583405"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a:solidFill>
                  <a:srgbClr val="212121"/>
                </a:solidFill>
                <a:effectLst/>
                <a:latin typeface="Calibri" panose="020F0502020204030204" pitchFamily="34" charset="0"/>
                <a:cs typeface="Calibri" panose="020F0502020204030204" pitchFamily="34" charset="0"/>
              </a:rPr>
              <a:t>Sun T,</a:t>
            </a:r>
            <a:r>
              <a:rPr lang="el-GR" sz="900" b="0" i="1" dirty="0">
                <a:solidFill>
                  <a:srgbClr val="212121"/>
                </a:solidFill>
                <a:effectLst/>
                <a:latin typeface="Calibri" panose="020F0502020204030204" pitchFamily="34" charset="0"/>
                <a:cs typeface="Calibri" panose="020F0502020204030204" pitchFamily="34" charset="0"/>
              </a:rPr>
              <a:t> </a:t>
            </a:r>
            <a:r>
              <a:rPr lang="en-US" sz="900" b="0" i="1" dirty="0">
                <a:solidFill>
                  <a:srgbClr val="212121"/>
                </a:solidFill>
                <a:effectLst/>
                <a:latin typeface="Calibri" panose="020F0502020204030204" pitchFamily="34" charset="0"/>
                <a:cs typeface="Calibri" panose="020F0502020204030204" pitchFamily="34" charset="0"/>
              </a:rPr>
              <a:t>et al. World J </a:t>
            </a:r>
            <a:r>
              <a:rPr lang="en-US" sz="900" b="0" i="1" dirty="0" err="1">
                <a:solidFill>
                  <a:srgbClr val="212121"/>
                </a:solidFill>
                <a:effectLst/>
                <a:latin typeface="Calibri" panose="020F0502020204030204" pitchFamily="34" charset="0"/>
                <a:cs typeface="Calibri" panose="020F0502020204030204" pitchFamily="34" charset="0"/>
              </a:rPr>
              <a:t>Pediatr</a:t>
            </a:r>
            <a:r>
              <a:rPr lang="en-US" sz="900" b="0" i="1" dirty="0">
                <a:solidFill>
                  <a:srgbClr val="212121"/>
                </a:solidFill>
                <a:effectLst/>
                <a:latin typeface="Calibri" panose="020F0502020204030204" pitchFamily="34" charset="0"/>
                <a:cs typeface="Calibri" panose="020F0502020204030204" pitchFamily="34" charset="0"/>
              </a:rPr>
              <a:t>. 2023;19(6):549-556.</a:t>
            </a:r>
            <a:endParaRPr lang="el-GR" sz="900"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998305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4E505F7-CA7E-1A36-8447-093B565CC7BB}"/>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122D2311-E7AB-38A4-2142-F18533051869}"/>
              </a:ext>
            </a:extLst>
          </p:cNvPr>
          <p:cNvSpPr>
            <a:spLocks noGrp="1"/>
          </p:cNvSpPr>
          <p:nvPr>
            <p:ph idx="1"/>
          </p:nvPr>
        </p:nvSpPr>
        <p:spPr/>
        <p:txBody>
          <a:bodyPr/>
          <a:lstStyle/>
          <a:p>
            <a:endParaRPr lang="el-GR"/>
          </a:p>
        </p:txBody>
      </p:sp>
      <p:pic>
        <p:nvPicPr>
          <p:cNvPr id="5" name="Εικόνα 4">
            <a:extLst>
              <a:ext uri="{FF2B5EF4-FFF2-40B4-BE49-F238E27FC236}">
                <a16:creationId xmlns:a16="http://schemas.microsoft.com/office/drawing/2014/main" id="{0C1BE84B-BFBB-99E9-A27C-38B15BAEE81C}"/>
              </a:ext>
            </a:extLst>
          </p:cNvPr>
          <p:cNvPicPr>
            <a:picLocks noChangeAspect="1"/>
          </p:cNvPicPr>
          <p:nvPr/>
        </p:nvPicPr>
        <p:blipFill rotWithShape="1">
          <a:blip r:embed="rId3"/>
          <a:srcRect l="23280" t="28747" r="4910" b="8435"/>
          <a:stretch/>
        </p:blipFill>
        <p:spPr>
          <a:xfrm>
            <a:off x="72121" y="528943"/>
            <a:ext cx="8999758" cy="4428445"/>
          </a:xfrm>
          <a:prstGeom prst="rect">
            <a:avLst/>
          </a:prstGeom>
        </p:spPr>
      </p:pic>
      <p:sp>
        <p:nvSpPr>
          <p:cNvPr id="7" name="TextBox 6">
            <a:extLst>
              <a:ext uri="{FF2B5EF4-FFF2-40B4-BE49-F238E27FC236}">
                <a16:creationId xmlns:a16="http://schemas.microsoft.com/office/drawing/2014/main" id="{658D8CB4-0BF5-5739-EC74-2A240B63E6A3}"/>
              </a:ext>
            </a:extLst>
          </p:cNvPr>
          <p:cNvSpPr txBox="1"/>
          <p:nvPr/>
        </p:nvSpPr>
        <p:spPr>
          <a:xfrm>
            <a:off x="6140927" y="4828314"/>
            <a:ext cx="2706813"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i="1" dirty="0" err="1"/>
              <a:t>Baraldi</a:t>
            </a:r>
            <a:r>
              <a:rPr lang="en-US" sz="900" i="1" dirty="0"/>
              <a:t> et al. N </a:t>
            </a:r>
            <a:r>
              <a:rPr lang="en-US" sz="900" i="1" dirty="0" err="1"/>
              <a:t>Engl</a:t>
            </a:r>
            <a:r>
              <a:rPr lang="en-US" sz="900" i="1" dirty="0"/>
              <a:t> J Med 2007; 357:1946–1955</a:t>
            </a:r>
            <a:endParaRPr lang="el-GR" sz="900" i="1" dirty="0"/>
          </a:p>
        </p:txBody>
      </p:sp>
    </p:spTree>
    <p:extLst>
      <p:ext uri="{BB962C8B-B14F-4D97-AF65-F5344CB8AC3E}">
        <p14:creationId xmlns:p14="http://schemas.microsoft.com/office/powerpoint/2010/main" val="27346777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0B66264-9F1A-1F08-3B88-24137CAD7C4A}"/>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100161F8-E3A4-8C8E-1DC4-E2BD15D02790}"/>
              </a:ext>
            </a:extLst>
          </p:cNvPr>
          <p:cNvSpPr>
            <a:spLocks noGrp="1"/>
          </p:cNvSpPr>
          <p:nvPr>
            <p:ph idx="1"/>
          </p:nvPr>
        </p:nvSpPr>
        <p:spPr>
          <a:xfrm>
            <a:off x="147159" y="1197405"/>
            <a:ext cx="8849682" cy="3664918"/>
          </a:xfrm>
        </p:spPr>
        <p:txBody>
          <a:bodyPr>
            <a:normAutofit/>
          </a:bodyPr>
          <a:lstStyle/>
          <a:p>
            <a:r>
              <a:rPr lang="el-GR" sz="1600" dirty="0"/>
              <a:t>Αυξημένη ευαισθησία σε πνευμονικές λοιμώξεις, μειωμένη ανοχή στην άσκηση και πνευμονική υπέρταση.</a:t>
            </a:r>
            <a:endParaRPr lang="en-US" sz="1600" dirty="0"/>
          </a:p>
          <a:p>
            <a:endParaRPr lang="en-US" sz="1600" dirty="0"/>
          </a:p>
          <a:p>
            <a:endParaRPr lang="en-US" sz="1600" dirty="0"/>
          </a:p>
          <a:p>
            <a:r>
              <a:rPr lang="el-GR" sz="1600" dirty="0"/>
              <a:t>Οι ενήλικες που επιβίωσαν της BPD αναφέρουν </a:t>
            </a:r>
            <a:r>
              <a:rPr lang="el-GR" sz="1600" b="1" dirty="0"/>
              <a:t>περισσότερα αναπνευστικά συμπτώματα</a:t>
            </a:r>
            <a:r>
              <a:rPr lang="el-GR" sz="1600" dirty="0"/>
              <a:t> και έχουν μειωμένη αναπνευστική λειτουργία σε σύγκριση με την ομάδα ελέγχου.</a:t>
            </a:r>
            <a:endParaRPr lang="en-US" sz="1600" dirty="0"/>
          </a:p>
          <a:p>
            <a:pPr marL="0" indent="0">
              <a:buNone/>
            </a:pPr>
            <a:endParaRPr lang="en-US" sz="1600" dirty="0"/>
          </a:p>
          <a:p>
            <a:r>
              <a:rPr lang="el-GR" sz="1600" b="1" dirty="0"/>
              <a:t>Δομικές αλλαγές των πνευμόνων </a:t>
            </a:r>
            <a:r>
              <a:rPr lang="el-GR" sz="1600" dirty="0"/>
              <a:t>είναι εμφανείς στην ακτινολογική απεικόνιση που συσχετίζονται στενά με τη λειτουργική έκπτωση των πνευμόνων. </a:t>
            </a:r>
          </a:p>
          <a:p>
            <a:endParaRPr lang="el-GR" sz="1600" dirty="0"/>
          </a:p>
          <a:p>
            <a:r>
              <a:rPr lang="el-GR" sz="1600" dirty="0"/>
              <a:t>Τα αναπνευστικά προβλήματα είναι μεγαλύτερα στις πιο σοβαρές μορφές της νόσου.</a:t>
            </a:r>
            <a:endParaRPr lang="en-US" sz="1600" dirty="0"/>
          </a:p>
          <a:p>
            <a:endParaRPr lang="en-US" sz="1800" dirty="0"/>
          </a:p>
          <a:p>
            <a:endParaRPr lang="en-US" sz="1800" dirty="0"/>
          </a:p>
          <a:p>
            <a:endParaRPr lang="el-GR" sz="1800" dirty="0"/>
          </a:p>
          <a:p>
            <a:endParaRPr lang="el-GR" sz="1800" dirty="0"/>
          </a:p>
          <a:p>
            <a:endParaRPr lang="el-GR" sz="1800" dirty="0"/>
          </a:p>
        </p:txBody>
      </p:sp>
      <p:sp>
        <p:nvSpPr>
          <p:cNvPr id="5" name="TextBox 4">
            <a:extLst>
              <a:ext uri="{FF2B5EF4-FFF2-40B4-BE49-F238E27FC236}">
                <a16:creationId xmlns:a16="http://schemas.microsoft.com/office/drawing/2014/main" id="{C6D9FD73-2DE6-3155-51A9-BC4A4049545E}"/>
              </a:ext>
            </a:extLst>
          </p:cNvPr>
          <p:cNvSpPr txBox="1"/>
          <p:nvPr/>
        </p:nvSpPr>
        <p:spPr>
          <a:xfrm>
            <a:off x="5519002" y="1823614"/>
            <a:ext cx="2901395"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a:solidFill>
                  <a:srgbClr val="212121"/>
                </a:solidFill>
                <a:effectLst/>
                <a:latin typeface="Calibri" panose="020F0502020204030204" pitchFamily="34" charset="0"/>
                <a:cs typeface="Calibri" panose="020F0502020204030204" pitchFamily="34" charset="0"/>
              </a:rPr>
              <a:t>Homan TD, et al. Respir Care. 2021;66(10):1618-1629. </a:t>
            </a:r>
            <a:endParaRPr lang="el-GR" sz="900" i="1"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D852A90C-FCB8-9AC5-61E1-5086EBBD4BB3}"/>
              </a:ext>
            </a:extLst>
          </p:cNvPr>
          <p:cNvSpPr txBox="1"/>
          <p:nvPr/>
        </p:nvSpPr>
        <p:spPr>
          <a:xfrm>
            <a:off x="5671707" y="4768808"/>
            <a:ext cx="2259803" cy="246221"/>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dirty="0"/>
              <a:t>Gough A,</a:t>
            </a:r>
            <a:r>
              <a:rPr lang="el-GR" sz="900" dirty="0"/>
              <a:t> </a:t>
            </a:r>
            <a:r>
              <a:rPr lang="en-US" sz="900" dirty="0"/>
              <a:t>et al. Chest. 2012;141:1554-67</a:t>
            </a:r>
            <a:r>
              <a:rPr lang="en-US" sz="1000" dirty="0"/>
              <a:t>. </a:t>
            </a:r>
            <a:endParaRPr lang="el-GR" sz="1000" dirty="0"/>
          </a:p>
        </p:txBody>
      </p:sp>
      <p:sp>
        <p:nvSpPr>
          <p:cNvPr id="8" name="Τίτλος 1">
            <a:extLst>
              <a:ext uri="{FF2B5EF4-FFF2-40B4-BE49-F238E27FC236}">
                <a16:creationId xmlns:a16="http://schemas.microsoft.com/office/drawing/2014/main" id="{65ACD111-16D6-4C32-C1DD-C8814543D41C}"/>
              </a:ext>
            </a:extLst>
          </p:cNvPr>
          <p:cNvSpPr txBox="1">
            <a:spLocks/>
          </p:cNvSpPr>
          <p:nvPr/>
        </p:nvSpPr>
        <p:spPr>
          <a:xfrm>
            <a:off x="143556" y="252148"/>
            <a:ext cx="7024430" cy="437091"/>
          </a:xfrm>
          <a:prstGeom prst="rect">
            <a:avLst/>
          </a:prstGeom>
          <a:solidFill>
            <a:schemeClr val="bg2"/>
          </a:solidFill>
        </p:spPr>
        <p:txBody>
          <a:bodyPr vert="horz" lIns="91440" tIns="45720" rIns="91440" bIns="45720" rtlCol="0" anchor="ctr">
            <a:normAutofit fontScale="82500" lnSpcReduction="20000"/>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sz="3200" b="1">
                <a:solidFill>
                  <a:srgbClr val="C00000"/>
                </a:solidFill>
              </a:rPr>
              <a:t>Μακροχρόνιες Αναπνευστικές Επιπτώσεις</a:t>
            </a:r>
            <a:r>
              <a:rPr lang="en-US" sz="3200" b="1">
                <a:solidFill>
                  <a:srgbClr val="C00000"/>
                </a:solidFill>
              </a:rPr>
              <a:t> </a:t>
            </a:r>
            <a:endParaRPr lang="el-GR" sz="3200" b="1" dirty="0">
              <a:solidFill>
                <a:srgbClr val="C00000"/>
              </a:solidFill>
            </a:endParaRPr>
          </a:p>
        </p:txBody>
      </p:sp>
    </p:spTree>
    <p:extLst>
      <p:ext uri="{BB962C8B-B14F-4D97-AF65-F5344CB8AC3E}">
        <p14:creationId xmlns:p14="http://schemas.microsoft.com/office/powerpoint/2010/main" val="33259027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561BA15-7AD0-495F-B2DD-8280CD864808}"/>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33275310-0B05-7177-75AE-A87DB9288F36}"/>
              </a:ext>
            </a:extLst>
          </p:cNvPr>
          <p:cNvSpPr>
            <a:spLocks noGrp="1"/>
          </p:cNvSpPr>
          <p:nvPr>
            <p:ph idx="1"/>
          </p:nvPr>
        </p:nvSpPr>
        <p:spPr/>
        <p:txBody>
          <a:bodyPr>
            <a:normAutofit/>
          </a:bodyPr>
          <a:lstStyle/>
          <a:p>
            <a:r>
              <a:rPr lang="el-GR" sz="1800" dirty="0"/>
              <a:t>Η μειωμένη διαθέσιμη επιφάνεια για ανταλλαγή αερίων αντανακλάται σε μείωση στις μετρήσεις ικανότητας διάχυσης και αδυναμία αύξησης αυτής επί άσκησης.</a:t>
            </a:r>
            <a:endParaRPr lang="en-US" sz="1800" dirty="0"/>
          </a:p>
          <a:p>
            <a:endParaRPr lang="en-US" sz="1800" dirty="0"/>
          </a:p>
          <a:p>
            <a:endParaRPr lang="en-US" sz="1800" dirty="0"/>
          </a:p>
          <a:p>
            <a:r>
              <a:rPr lang="el-GR" sz="1800" dirty="0"/>
              <a:t>Σπανιότερα, περιοριστική πνευμονοπάθεια.</a:t>
            </a:r>
            <a:endParaRPr lang="en-US" sz="1800" dirty="0"/>
          </a:p>
          <a:p>
            <a:endParaRPr lang="en-US" sz="1800" dirty="0"/>
          </a:p>
          <a:p>
            <a:endParaRPr lang="en-US" sz="1800" dirty="0"/>
          </a:p>
          <a:p>
            <a:r>
              <a:rPr lang="en-US" sz="1800" dirty="0"/>
              <a:t>M</a:t>
            </a:r>
            <a:r>
              <a:rPr lang="el-GR" sz="1800" dirty="0" err="1"/>
              <a:t>ειωμένο</a:t>
            </a:r>
            <a:r>
              <a:rPr lang="el-GR" sz="1800" dirty="0"/>
              <a:t> πάχος διαφράγματος.</a:t>
            </a:r>
            <a:endParaRPr lang="en-US" sz="1800" dirty="0"/>
          </a:p>
          <a:p>
            <a:endParaRPr lang="en-US" sz="1800" dirty="0"/>
          </a:p>
          <a:p>
            <a:endParaRPr lang="en-US" sz="1800" dirty="0"/>
          </a:p>
        </p:txBody>
      </p:sp>
      <p:sp>
        <p:nvSpPr>
          <p:cNvPr id="5" name="TextBox 4">
            <a:extLst>
              <a:ext uri="{FF2B5EF4-FFF2-40B4-BE49-F238E27FC236}">
                <a16:creationId xmlns:a16="http://schemas.microsoft.com/office/drawing/2014/main" id="{A6B5EE8C-868C-C332-FF9A-5E1E44987B18}"/>
              </a:ext>
            </a:extLst>
          </p:cNvPr>
          <p:cNvSpPr txBox="1"/>
          <p:nvPr/>
        </p:nvSpPr>
        <p:spPr>
          <a:xfrm>
            <a:off x="4572000" y="1960930"/>
            <a:ext cx="3832833" cy="246221"/>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dirty="0" err="1"/>
              <a:t>Vrijlandt</a:t>
            </a:r>
            <a:r>
              <a:rPr lang="en-US" sz="1000" dirty="0"/>
              <a:t> EJ</a:t>
            </a:r>
            <a:r>
              <a:rPr lang="el-GR" sz="1000" dirty="0"/>
              <a:t>, </a:t>
            </a:r>
            <a:r>
              <a:rPr lang="en-US" sz="1000" dirty="0"/>
              <a:t>et al. Am J Respir Crit Care Med. 2006 ;173 ( 8 ): 890 - 6.</a:t>
            </a:r>
            <a:endParaRPr lang="el-GR" sz="1000" dirty="0"/>
          </a:p>
        </p:txBody>
      </p:sp>
      <p:sp>
        <p:nvSpPr>
          <p:cNvPr id="7" name="TextBox 6">
            <a:extLst>
              <a:ext uri="{FF2B5EF4-FFF2-40B4-BE49-F238E27FC236}">
                <a16:creationId xmlns:a16="http://schemas.microsoft.com/office/drawing/2014/main" id="{28D2DCC3-01D9-254A-3178-858FF68FFE4E}"/>
              </a:ext>
            </a:extLst>
          </p:cNvPr>
          <p:cNvSpPr txBox="1"/>
          <p:nvPr/>
        </p:nvSpPr>
        <p:spPr>
          <a:xfrm>
            <a:off x="4572000" y="2847565"/>
            <a:ext cx="2916603" cy="246221"/>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dirty="0" err="1"/>
              <a:t>Thunqvist</a:t>
            </a:r>
            <a:r>
              <a:rPr lang="en-US" sz="1000" dirty="0"/>
              <a:t> P, et al. </a:t>
            </a:r>
            <a:r>
              <a:rPr lang="en-US" sz="1000" dirty="0" err="1"/>
              <a:t>Pediatr</a:t>
            </a:r>
            <a:r>
              <a:rPr lang="en-US" sz="1000" dirty="0"/>
              <a:t> </a:t>
            </a:r>
            <a:r>
              <a:rPr lang="en-US" sz="1000" dirty="0" err="1"/>
              <a:t>Pulmonol</a:t>
            </a:r>
            <a:r>
              <a:rPr lang="en-US" sz="1000" dirty="0"/>
              <a:t> 2018; 53: 64–72.</a:t>
            </a:r>
            <a:endParaRPr lang="el-GR" sz="1000" dirty="0"/>
          </a:p>
        </p:txBody>
      </p:sp>
      <p:sp>
        <p:nvSpPr>
          <p:cNvPr id="9" name="TextBox 8">
            <a:extLst>
              <a:ext uri="{FF2B5EF4-FFF2-40B4-BE49-F238E27FC236}">
                <a16:creationId xmlns:a16="http://schemas.microsoft.com/office/drawing/2014/main" id="{9513FF6F-054C-0105-4AE5-261F576325B0}"/>
              </a:ext>
            </a:extLst>
          </p:cNvPr>
          <p:cNvSpPr txBox="1"/>
          <p:nvPr/>
        </p:nvSpPr>
        <p:spPr>
          <a:xfrm>
            <a:off x="4572000" y="3133970"/>
            <a:ext cx="3206805" cy="246221"/>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dirty="0"/>
              <a:t>Bui DS,</a:t>
            </a:r>
            <a:r>
              <a:rPr lang="el-GR" sz="1000" dirty="0"/>
              <a:t> </a:t>
            </a:r>
            <a:r>
              <a:rPr lang="en-US" sz="1000" dirty="0"/>
              <a:t>et al. Am J Respir Crit Care Med 2017; 196: 39–46.</a:t>
            </a:r>
            <a:endParaRPr lang="el-GR" sz="1000" dirty="0"/>
          </a:p>
        </p:txBody>
      </p:sp>
      <p:sp>
        <p:nvSpPr>
          <p:cNvPr id="11" name="TextBox 10">
            <a:extLst>
              <a:ext uri="{FF2B5EF4-FFF2-40B4-BE49-F238E27FC236}">
                <a16:creationId xmlns:a16="http://schemas.microsoft.com/office/drawing/2014/main" id="{F6DA8575-EFC0-BB78-A62A-07623AEFB7F0}"/>
              </a:ext>
            </a:extLst>
          </p:cNvPr>
          <p:cNvSpPr txBox="1"/>
          <p:nvPr/>
        </p:nvSpPr>
        <p:spPr>
          <a:xfrm>
            <a:off x="3750840" y="3946095"/>
            <a:ext cx="2500916" cy="246221"/>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dirty="0"/>
              <a:t>Yeung T,</a:t>
            </a:r>
            <a:r>
              <a:rPr lang="el-GR" sz="1000" dirty="0"/>
              <a:t> </a:t>
            </a:r>
            <a:r>
              <a:rPr lang="en-US" sz="1000" dirty="0"/>
              <a:t>et al. Chest. 2023;163(2):324-331.</a:t>
            </a:r>
            <a:endParaRPr lang="el-GR" sz="1000" dirty="0"/>
          </a:p>
        </p:txBody>
      </p:sp>
      <p:sp>
        <p:nvSpPr>
          <p:cNvPr id="12" name="Τίτλος 1">
            <a:extLst>
              <a:ext uri="{FF2B5EF4-FFF2-40B4-BE49-F238E27FC236}">
                <a16:creationId xmlns:a16="http://schemas.microsoft.com/office/drawing/2014/main" id="{049CE9A9-1230-2608-8F9E-4A1B02CCF7FF}"/>
              </a:ext>
            </a:extLst>
          </p:cNvPr>
          <p:cNvSpPr txBox="1">
            <a:spLocks/>
          </p:cNvSpPr>
          <p:nvPr/>
        </p:nvSpPr>
        <p:spPr>
          <a:xfrm>
            <a:off x="143556" y="252148"/>
            <a:ext cx="7024430" cy="437091"/>
          </a:xfrm>
          <a:prstGeom prst="rect">
            <a:avLst/>
          </a:prstGeom>
          <a:solidFill>
            <a:schemeClr val="bg2"/>
          </a:solidFill>
        </p:spPr>
        <p:txBody>
          <a:bodyPr vert="horz" lIns="91440" tIns="45720" rIns="91440" bIns="45720" rtlCol="0" anchor="ctr">
            <a:normAutofit fontScale="82500" lnSpcReduction="20000"/>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sz="3200" b="1">
                <a:solidFill>
                  <a:srgbClr val="C00000"/>
                </a:solidFill>
              </a:rPr>
              <a:t>Μακροχρόνιες Αναπνευστικές Επιπτώσεις</a:t>
            </a:r>
            <a:r>
              <a:rPr lang="en-US" sz="3200" b="1">
                <a:solidFill>
                  <a:srgbClr val="C00000"/>
                </a:solidFill>
              </a:rPr>
              <a:t> </a:t>
            </a:r>
            <a:endParaRPr lang="el-GR" sz="3200" b="1" dirty="0">
              <a:solidFill>
                <a:srgbClr val="C00000"/>
              </a:solidFill>
            </a:endParaRPr>
          </a:p>
        </p:txBody>
      </p:sp>
    </p:spTree>
    <p:extLst>
      <p:ext uri="{BB962C8B-B14F-4D97-AF65-F5344CB8AC3E}">
        <p14:creationId xmlns:p14="http://schemas.microsoft.com/office/powerpoint/2010/main" val="39833461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C9352A3-397D-9D91-E2D6-DE3F8C56A903}"/>
              </a:ext>
            </a:extLst>
          </p:cNvPr>
          <p:cNvSpPr>
            <a:spLocks noGrp="1"/>
          </p:cNvSpPr>
          <p:nvPr>
            <p:ph type="title"/>
          </p:nvPr>
        </p:nvSpPr>
        <p:spPr>
          <a:xfrm>
            <a:off x="143555" y="281175"/>
            <a:ext cx="8246070" cy="563623"/>
          </a:xfrm>
          <a:solidFill>
            <a:schemeClr val="accent1"/>
          </a:solidFill>
        </p:spPr>
        <p:txBody>
          <a:bodyPr>
            <a:noAutofit/>
          </a:bodyPr>
          <a:lstStyle/>
          <a:p>
            <a:r>
              <a:rPr lang="en-US" sz="2000" b="1" dirty="0"/>
              <a:t>Screening</a:t>
            </a:r>
            <a:r>
              <a:rPr lang="el-GR" sz="2000" b="1" dirty="0"/>
              <a:t> αναπνευστικών επιπλοκών </a:t>
            </a:r>
            <a:r>
              <a:rPr lang="en-US" sz="2000" b="1" dirty="0"/>
              <a:t> </a:t>
            </a:r>
            <a:r>
              <a:rPr lang="el-GR" sz="2000" b="1" dirty="0"/>
              <a:t>ΒΠΔ</a:t>
            </a:r>
          </a:p>
        </p:txBody>
      </p:sp>
      <p:sp>
        <p:nvSpPr>
          <p:cNvPr id="3" name="Θέση περιεχομένου 2">
            <a:extLst>
              <a:ext uri="{FF2B5EF4-FFF2-40B4-BE49-F238E27FC236}">
                <a16:creationId xmlns:a16="http://schemas.microsoft.com/office/drawing/2014/main" id="{3533CD0C-F897-E14A-72ED-0E2EE1AAA9E1}"/>
              </a:ext>
            </a:extLst>
          </p:cNvPr>
          <p:cNvSpPr>
            <a:spLocks noGrp="1"/>
          </p:cNvSpPr>
          <p:nvPr>
            <p:ph idx="1"/>
          </p:nvPr>
        </p:nvSpPr>
        <p:spPr>
          <a:xfrm>
            <a:off x="224483" y="1197405"/>
            <a:ext cx="8695034" cy="3946095"/>
          </a:xfrm>
        </p:spPr>
        <p:txBody>
          <a:bodyPr>
            <a:normAutofit/>
          </a:bodyPr>
          <a:lstStyle/>
          <a:p>
            <a:r>
              <a:rPr lang="el-GR" sz="1200" dirty="0"/>
              <a:t>Ο </a:t>
            </a:r>
            <a:r>
              <a:rPr lang="el-GR" sz="1200" dirty="0" err="1"/>
              <a:t>προσυμπτωματικός</a:t>
            </a:r>
            <a:r>
              <a:rPr lang="el-GR" sz="1200" dirty="0"/>
              <a:t> έλεγχος για αποφρακτική νόσο αεραγωγών μπορεί να ξεκινήσει με τη λήψη ιστορικού </a:t>
            </a:r>
            <a:r>
              <a:rPr lang="el-GR" sz="1200" dirty="0" err="1"/>
              <a:t>προωρότητας</a:t>
            </a:r>
            <a:r>
              <a:rPr lang="el-GR" sz="1200" dirty="0"/>
              <a:t> και αναπνευστικών συμπτωμάτων.</a:t>
            </a:r>
            <a:endParaRPr lang="en-US" sz="1200" dirty="0"/>
          </a:p>
          <a:p>
            <a:endParaRPr lang="el-GR" sz="1200" dirty="0"/>
          </a:p>
          <a:p>
            <a:r>
              <a:rPr lang="el-GR" sz="1200" dirty="0"/>
              <a:t> Ο περιοδικός έλεγχος της πνευμονικής λειτουργίας για όσους έχουν ιστορικό </a:t>
            </a:r>
            <a:r>
              <a:rPr lang="el-GR" sz="1200" dirty="0" err="1"/>
              <a:t>προωρότητας</a:t>
            </a:r>
            <a:r>
              <a:rPr lang="el-GR" sz="1200" dirty="0"/>
              <a:t> μπορεί να είναι χρήσιμος στην ανίχνευση ανεπαίσθητων αλλαγών στην πνευμονική λειτουργία. </a:t>
            </a:r>
            <a:endParaRPr lang="en-US" sz="1200" dirty="0"/>
          </a:p>
          <a:p>
            <a:endParaRPr lang="el-GR" sz="1200" dirty="0"/>
          </a:p>
          <a:p>
            <a:r>
              <a:rPr lang="el-GR" sz="1200" dirty="0"/>
              <a:t>Για εκείνους με επιταχυνόμενες μειώσεις της πνευμονικής λειτουργίας, η απεικόνιση θα μπορούσε να εξεταστεί για την αξιολόγηση πνευμονικών αλλαγών όπως κυστικές αλλαγές ή πιθανές </a:t>
            </a:r>
            <a:r>
              <a:rPr lang="el-GR" sz="1200" dirty="0" err="1"/>
              <a:t>βρογχεκτασίες</a:t>
            </a:r>
            <a:r>
              <a:rPr lang="el-GR" sz="1200" dirty="0"/>
              <a:t>. </a:t>
            </a:r>
            <a:endParaRPr lang="en-US" sz="1200" dirty="0"/>
          </a:p>
          <a:p>
            <a:endParaRPr lang="el-GR" sz="1200" dirty="0"/>
          </a:p>
          <a:p>
            <a:r>
              <a:rPr lang="el-GR" sz="1200" dirty="0"/>
              <a:t>Οι </a:t>
            </a:r>
            <a:r>
              <a:rPr lang="el-GR" sz="1200" dirty="0" err="1"/>
              <a:t>πάροχοι</a:t>
            </a:r>
            <a:r>
              <a:rPr lang="el-GR" sz="1200" dirty="0"/>
              <a:t> θα πρέπει να ενθαρρύνουν την αποφυγή λοιμώξεων του αναπνευστικού μέσω </a:t>
            </a:r>
            <a:r>
              <a:rPr lang="el-GR" sz="1200" dirty="0" err="1"/>
              <a:t>ανοσοποιήσης</a:t>
            </a:r>
            <a:r>
              <a:rPr lang="el-GR" sz="1200" dirty="0"/>
              <a:t> κατά της γρίπης και του </a:t>
            </a:r>
            <a:r>
              <a:rPr lang="el-GR" sz="1200" dirty="0" err="1"/>
              <a:t>πνευμονιόκοκκου</a:t>
            </a:r>
            <a:r>
              <a:rPr lang="en-US" sz="1200" dirty="0"/>
              <a:t>.</a:t>
            </a:r>
          </a:p>
          <a:p>
            <a:endParaRPr lang="el-GR" sz="1200" dirty="0"/>
          </a:p>
          <a:p>
            <a:r>
              <a:rPr lang="el-GR" sz="1200" dirty="0"/>
              <a:t>Όταν εμφανιστούν αναπνευστικές λοιμώξεις, η έγκαιρη θεραπεία μπορεί να περιορίσει περαιτέρω μειώσεις της πνευμονικής λειτουργίας. </a:t>
            </a:r>
            <a:endParaRPr lang="en-US" sz="1200" dirty="0"/>
          </a:p>
          <a:p>
            <a:endParaRPr lang="el-GR" sz="1200" dirty="0"/>
          </a:p>
          <a:p>
            <a:r>
              <a:rPr lang="el-GR" sz="1200" dirty="0"/>
              <a:t>Οι </a:t>
            </a:r>
            <a:r>
              <a:rPr lang="el-GR" sz="1200" dirty="0" err="1"/>
              <a:t>πάροχοι</a:t>
            </a:r>
            <a:r>
              <a:rPr lang="el-GR" sz="1200" dirty="0"/>
              <a:t> μπορούν επίσης να συμβάλουν καθοριστικά στη </a:t>
            </a:r>
            <a:r>
              <a:rPr lang="el-GR" sz="1200" dirty="0" err="1"/>
              <a:t>συνταγογράφηση</a:t>
            </a:r>
            <a:r>
              <a:rPr lang="el-GR" sz="1200" dirty="0"/>
              <a:t> κατάλληλων φαρμάκων συντήρησης της αναπνοής και στη διασφάλιση της βέλτιστης χρήσης των εισπνεόμενων φαρμάκων (π.χ. χρήση αεροθαλάμων κ.λπ.).</a:t>
            </a:r>
          </a:p>
        </p:txBody>
      </p:sp>
    </p:spTree>
    <p:extLst>
      <p:ext uri="{BB962C8B-B14F-4D97-AF65-F5344CB8AC3E}">
        <p14:creationId xmlns:p14="http://schemas.microsoft.com/office/powerpoint/2010/main" val="27123941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70FA3BFC-F209-ABFB-0AD9-F9906B504D74}"/>
              </a:ext>
            </a:extLst>
          </p:cNvPr>
          <p:cNvSpPr>
            <a:spLocks noGrp="1"/>
          </p:cNvSpPr>
          <p:nvPr>
            <p:ph idx="1"/>
          </p:nvPr>
        </p:nvSpPr>
        <p:spPr>
          <a:xfrm>
            <a:off x="67593" y="1197405"/>
            <a:ext cx="8856891" cy="3664918"/>
          </a:xfrm>
        </p:spPr>
        <p:txBody>
          <a:bodyPr>
            <a:normAutofit/>
          </a:bodyPr>
          <a:lstStyle/>
          <a:p>
            <a:r>
              <a:rPr lang="en-US" sz="1600" dirty="0"/>
              <a:t>T</a:t>
            </a:r>
            <a:r>
              <a:rPr lang="el-GR" sz="1600" dirty="0"/>
              <a:t>α βρέφη με BΠΔ διατρέχουν υψηλότερο κίνδυνο να αναπτύξουν πνευμονική υπέρταση (PH) και καρδιακή δυσλειτουργία. </a:t>
            </a:r>
          </a:p>
          <a:p>
            <a:r>
              <a:rPr lang="el-GR" sz="1600" dirty="0"/>
              <a:t>Οι ασθενείς με BΠΔ και PH έχουν  σημαντικά υψηλότερη νοσηρότητα και θνησιμότητα σε σύγκριση με ασθενείς με BΠΔ χωρίς PH --</a:t>
            </a:r>
            <a:r>
              <a:rPr lang="el-GR" sz="1600" dirty="0">
                <a:sym typeface="Wingdings" panose="05000000000000000000" pitchFamily="2" charset="2"/>
              </a:rPr>
              <a:t> </a:t>
            </a:r>
            <a:r>
              <a:rPr lang="el-GR" sz="1600" dirty="0"/>
              <a:t>θνησιμότητα έως και 50%. </a:t>
            </a:r>
          </a:p>
          <a:p>
            <a:endParaRPr lang="en-US" sz="1600" dirty="0"/>
          </a:p>
          <a:p>
            <a:r>
              <a:rPr lang="el-GR" sz="1600" dirty="0"/>
              <a:t>50% των βρεφών με μέτρια/σοβαρή BΠΔ στις 36 εβδομάδες PMA έχουν μειωμένο κλάσμα εξώθησης δεξιάς κοιλίας στην </a:t>
            </a:r>
            <a:r>
              <a:rPr lang="el-GR" sz="1600" dirty="0" err="1"/>
              <a:t>ηχοκαρδιογραφία</a:t>
            </a:r>
            <a:r>
              <a:rPr lang="el-GR" sz="1600" dirty="0"/>
              <a:t> σε σύγκριση με βρέφη χωρίς / ήπια BΠΔ. </a:t>
            </a:r>
          </a:p>
          <a:p>
            <a:endParaRPr lang="el-GR" sz="1600" dirty="0"/>
          </a:p>
          <a:p>
            <a:r>
              <a:rPr lang="el-GR" sz="1600" dirty="0"/>
              <a:t>Η μη φυσιολογική απόδοση του μυοκαρδίου της αριστερής κοιλίας συσχετίζεται επίσης με τη σοβαρότητα της BΠΔ. </a:t>
            </a:r>
          </a:p>
          <a:p>
            <a:endParaRPr lang="el-GR" sz="1600" dirty="0"/>
          </a:p>
          <a:p>
            <a:r>
              <a:rPr lang="el-GR" sz="1600" dirty="0"/>
              <a:t>Ως εκ τούτου, συνιστάται υψηλός δείκτης υποψίας, ενεργός έλεγχος και αποτελεσματική διαχείριση της καρδιακής δυσλειτουργίας σε βρέφη με μέτρια/σοβαρή BΠΔ.</a:t>
            </a:r>
          </a:p>
        </p:txBody>
      </p:sp>
      <p:sp>
        <p:nvSpPr>
          <p:cNvPr id="4" name="Τίτλος 1">
            <a:extLst>
              <a:ext uri="{FF2B5EF4-FFF2-40B4-BE49-F238E27FC236}">
                <a16:creationId xmlns:a16="http://schemas.microsoft.com/office/drawing/2014/main" id="{E3E2B2D4-42B4-5346-30E3-A745C9E4CB5B}"/>
              </a:ext>
            </a:extLst>
          </p:cNvPr>
          <p:cNvSpPr txBox="1">
            <a:spLocks/>
          </p:cNvSpPr>
          <p:nvPr/>
        </p:nvSpPr>
        <p:spPr>
          <a:xfrm>
            <a:off x="143555" y="433880"/>
            <a:ext cx="7024430" cy="437091"/>
          </a:xfrm>
          <a:prstGeom prst="rect">
            <a:avLst/>
          </a:prstGeom>
          <a:solidFill>
            <a:schemeClr val="bg2"/>
          </a:solidFill>
        </p:spPr>
        <p:txBody>
          <a:bodyPr vert="horz" lIns="91440" tIns="45720" rIns="91440" bIns="45720" rtlCol="0" anchor="ctr">
            <a:normAutofit fontScale="75000" lnSpcReduction="20000"/>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sz="3200" b="1" dirty="0">
                <a:solidFill>
                  <a:srgbClr val="C00000"/>
                </a:solidFill>
              </a:rPr>
              <a:t>Μακροχρόνιες Καρδιαγγειακές Επιπτώσεις σε ΒΠΔ</a:t>
            </a:r>
            <a:r>
              <a:rPr lang="en-US" sz="3200" b="1" dirty="0">
                <a:solidFill>
                  <a:srgbClr val="C00000"/>
                </a:solidFill>
              </a:rPr>
              <a:t> </a:t>
            </a:r>
            <a:endParaRPr lang="el-GR" sz="3200" b="1" dirty="0">
              <a:solidFill>
                <a:srgbClr val="C00000"/>
              </a:solidFill>
            </a:endParaRPr>
          </a:p>
        </p:txBody>
      </p:sp>
      <p:sp>
        <p:nvSpPr>
          <p:cNvPr id="6" name="TextBox 5">
            <a:extLst>
              <a:ext uri="{FF2B5EF4-FFF2-40B4-BE49-F238E27FC236}">
                <a16:creationId xmlns:a16="http://schemas.microsoft.com/office/drawing/2014/main" id="{41B50DD6-2155-7FFE-F4E1-55CFF721D5B9}"/>
              </a:ext>
            </a:extLst>
          </p:cNvPr>
          <p:cNvSpPr txBox="1"/>
          <p:nvPr/>
        </p:nvSpPr>
        <p:spPr>
          <a:xfrm>
            <a:off x="6251755" y="4812228"/>
            <a:ext cx="2443280"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i="1" dirty="0"/>
              <a:t>Davidson LM,</a:t>
            </a:r>
            <a:r>
              <a:rPr lang="el-GR" sz="900" i="1" dirty="0"/>
              <a:t> </a:t>
            </a:r>
            <a:r>
              <a:rPr lang="en-US" sz="900" i="1" dirty="0"/>
              <a:t>et al. J Clin Med. 2017;6(1):4</a:t>
            </a:r>
            <a:endParaRPr lang="el-GR" sz="900" i="1" dirty="0"/>
          </a:p>
        </p:txBody>
      </p:sp>
    </p:spTree>
    <p:extLst>
      <p:ext uri="{BB962C8B-B14F-4D97-AF65-F5344CB8AC3E}">
        <p14:creationId xmlns:p14="http://schemas.microsoft.com/office/powerpoint/2010/main" val="18971585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5CC1BFA-2CE2-E726-42D9-407EF524227A}"/>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DD75615C-9368-728E-B6DF-97D3CBB293B9}"/>
              </a:ext>
            </a:extLst>
          </p:cNvPr>
          <p:cNvSpPr>
            <a:spLocks noGrp="1"/>
          </p:cNvSpPr>
          <p:nvPr>
            <p:ph idx="1"/>
          </p:nvPr>
        </p:nvSpPr>
        <p:spPr/>
        <p:txBody>
          <a:bodyPr/>
          <a:lstStyle/>
          <a:p>
            <a:endParaRPr lang="el-GR"/>
          </a:p>
        </p:txBody>
      </p:sp>
      <p:pic>
        <p:nvPicPr>
          <p:cNvPr id="5" name="Εικόνα 4">
            <a:extLst>
              <a:ext uri="{FF2B5EF4-FFF2-40B4-BE49-F238E27FC236}">
                <a16:creationId xmlns:a16="http://schemas.microsoft.com/office/drawing/2014/main" id="{07F8E817-3272-3A56-D60C-31F67A47DC29}"/>
              </a:ext>
            </a:extLst>
          </p:cNvPr>
          <p:cNvPicPr>
            <a:picLocks noChangeAspect="1"/>
          </p:cNvPicPr>
          <p:nvPr/>
        </p:nvPicPr>
        <p:blipFill rotWithShape="1">
          <a:blip r:embed="rId2"/>
          <a:srcRect l="26720" t="31868" r="6480" b="5785"/>
          <a:stretch/>
        </p:blipFill>
        <p:spPr>
          <a:xfrm>
            <a:off x="138991" y="108810"/>
            <a:ext cx="9005009" cy="4727627"/>
          </a:xfrm>
          <a:prstGeom prst="rect">
            <a:avLst/>
          </a:prstGeom>
        </p:spPr>
      </p:pic>
      <p:sp>
        <p:nvSpPr>
          <p:cNvPr id="4" name="TextBox 3">
            <a:extLst>
              <a:ext uri="{FF2B5EF4-FFF2-40B4-BE49-F238E27FC236}">
                <a16:creationId xmlns:a16="http://schemas.microsoft.com/office/drawing/2014/main" id="{4801F4BB-6A2C-1E86-2DB0-8675BB7189F8}"/>
              </a:ext>
            </a:extLst>
          </p:cNvPr>
          <p:cNvSpPr txBox="1"/>
          <p:nvPr/>
        </p:nvSpPr>
        <p:spPr>
          <a:xfrm>
            <a:off x="6251755" y="4812228"/>
            <a:ext cx="2443280"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i="1" dirty="0"/>
              <a:t>Davidson LM,</a:t>
            </a:r>
            <a:r>
              <a:rPr lang="el-GR" sz="900" i="1" dirty="0"/>
              <a:t> </a:t>
            </a:r>
            <a:r>
              <a:rPr lang="en-US" sz="900" i="1" dirty="0"/>
              <a:t>et al. J Clin Med. 2017;6(1):4</a:t>
            </a:r>
            <a:endParaRPr lang="el-GR" sz="900" i="1" dirty="0"/>
          </a:p>
        </p:txBody>
      </p:sp>
    </p:spTree>
    <p:extLst>
      <p:ext uri="{BB962C8B-B14F-4D97-AF65-F5344CB8AC3E}">
        <p14:creationId xmlns:p14="http://schemas.microsoft.com/office/powerpoint/2010/main" val="21378522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32564CE-F854-38F5-6FD2-E43129B03E65}"/>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49E6F454-3594-CB8D-2E6D-76B8D005DB57}"/>
              </a:ext>
            </a:extLst>
          </p:cNvPr>
          <p:cNvSpPr>
            <a:spLocks noGrp="1"/>
          </p:cNvSpPr>
          <p:nvPr>
            <p:ph idx="1"/>
          </p:nvPr>
        </p:nvSpPr>
        <p:spPr>
          <a:xfrm>
            <a:off x="143555" y="1197405"/>
            <a:ext cx="9000445" cy="3664918"/>
          </a:xfrm>
        </p:spPr>
        <p:txBody>
          <a:bodyPr>
            <a:normAutofit/>
          </a:bodyPr>
          <a:lstStyle/>
          <a:p>
            <a:r>
              <a:rPr lang="el-GR" sz="1400" dirty="0"/>
              <a:t>Δεδομένου του εχθρικού εξωμήτριου περιβάλλοντος για την ανάπτυξη του εγκεφάλου, σε σύγκριση με το φυσικό περιβάλλον στη μήτρα, τα πρόωρα βρέφη γενικά έχουν προδιάθεση για κακή </a:t>
            </a:r>
            <a:r>
              <a:rPr lang="el-GR" sz="1400" dirty="0" err="1"/>
              <a:t>νευροαναπτυξιακή</a:t>
            </a:r>
            <a:r>
              <a:rPr lang="el-GR" sz="1400" dirty="0"/>
              <a:t> έκβαση. </a:t>
            </a:r>
            <a:endParaRPr lang="en-US" sz="1400" dirty="0"/>
          </a:p>
          <a:p>
            <a:endParaRPr lang="el-GR" sz="1400" dirty="0"/>
          </a:p>
          <a:p>
            <a:pPr marL="0" indent="0">
              <a:buNone/>
            </a:pPr>
            <a:r>
              <a:rPr lang="el-GR" sz="1400" dirty="0"/>
              <a:t>Εκτός από άλλους προκαθορισμένους παράγοντες, η BΠΔ επηρεάζει δυσμενώς τη νευρολογική εικόνα των πρόωρων βρεφών:</a:t>
            </a:r>
          </a:p>
          <a:p>
            <a:r>
              <a:rPr lang="el-GR" sz="1400" dirty="0"/>
              <a:t>Χαμηλότερη περίμετρο κεφαλής</a:t>
            </a:r>
          </a:p>
          <a:p>
            <a:r>
              <a:rPr lang="el-GR" sz="1400" dirty="0"/>
              <a:t>Εγκεφαλική παράλυση </a:t>
            </a:r>
          </a:p>
          <a:p>
            <a:r>
              <a:rPr lang="el-GR" sz="1400" dirty="0"/>
              <a:t>Χαμηλότερες γνωστικές και γλωσσικές δεξιότητες.</a:t>
            </a:r>
          </a:p>
          <a:p>
            <a:r>
              <a:rPr lang="el-GR" sz="1400" dirty="0"/>
              <a:t>Η παρατεταμένη αναπνευστική υποστήριξη θετικής πίεσης, η </a:t>
            </a:r>
            <a:r>
              <a:rPr lang="el-GR" sz="1400" dirty="0" err="1"/>
              <a:t>ενδοκοιλιακή</a:t>
            </a:r>
            <a:r>
              <a:rPr lang="el-GR" sz="1400" dirty="0"/>
              <a:t> αιμορραγία βαθμού III-IV έχουν βρεθεί ότι είναι προγνωστικοί παράγοντες διαταραγμένης </a:t>
            </a:r>
            <a:r>
              <a:rPr lang="el-GR" sz="1400" dirty="0" err="1"/>
              <a:t>νευροανάπτυξη</a:t>
            </a:r>
            <a:r>
              <a:rPr lang="en-US" sz="1400" dirty="0"/>
              <a:t> </a:t>
            </a:r>
            <a:r>
              <a:rPr lang="el-GR" sz="1400" dirty="0"/>
              <a:t>σε ΒΠΔ.</a:t>
            </a:r>
          </a:p>
          <a:p>
            <a:endParaRPr lang="el-GR" sz="1400" dirty="0"/>
          </a:p>
          <a:p>
            <a:r>
              <a:rPr lang="el-GR" sz="1400" dirty="0"/>
              <a:t>Αυξημένος κίνδυνος για εγκεφαλική παράλυση και αναπτυξιακή καθυστέρηση, χαμηλότερο </a:t>
            </a:r>
            <a:r>
              <a:rPr lang="en-US" sz="1400" dirty="0"/>
              <a:t>I</a:t>
            </a:r>
            <a:r>
              <a:rPr lang="el-GR" sz="1400" dirty="0"/>
              <a:t>Q, μειωμένες εκτελεστικές λειτουργίες, προκλητικές συμπεριφορές, καθυστερήσεις στην εκφραστική και λεκτική ανάπτυξη της γλώσσας.</a:t>
            </a:r>
            <a:endParaRPr lang="en-US" sz="1400" dirty="0"/>
          </a:p>
          <a:p>
            <a:endParaRPr lang="el-GR" sz="1400" dirty="0"/>
          </a:p>
        </p:txBody>
      </p:sp>
      <p:sp>
        <p:nvSpPr>
          <p:cNvPr id="5" name="TextBox 4">
            <a:extLst>
              <a:ext uri="{FF2B5EF4-FFF2-40B4-BE49-F238E27FC236}">
                <a16:creationId xmlns:a16="http://schemas.microsoft.com/office/drawing/2014/main" id="{2DBC9CEB-31F2-69E1-4EBF-310B2436A6CE}"/>
              </a:ext>
            </a:extLst>
          </p:cNvPr>
          <p:cNvSpPr txBox="1"/>
          <p:nvPr/>
        </p:nvSpPr>
        <p:spPr>
          <a:xfrm>
            <a:off x="5071963" y="4524954"/>
            <a:ext cx="3623072"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err="1">
                <a:solidFill>
                  <a:srgbClr val="303030"/>
                </a:solidFill>
                <a:effectLst/>
                <a:latin typeface="Calibri" panose="020F0502020204030204" pitchFamily="34" charset="0"/>
                <a:cs typeface="Calibri" panose="020F0502020204030204" pitchFamily="34" charset="0"/>
              </a:rPr>
              <a:t>Trittmann</a:t>
            </a:r>
            <a:r>
              <a:rPr lang="en-US" sz="900" b="0" i="1" dirty="0">
                <a:solidFill>
                  <a:srgbClr val="303030"/>
                </a:solidFill>
                <a:effectLst/>
                <a:latin typeface="Calibri" panose="020F0502020204030204" pitchFamily="34" charset="0"/>
                <a:cs typeface="Calibri" panose="020F0502020204030204" pitchFamily="34" charset="0"/>
              </a:rPr>
              <a:t> JK,</a:t>
            </a:r>
            <a:r>
              <a:rPr lang="el-GR" sz="900" b="0" i="1" dirty="0">
                <a:solidFill>
                  <a:srgbClr val="303030"/>
                </a:solidFill>
                <a:effectLst/>
                <a:latin typeface="Calibri" panose="020F0502020204030204" pitchFamily="34" charset="0"/>
                <a:cs typeface="Calibri" panose="020F0502020204030204" pitchFamily="34" charset="0"/>
              </a:rPr>
              <a:t> </a:t>
            </a:r>
            <a:r>
              <a:rPr lang="en-US" sz="900" b="0" i="1" dirty="0">
                <a:solidFill>
                  <a:srgbClr val="303030"/>
                </a:solidFill>
                <a:effectLst/>
                <a:latin typeface="Calibri" panose="020F0502020204030204" pitchFamily="34" charset="0"/>
                <a:cs typeface="Calibri" panose="020F0502020204030204" pitchFamily="34" charset="0"/>
              </a:rPr>
              <a:t>et al. European journal of pediatrics. 2013;172(9):1173–80.</a:t>
            </a:r>
            <a:endParaRPr lang="el-GR" sz="900" i="1" dirty="0">
              <a:latin typeface="Calibri" panose="020F0502020204030204" pitchFamily="34" charset="0"/>
              <a:cs typeface="Calibri" panose="020F0502020204030204" pitchFamily="34" charset="0"/>
            </a:endParaRPr>
          </a:p>
        </p:txBody>
      </p:sp>
      <p:sp>
        <p:nvSpPr>
          <p:cNvPr id="4" name="Τίτλος 1">
            <a:extLst>
              <a:ext uri="{FF2B5EF4-FFF2-40B4-BE49-F238E27FC236}">
                <a16:creationId xmlns:a16="http://schemas.microsoft.com/office/drawing/2014/main" id="{B4AF487E-ACE5-D6EC-D5A1-02BF0FC725D6}"/>
              </a:ext>
            </a:extLst>
          </p:cNvPr>
          <p:cNvSpPr txBox="1">
            <a:spLocks/>
          </p:cNvSpPr>
          <p:nvPr/>
        </p:nvSpPr>
        <p:spPr>
          <a:xfrm>
            <a:off x="143555" y="433880"/>
            <a:ext cx="7024430" cy="437091"/>
          </a:xfrm>
          <a:prstGeom prst="rect">
            <a:avLst/>
          </a:prstGeom>
          <a:solidFill>
            <a:schemeClr val="bg2"/>
          </a:solidFill>
        </p:spPr>
        <p:txBody>
          <a:bodyPr vert="horz" lIns="91440" tIns="45720" rIns="91440" bIns="45720" rtlCol="0" anchor="ctr">
            <a:normAutofit fontScale="82500" lnSpcReduction="20000"/>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sz="3200" b="1" dirty="0">
                <a:solidFill>
                  <a:srgbClr val="C00000"/>
                </a:solidFill>
              </a:rPr>
              <a:t>Μακροχρόνιες Νευρολογικές Επιπτώσεις σε ΒΠΔ</a:t>
            </a:r>
            <a:r>
              <a:rPr lang="en-US" sz="3200" b="1" dirty="0">
                <a:solidFill>
                  <a:srgbClr val="C00000"/>
                </a:solidFill>
              </a:rPr>
              <a:t> </a:t>
            </a:r>
            <a:endParaRPr lang="el-GR" sz="3200" b="1" dirty="0">
              <a:solidFill>
                <a:srgbClr val="C00000"/>
              </a:solidFill>
            </a:endParaRPr>
          </a:p>
        </p:txBody>
      </p:sp>
    </p:spTree>
    <p:extLst>
      <p:ext uri="{BB962C8B-B14F-4D97-AF65-F5344CB8AC3E}">
        <p14:creationId xmlns:p14="http://schemas.microsoft.com/office/powerpoint/2010/main" val="1580011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EF63997-2AC0-74FA-2AF2-F1D0831736C4}"/>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4AECB141-768D-24AE-6751-6A144FD5872A}"/>
              </a:ext>
            </a:extLst>
          </p:cNvPr>
          <p:cNvSpPr>
            <a:spLocks noGrp="1"/>
          </p:cNvSpPr>
          <p:nvPr>
            <p:ph idx="1"/>
          </p:nvPr>
        </p:nvSpPr>
        <p:spPr>
          <a:xfrm>
            <a:off x="242167" y="1502815"/>
            <a:ext cx="8551480" cy="3664918"/>
          </a:xfrm>
        </p:spPr>
        <p:txBody>
          <a:bodyPr>
            <a:normAutofit/>
          </a:bodyPr>
          <a:lstStyle/>
          <a:p>
            <a:r>
              <a:rPr lang="el-GR" sz="1400" dirty="0"/>
              <a:t>Το 1967, ο </a:t>
            </a:r>
            <a:r>
              <a:rPr lang="el-GR" sz="1400" dirty="0" err="1"/>
              <a:t>Northway</a:t>
            </a:r>
            <a:r>
              <a:rPr lang="el-GR" sz="1400" dirty="0"/>
              <a:t> περιέγραψε για πρώτη φορά τη </a:t>
            </a:r>
            <a:r>
              <a:rPr lang="el-GR" sz="1400" dirty="0" err="1"/>
              <a:t>βρογχοπνευμονική</a:t>
            </a:r>
            <a:r>
              <a:rPr lang="el-GR" sz="1400" dirty="0"/>
              <a:t> δυσπλασία (ΒΠΔ) ως ασθένεια των πνευμόνων σε πρόωρα βρέφη, τα οποία απαιτούσαν παρατεταμένο μηχανικό αερισμό και επιβίωναν από το σύνδρομο αναπνευστικής δυσχέρειας.</a:t>
            </a:r>
          </a:p>
          <a:p>
            <a:endParaRPr lang="el-GR" sz="1400" dirty="0"/>
          </a:p>
          <a:p>
            <a:r>
              <a:rPr lang="el-GR" sz="1400" dirty="0"/>
              <a:t>Από τότε, έχει γίνει μια αδιάκοπη προσπάθεια για την κατανόηση της </a:t>
            </a:r>
            <a:r>
              <a:rPr lang="el-GR" sz="1400" dirty="0" err="1"/>
              <a:t>παθοφυσιολογίας</a:t>
            </a:r>
            <a:r>
              <a:rPr lang="el-GR" sz="1400" dirty="0"/>
              <a:t> της ΒΠΔ και την ανάπτυξη αποτελεσματικών μεθόδων για την πρόληψη και τη θεραπεία της. </a:t>
            </a:r>
          </a:p>
          <a:p>
            <a:endParaRPr lang="el-GR" sz="1400" b="1" dirty="0"/>
          </a:p>
          <a:p>
            <a:r>
              <a:rPr lang="el-GR" sz="1400" dirty="0"/>
              <a:t>Δύο δεκαετίες αργότερα, οι ίδιοι συγγραφείς διαπίστωσαν ότι κλινικά σημαντικά αναπνευστικά συμπτώματα και</a:t>
            </a:r>
            <a:r>
              <a:rPr lang="en-US" sz="1400" dirty="0"/>
              <a:t> </a:t>
            </a:r>
            <a:r>
              <a:rPr lang="el-GR" sz="1400" dirty="0"/>
              <a:t>λειτουργικές ανωμαλίες </a:t>
            </a:r>
            <a:r>
              <a:rPr lang="el-GR" sz="1400" b="1" dirty="0"/>
              <a:t>παρέμεναν στην εφηβεία και στην πρώιμη ενήλικη ζωή </a:t>
            </a:r>
            <a:r>
              <a:rPr lang="el-GR" sz="1400" dirty="0"/>
              <a:t>σε μια </a:t>
            </a:r>
            <a:r>
              <a:rPr lang="el-GR" sz="1400" dirty="0" err="1"/>
              <a:t>κοόρτη</a:t>
            </a:r>
            <a:r>
              <a:rPr lang="en-US" sz="1400" dirty="0"/>
              <a:t> </a:t>
            </a:r>
            <a:r>
              <a:rPr lang="el-GR" sz="1400" dirty="0"/>
              <a:t>επιζώντων από</a:t>
            </a:r>
            <a:r>
              <a:rPr lang="en-US" sz="1400" dirty="0"/>
              <a:t> </a:t>
            </a:r>
            <a:r>
              <a:rPr lang="el-GR" sz="1400" dirty="0"/>
              <a:t>ΒΠΔ, υποδηλώνοντας ότι ο πνευμονικός τραυματισμός νωρίς στη ζωή μπορεί να έχει </a:t>
            </a:r>
            <a:r>
              <a:rPr lang="el-GR" sz="1400" b="1" dirty="0"/>
              <a:t>δια βίου συνέπειες.</a:t>
            </a:r>
          </a:p>
          <a:p>
            <a:endParaRPr lang="el-GR" dirty="0"/>
          </a:p>
        </p:txBody>
      </p:sp>
      <p:sp>
        <p:nvSpPr>
          <p:cNvPr id="4" name="TextBox 3">
            <a:extLst>
              <a:ext uri="{FF2B5EF4-FFF2-40B4-BE49-F238E27FC236}">
                <a16:creationId xmlns:a16="http://schemas.microsoft.com/office/drawing/2014/main" id="{C70B52A4-7FAF-0E40-8EF0-1534DA19DB4D}"/>
              </a:ext>
            </a:extLst>
          </p:cNvPr>
          <p:cNvSpPr txBox="1"/>
          <p:nvPr/>
        </p:nvSpPr>
        <p:spPr>
          <a:xfrm>
            <a:off x="5067168" y="4404210"/>
            <a:ext cx="3627867"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a:solidFill>
                  <a:srgbClr val="303030"/>
                </a:solidFill>
                <a:effectLst/>
                <a:latin typeface="Calibri" panose="020F0502020204030204" pitchFamily="34" charset="0"/>
                <a:cs typeface="Calibri" panose="020F0502020204030204" pitchFamily="34" charset="0"/>
              </a:rPr>
              <a:t>Northway WH</a:t>
            </a:r>
            <a:r>
              <a:rPr lang="en-US" sz="900" i="1" dirty="0">
                <a:solidFill>
                  <a:srgbClr val="303030"/>
                </a:solidFill>
                <a:latin typeface="Calibri" panose="020F0502020204030204" pitchFamily="34" charset="0"/>
                <a:cs typeface="Calibri" panose="020F0502020204030204" pitchFamily="34" charset="0"/>
              </a:rPr>
              <a:t> et al</a:t>
            </a:r>
            <a:r>
              <a:rPr lang="en-US" sz="900" b="0" i="1" dirty="0">
                <a:solidFill>
                  <a:srgbClr val="303030"/>
                </a:solidFill>
                <a:effectLst/>
                <a:latin typeface="Calibri" panose="020F0502020204030204" pitchFamily="34" charset="0"/>
                <a:cs typeface="Calibri" panose="020F0502020204030204" pitchFamily="34" charset="0"/>
              </a:rPr>
              <a:t>. New England Journal of Medicine. 1967;276:357–68.</a:t>
            </a:r>
            <a:endParaRPr lang="el-GR" sz="900" i="1" dirty="0">
              <a:latin typeface="Calibri" panose="020F0502020204030204" pitchFamily="34" charset="0"/>
              <a:cs typeface="Calibri" panose="020F0502020204030204" pitchFamily="34" charset="0"/>
            </a:endParaRPr>
          </a:p>
        </p:txBody>
      </p:sp>
      <p:sp>
        <p:nvSpPr>
          <p:cNvPr id="5" name="Τίτλος 1">
            <a:extLst>
              <a:ext uri="{FF2B5EF4-FFF2-40B4-BE49-F238E27FC236}">
                <a16:creationId xmlns:a16="http://schemas.microsoft.com/office/drawing/2014/main" id="{7DF233F6-7969-778F-3A33-5DF55BFBBA48}"/>
              </a:ext>
            </a:extLst>
          </p:cNvPr>
          <p:cNvSpPr txBox="1">
            <a:spLocks/>
          </p:cNvSpPr>
          <p:nvPr/>
        </p:nvSpPr>
        <p:spPr>
          <a:xfrm>
            <a:off x="124834" y="281175"/>
            <a:ext cx="3901544" cy="766879"/>
          </a:xfrm>
          <a:prstGeom prst="rect">
            <a:avLst/>
          </a:prstGeom>
        </p:spPr>
        <p:txBody>
          <a:bodyPr vert="horz" lIns="91440" tIns="45720" rIns="91440" bIns="45720" rtlCol="0" anchor="ctr">
            <a:normAutofit fontScale="92500"/>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b="1" dirty="0">
                <a:solidFill>
                  <a:srgbClr val="FFC1C1"/>
                </a:solidFill>
              </a:rPr>
              <a:t>Ιστορική Αναδρομή</a:t>
            </a:r>
          </a:p>
        </p:txBody>
      </p:sp>
    </p:spTree>
    <p:extLst>
      <p:ext uri="{BB962C8B-B14F-4D97-AF65-F5344CB8AC3E}">
        <p14:creationId xmlns:p14="http://schemas.microsoft.com/office/powerpoint/2010/main" val="14794216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3137CC8-53DA-80DF-CA55-84B43C437420}"/>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882E999F-7A8C-3276-BA4D-B9A9E6AFA203}"/>
              </a:ext>
            </a:extLst>
          </p:cNvPr>
          <p:cNvSpPr>
            <a:spLocks noGrp="1"/>
          </p:cNvSpPr>
          <p:nvPr>
            <p:ph idx="1"/>
          </p:nvPr>
        </p:nvSpPr>
        <p:spPr/>
        <p:txBody>
          <a:bodyPr>
            <a:normAutofit fontScale="55000" lnSpcReduction="20000"/>
          </a:bodyPr>
          <a:lstStyle/>
          <a:p>
            <a:r>
              <a:rPr lang="en-US" b="0" i="0" dirty="0">
                <a:solidFill>
                  <a:srgbClr val="212121"/>
                </a:solidFill>
                <a:effectLst/>
                <a:latin typeface="Cambria" panose="02040503050406030204" pitchFamily="18" charset="0"/>
              </a:rPr>
              <a:t>As BPD has evolved since its first description by Northway five decades back, its definition, epidemiology, pathophysiology, prevention, and management have continued to evolve. This review summarizes the current information on pathophysiology, prevention, and treatment based on studies published mostly in the last decade. The knowledge on its pathophysiology is now poised to move forward rapidly, which is likely to open further avenues for effective BPD prevention and management. The majority of the interventions tried so far have not proven to be beneficial in rigorous meta-analyses of eligible studies. Currently, it is important that we focus on strategies that have been shown to help, namely, ensuring mothers at risk of preterm delivery get antenatal steroids; to avoid endotracheal intubation altogether, whenever possible; routinely initiate CPAP or IPPV in the delivery room; and when surfactant administration is required, to administer it early, using less invasive modes for its administration. If endotracheal ventilation is required, it is prudent to use the lowest required ventilator settings, accept permissive hypercapnia, and aggressively wean ventilator support to </a:t>
            </a:r>
            <a:r>
              <a:rPr lang="en-US" b="0" i="0" dirty="0" err="1">
                <a:solidFill>
                  <a:srgbClr val="212121"/>
                </a:solidFill>
                <a:effectLst/>
                <a:latin typeface="Cambria" panose="02040503050406030204" pitchFamily="18" charset="0"/>
              </a:rPr>
              <a:t>extubation</a:t>
            </a:r>
            <a:r>
              <a:rPr lang="en-US" b="0" i="0" dirty="0">
                <a:solidFill>
                  <a:srgbClr val="212121"/>
                </a:solidFill>
                <a:effectLst/>
                <a:latin typeface="Cambria" panose="02040503050406030204" pitchFamily="18" charset="0"/>
              </a:rPr>
              <a:t> at the earliest. Moreover, patients with moderately severe BPD need to be actively screened for PH and cardiac dysfunction. It is likely that these measures along with novel, innovative and targeted molecular interventions, and stem cell-based approaches will significantly lessen the burden of BPD within the next decade.</a:t>
            </a:r>
            <a:endParaRPr lang="el-GR" dirty="0"/>
          </a:p>
        </p:txBody>
      </p:sp>
    </p:spTree>
    <p:extLst>
      <p:ext uri="{BB962C8B-B14F-4D97-AF65-F5344CB8AC3E}">
        <p14:creationId xmlns:p14="http://schemas.microsoft.com/office/powerpoint/2010/main" val="10088948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7180E77-8079-24CC-6547-A0DBC3D20A5D}"/>
              </a:ext>
            </a:extLst>
          </p:cNvPr>
          <p:cNvSpPr>
            <a:spLocks noGrp="1"/>
          </p:cNvSpPr>
          <p:nvPr>
            <p:ph type="title"/>
          </p:nvPr>
        </p:nvSpPr>
        <p:spPr>
          <a:xfrm>
            <a:off x="130188" y="281175"/>
            <a:ext cx="8246070" cy="610820"/>
          </a:xfrm>
        </p:spPr>
        <p:txBody>
          <a:bodyPr>
            <a:normAutofit fontScale="90000"/>
          </a:bodyPr>
          <a:lstStyle/>
          <a:p>
            <a:r>
              <a:rPr lang="el-GR" dirty="0">
                <a:highlight>
                  <a:srgbClr val="000080"/>
                </a:highlight>
              </a:rPr>
              <a:t>Πρόληψη ΒΠΔ και πρώιμες παρεμβάσεις</a:t>
            </a:r>
          </a:p>
        </p:txBody>
      </p:sp>
      <p:sp>
        <p:nvSpPr>
          <p:cNvPr id="3" name="Θέση περιεχομένου 2">
            <a:extLst>
              <a:ext uri="{FF2B5EF4-FFF2-40B4-BE49-F238E27FC236}">
                <a16:creationId xmlns:a16="http://schemas.microsoft.com/office/drawing/2014/main" id="{B8685697-49AD-38BA-6602-5BCF9600F461}"/>
              </a:ext>
            </a:extLst>
          </p:cNvPr>
          <p:cNvSpPr>
            <a:spLocks noGrp="1"/>
          </p:cNvSpPr>
          <p:nvPr>
            <p:ph idx="1"/>
          </p:nvPr>
        </p:nvSpPr>
        <p:spPr>
          <a:xfrm>
            <a:off x="136871" y="1502815"/>
            <a:ext cx="9007129" cy="3664918"/>
          </a:xfrm>
        </p:spPr>
        <p:txBody>
          <a:bodyPr>
            <a:normAutofit/>
          </a:bodyPr>
          <a:lstStyle/>
          <a:p>
            <a:r>
              <a:rPr lang="el-GR" sz="1600" dirty="0"/>
              <a:t>Η πιο αποτελεσματική στρατηγική για την πρόληψη της BΠΔ είναι η αποφυγή του ακραίου πρόωρου τοκετού. </a:t>
            </a:r>
          </a:p>
          <a:p>
            <a:endParaRPr lang="el-GR" sz="1600" dirty="0"/>
          </a:p>
          <a:p>
            <a:endParaRPr lang="el-GR" sz="1600" dirty="0"/>
          </a:p>
          <a:p>
            <a:r>
              <a:rPr lang="el-GR" sz="1600" dirty="0"/>
              <a:t>Ωστόσο, εάν ο πρόωρος τοκετός είναι αναπόφευκτος, πρέπει να δοθεί προσοχή στους μητρικούς και πρώιμους μεταγεννητικούς παράγοντες κινδύνου που θα μπορούσαν να μειώσουν τον κίνδυνο ή τη σοβαρότητα της BΠΔ σε εξαιρετικά πρόωρα βρέφη.</a:t>
            </a:r>
          </a:p>
          <a:p>
            <a:pPr marL="0" indent="0">
              <a:buNone/>
            </a:pPr>
            <a:endParaRPr lang="el-GR" sz="1600" dirty="0"/>
          </a:p>
        </p:txBody>
      </p:sp>
      <p:sp>
        <p:nvSpPr>
          <p:cNvPr id="4" name="TextBox 3">
            <a:extLst>
              <a:ext uri="{FF2B5EF4-FFF2-40B4-BE49-F238E27FC236}">
                <a16:creationId xmlns:a16="http://schemas.microsoft.com/office/drawing/2014/main" id="{F863169A-D600-98AB-F888-A4D28DCCE4DC}"/>
              </a:ext>
            </a:extLst>
          </p:cNvPr>
          <p:cNvSpPr txBox="1"/>
          <p:nvPr/>
        </p:nvSpPr>
        <p:spPr>
          <a:xfrm>
            <a:off x="5182820" y="3793390"/>
            <a:ext cx="3498848"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err="1">
                <a:solidFill>
                  <a:srgbClr val="303030"/>
                </a:solidFill>
                <a:effectLst/>
                <a:latin typeface="Calibri" panose="020F0502020204030204" pitchFamily="34" charset="0"/>
                <a:cs typeface="Calibri" panose="020F0502020204030204" pitchFamily="34" charset="0"/>
              </a:rPr>
              <a:t>Trittmann</a:t>
            </a:r>
            <a:r>
              <a:rPr lang="en-US" sz="900" b="0" i="1" dirty="0">
                <a:solidFill>
                  <a:srgbClr val="303030"/>
                </a:solidFill>
                <a:effectLst/>
                <a:latin typeface="Calibri" panose="020F0502020204030204" pitchFamily="34" charset="0"/>
                <a:cs typeface="Calibri" panose="020F0502020204030204" pitchFamily="34" charset="0"/>
              </a:rPr>
              <a:t> JK,</a:t>
            </a:r>
            <a:r>
              <a:rPr lang="el-GR" sz="900" b="0" i="1" dirty="0">
                <a:solidFill>
                  <a:srgbClr val="303030"/>
                </a:solidFill>
                <a:effectLst/>
                <a:latin typeface="Calibri" panose="020F0502020204030204" pitchFamily="34" charset="0"/>
                <a:cs typeface="Calibri" panose="020F0502020204030204" pitchFamily="34" charset="0"/>
              </a:rPr>
              <a:t> </a:t>
            </a:r>
            <a:r>
              <a:rPr lang="en-US" sz="900" b="0" i="1" dirty="0">
                <a:solidFill>
                  <a:srgbClr val="303030"/>
                </a:solidFill>
                <a:effectLst/>
                <a:latin typeface="Calibri" panose="020F0502020204030204" pitchFamily="34" charset="0"/>
                <a:cs typeface="Calibri" panose="020F0502020204030204" pitchFamily="34" charset="0"/>
              </a:rPr>
              <a:t>et al. European journal of pediatrics. 2013;172:1173–80.</a:t>
            </a:r>
            <a:endParaRPr lang="el-GR" sz="900"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48943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AC971A5-EDF6-1949-DDAE-2B1BFBBA502A}"/>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427DC609-56FF-8972-9979-00171F31A85F}"/>
              </a:ext>
            </a:extLst>
          </p:cNvPr>
          <p:cNvSpPr>
            <a:spLocks noGrp="1"/>
          </p:cNvSpPr>
          <p:nvPr>
            <p:ph idx="1"/>
          </p:nvPr>
        </p:nvSpPr>
        <p:spPr>
          <a:xfrm>
            <a:off x="448965" y="1502815"/>
            <a:ext cx="8246070" cy="3664918"/>
          </a:xfrm>
        </p:spPr>
        <p:txBody>
          <a:bodyPr>
            <a:normAutofit fontScale="55000" lnSpcReduction="20000"/>
          </a:bodyPr>
          <a:lstStyle/>
          <a:p>
            <a:r>
              <a:rPr lang="en-US" b="0" i="0" dirty="0">
                <a:solidFill>
                  <a:srgbClr val="212121"/>
                </a:solidFill>
                <a:effectLst/>
                <a:latin typeface="BlinkMacSystemFont"/>
              </a:rPr>
              <a:t>Bronchopulmonary dysplasia (BPD) remains the most common severe complication of preterm birth, and nutrition plays a crucial role in lung growth and repair. A practical nutritional approach for infants at risk of BPD or with established BPD is provided based on a comprehensive literature review. Ideally, infants with BPD should receive a fluid intake of not more than 135-150 mL/kg/day and an energy intake of 120-150 kcal/kg/day. Providing high energy in low volume remains a challenge and is the main cause of growth restriction in these infants. They need a nutritional strategy that encompasses early aggressive parenteral nutrition and the initiation of concentrated feedings of energy and nutrients. The order of priority is fortified mother's own milk, followed by fortified donor milk and preterm enriched formulas. Functional nutrient supplements with a potential protective role against BPD are revisited, despite the limited evidence of their efficacy. Specialized nutritional strategies may be necessary to overcome difficulties common in BPD infants, such as gastroesophageal reflux and poorly coordinated feeding. Planning nutrition support after discharge requires a multidisciplinary approach to deal with multiple potential problems. Regular monitoring based on anthropometry and biochemical markers is needed to guide the nutritional intervention.</a:t>
            </a:r>
            <a:endParaRPr lang="el-GR" dirty="0"/>
          </a:p>
        </p:txBody>
      </p:sp>
    </p:spTree>
    <p:extLst>
      <p:ext uri="{BB962C8B-B14F-4D97-AF65-F5344CB8AC3E}">
        <p14:creationId xmlns:p14="http://schemas.microsoft.com/office/powerpoint/2010/main" val="2844867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06A2782-4001-C3BD-624A-1772F4A512BB}"/>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DFE2D636-41FA-8BAA-95BA-154B90A5C5D3}"/>
              </a:ext>
            </a:extLst>
          </p:cNvPr>
          <p:cNvSpPr>
            <a:spLocks noGrp="1"/>
          </p:cNvSpPr>
          <p:nvPr>
            <p:ph idx="1"/>
          </p:nvPr>
        </p:nvSpPr>
        <p:spPr/>
        <p:txBody>
          <a:bodyPr/>
          <a:lstStyle/>
          <a:p>
            <a:endParaRPr lang="el-GR"/>
          </a:p>
        </p:txBody>
      </p:sp>
      <p:pic>
        <p:nvPicPr>
          <p:cNvPr id="2050" name="Picture 2">
            <a:extLst>
              <a:ext uri="{FF2B5EF4-FFF2-40B4-BE49-F238E27FC236}">
                <a16:creationId xmlns:a16="http://schemas.microsoft.com/office/drawing/2014/main" id="{84854608-C23F-5C89-CA7A-1E41404703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925" y="0"/>
            <a:ext cx="7294563"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76178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465D673-7414-0FE7-8CB1-0C95C2EBB35F}"/>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A3927F85-2F94-FA02-C892-98D8952D9431}"/>
              </a:ext>
            </a:extLst>
          </p:cNvPr>
          <p:cNvSpPr>
            <a:spLocks noGrp="1"/>
          </p:cNvSpPr>
          <p:nvPr>
            <p:ph idx="1"/>
          </p:nvPr>
        </p:nvSpPr>
        <p:spPr/>
        <p:txBody>
          <a:bodyPr>
            <a:normAutofit/>
          </a:bodyPr>
          <a:lstStyle/>
          <a:p>
            <a:r>
              <a:rPr lang="el-GR" sz="1800" dirty="0"/>
              <a:t>Έχει σημειωθεί ότι οι επιζώντες της BPD έχουν υψηλότερα ποσοστά χρήσης υγειονομικής περίθαλψης, ξεκινώντας από την αρχική νοσηλεία και συνεχίζοντας με θεραπεία και ειδική παρακολούθηση, καθώς και βλάβες στην ποιότητα ζωής, τόσο σωματικές όσο και ψυχολογικές, που συνεχίζονται μέχρι την ενήλικη ζωή.</a:t>
            </a:r>
          </a:p>
        </p:txBody>
      </p:sp>
    </p:spTree>
    <p:extLst>
      <p:ext uri="{BB962C8B-B14F-4D97-AF65-F5344CB8AC3E}">
        <p14:creationId xmlns:p14="http://schemas.microsoft.com/office/powerpoint/2010/main" val="29923441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0D6BD39-B254-1AA1-C70B-37F01F023BB1}"/>
              </a:ext>
            </a:extLst>
          </p:cNvPr>
          <p:cNvSpPr>
            <a:spLocks noGrp="1"/>
          </p:cNvSpPr>
          <p:nvPr>
            <p:ph type="title"/>
          </p:nvPr>
        </p:nvSpPr>
        <p:spPr>
          <a:xfrm>
            <a:off x="13500" y="392910"/>
            <a:ext cx="8246070" cy="916230"/>
          </a:xfrm>
        </p:spPr>
        <p:txBody>
          <a:bodyPr>
            <a:noAutofit/>
          </a:bodyPr>
          <a:lstStyle/>
          <a:p>
            <a:r>
              <a:rPr lang="el-GR" sz="2000" b="1" dirty="0">
                <a:solidFill>
                  <a:srgbClr val="FFFF00"/>
                </a:solidFill>
              </a:rPr>
              <a:t>Ποιος ο </a:t>
            </a:r>
            <a:r>
              <a:rPr lang="el-GR" sz="2000" b="1" dirty="0" err="1">
                <a:solidFill>
                  <a:srgbClr val="FFFF00"/>
                </a:solidFill>
              </a:rPr>
              <a:t>συνιστώμενος</a:t>
            </a:r>
            <a:r>
              <a:rPr lang="el-GR" sz="2000" b="1" dirty="0">
                <a:solidFill>
                  <a:srgbClr val="FFFF00"/>
                </a:solidFill>
              </a:rPr>
              <a:t> κορεσμός της </a:t>
            </a:r>
            <a:r>
              <a:rPr lang="el-GR" sz="2000" b="1" dirty="0" err="1">
                <a:solidFill>
                  <a:srgbClr val="FFFF00"/>
                </a:solidFill>
              </a:rPr>
              <a:t>οξυαιμοσφαιρίνης</a:t>
            </a:r>
            <a:r>
              <a:rPr lang="el-GR" sz="2000" b="1" dirty="0">
                <a:solidFill>
                  <a:srgbClr val="FFFF00"/>
                </a:solidFill>
              </a:rPr>
              <a:t>;</a:t>
            </a:r>
          </a:p>
        </p:txBody>
      </p:sp>
      <p:sp>
        <p:nvSpPr>
          <p:cNvPr id="3" name="Θέση περιεχομένου 2">
            <a:extLst>
              <a:ext uri="{FF2B5EF4-FFF2-40B4-BE49-F238E27FC236}">
                <a16:creationId xmlns:a16="http://schemas.microsoft.com/office/drawing/2014/main" id="{F24BB136-A832-424C-5456-1D17946B58C2}"/>
              </a:ext>
            </a:extLst>
          </p:cNvPr>
          <p:cNvSpPr>
            <a:spLocks noGrp="1"/>
          </p:cNvSpPr>
          <p:nvPr>
            <p:ph idx="1"/>
          </p:nvPr>
        </p:nvSpPr>
        <p:spPr>
          <a:xfrm>
            <a:off x="143555" y="1108148"/>
            <a:ext cx="8856890" cy="3664918"/>
          </a:xfrm>
        </p:spPr>
        <p:txBody>
          <a:bodyPr/>
          <a:lstStyle/>
          <a:p>
            <a:r>
              <a:rPr lang="el-GR" sz="1400" dirty="0"/>
              <a:t>Προς το παρόν, η μόνη σαφής σύσταση, με βάση μια ανάλυση μεμονωμένων ασθενών οκτώ </a:t>
            </a:r>
            <a:r>
              <a:rPr lang="el-GR" sz="1400" dirty="0" err="1"/>
              <a:t>RCTs</a:t>
            </a:r>
            <a:r>
              <a:rPr lang="el-GR" sz="1400" dirty="0"/>
              <a:t>, είναι να ξεκινήσει η συνεχής παρακολούθηση του SpO2 αμέσως μετά τη γέννηση και να </a:t>
            </a:r>
            <a:r>
              <a:rPr lang="el-GR" sz="1400" dirty="0" err="1">
                <a:highlight>
                  <a:srgbClr val="FFFF00"/>
                </a:highlight>
              </a:rPr>
              <a:t>τιτλοποιηθεί</a:t>
            </a:r>
            <a:r>
              <a:rPr lang="el-GR" sz="1400" dirty="0">
                <a:highlight>
                  <a:srgbClr val="FFFF00"/>
                </a:highlight>
              </a:rPr>
              <a:t> το συμπληρωματικό οξυγόνο </a:t>
            </a:r>
            <a:r>
              <a:rPr lang="el-GR" sz="1400" dirty="0"/>
              <a:t>για να επιτευχθεί μέτρηση SpO2 &gt;80% κατά 5 λεπτά ζωής δεδομένης της συσχέτισης μεταξύ της </a:t>
            </a:r>
            <a:r>
              <a:rPr lang="el-GR" sz="1400" dirty="0" err="1"/>
              <a:t>υποξίας</a:t>
            </a:r>
            <a:r>
              <a:rPr lang="el-GR" sz="1400" dirty="0"/>
              <a:t> σε αυτό το χρονικό σημείο και της αυξημένης θνησιμότητας.</a:t>
            </a:r>
          </a:p>
          <a:p>
            <a:endParaRPr lang="el-GR" sz="1400" dirty="0"/>
          </a:p>
          <a:p>
            <a:pPr marL="0" indent="0">
              <a:buNone/>
            </a:pPr>
            <a:endParaRPr lang="el-GR" sz="1400" dirty="0"/>
          </a:p>
          <a:p>
            <a:r>
              <a:rPr lang="el-GR" sz="1400" dirty="0"/>
              <a:t>Δεδομένα από τη μελέτη </a:t>
            </a:r>
            <a:r>
              <a:rPr lang="el-GR" sz="1400" dirty="0" err="1"/>
              <a:t>Neonatal</a:t>
            </a:r>
            <a:r>
              <a:rPr lang="el-GR" sz="1400" dirty="0"/>
              <a:t> </a:t>
            </a:r>
            <a:r>
              <a:rPr lang="el-GR" sz="1400" dirty="0" err="1"/>
              <a:t>Oxygenation</a:t>
            </a:r>
            <a:r>
              <a:rPr lang="el-GR" sz="1400" dirty="0"/>
              <a:t> </a:t>
            </a:r>
            <a:r>
              <a:rPr lang="el-GR" sz="1400" dirty="0" err="1"/>
              <a:t>Prospective</a:t>
            </a:r>
            <a:r>
              <a:rPr lang="el-GR" sz="1400" dirty="0"/>
              <a:t> </a:t>
            </a:r>
            <a:r>
              <a:rPr lang="el-GR" sz="1400" dirty="0" err="1"/>
              <a:t>Meta-analysis</a:t>
            </a:r>
            <a:r>
              <a:rPr lang="el-GR" sz="1400" dirty="0"/>
              <a:t> έδειξαν ότι η χρήση του χαμηλότερου στόχου (85-89%) συσχετίστηκε με αυξημένο κίνδυνο θνησιμότητας πριν από την έξοδο (RR 1,17, 95% CI 1,04 έως 1,31, P=0,01).</a:t>
            </a:r>
            <a:endParaRPr lang="en-US" sz="1400" dirty="0"/>
          </a:p>
          <a:p>
            <a:endParaRPr lang="en-US" sz="1400" dirty="0"/>
          </a:p>
          <a:p>
            <a:r>
              <a:rPr lang="el-GR" sz="1400" dirty="0"/>
              <a:t>Η χρήση του στόχου υψηλότερου κορεσμού (91-95%) δεν βρέθηκε να σχετίζεται με αυξημένη συχνότητα εμφάνισης </a:t>
            </a:r>
            <a:r>
              <a:rPr lang="en-US" sz="1400" dirty="0"/>
              <a:t>B</a:t>
            </a:r>
            <a:r>
              <a:rPr lang="el-GR" sz="1400" dirty="0"/>
              <a:t>ΠΔ.</a:t>
            </a:r>
            <a:endParaRPr lang="en-US" sz="1400" dirty="0"/>
          </a:p>
          <a:p>
            <a:endParaRPr lang="el-GR" sz="1400" dirty="0"/>
          </a:p>
          <a:p>
            <a:endParaRPr lang="el-GR" dirty="0"/>
          </a:p>
        </p:txBody>
      </p:sp>
      <p:sp>
        <p:nvSpPr>
          <p:cNvPr id="4" name="TextBox 3">
            <a:extLst>
              <a:ext uri="{FF2B5EF4-FFF2-40B4-BE49-F238E27FC236}">
                <a16:creationId xmlns:a16="http://schemas.microsoft.com/office/drawing/2014/main" id="{885C150F-9D3A-035C-107B-422C9D31D0F2}"/>
              </a:ext>
            </a:extLst>
          </p:cNvPr>
          <p:cNvSpPr txBox="1"/>
          <p:nvPr/>
        </p:nvSpPr>
        <p:spPr>
          <a:xfrm>
            <a:off x="5087388" y="2147008"/>
            <a:ext cx="3664920" cy="246221"/>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i="1" dirty="0" err="1"/>
              <a:t>Oei</a:t>
            </a:r>
            <a:r>
              <a:rPr lang="en-US" sz="1000" i="1" dirty="0"/>
              <a:t> JL</a:t>
            </a:r>
            <a:r>
              <a:rPr lang="el-GR" sz="1000" i="1" dirty="0"/>
              <a:t> </a:t>
            </a:r>
            <a:r>
              <a:rPr lang="en-US" sz="1000" i="1" dirty="0"/>
              <a:t>et al. Arch Dis Child Fetal Neonatal Ed.2018;103:F446-54. </a:t>
            </a:r>
            <a:endParaRPr lang="el-GR" sz="1000" i="1" dirty="0"/>
          </a:p>
        </p:txBody>
      </p:sp>
      <p:sp>
        <p:nvSpPr>
          <p:cNvPr id="6" name="TextBox 5">
            <a:extLst>
              <a:ext uri="{FF2B5EF4-FFF2-40B4-BE49-F238E27FC236}">
                <a16:creationId xmlns:a16="http://schemas.microsoft.com/office/drawing/2014/main" id="{546F6A5E-4AC5-3946-57BF-DB367DBAABCD}"/>
              </a:ext>
            </a:extLst>
          </p:cNvPr>
          <p:cNvSpPr txBox="1"/>
          <p:nvPr/>
        </p:nvSpPr>
        <p:spPr>
          <a:xfrm>
            <a:off x="5077190" y="3912241"/>
            <a:ext cx="3664919" cy="246221"/>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dirty="0" err="1"/>
              <a:t>Askie</a:t>
            </a:r>
            <a:r>
              <a:rPr lang="en-US" sz="1000" dirty="0"/>
              <a:t> LM,</a:t>
            </a:r>
            <a:r>
              <a:rPr lang="el-GR" sz="1000" dirty="0"/>
              <a:t> </a:t>
            </a:r>
            <a:r>
              <a:rPr lang="en-US" sz="1000" dirty="0"/>
              <a:t>et al. Cochrane Database Syst Rev.2017;4:CD011190.</a:t>
            </a:r>
            <a:endParaRPr lang="el-GR" sz="1000" dirty="0"/>
          </a:p>
        </p:txBody>
      </p:sp>
      <p:sp>
        <p:nvSpPr>
          <p:cNvPr id="10" name="TextBox 9">
            <a:extLst>
              <a:ext uri="{FF2B5EF4-FFF2-40B4-BE49-F238E27FC236}">
                <a16:creationId xmlns:a16="http://schemas.microsoft.com/office/drawing/2014/main" id="{F0BD92BE-2BEA-45EB-6A98-85CFC37ECC4A}"/>
              </a:ext>
            </a:extLst>
          </p:cNvPr>
          <p:cNvSpPr txBox="1"/>
          <p:nvPr/>
        </p:nvSpPr>
        <p:spPr>
          <a:xfrm>
            <a:off x="467978" y="4280489"/>
            <a:ext cx="8208043" cy="646331"/>
          </a:xfrm>
          <a:prstGeom prst="rect">
            <a:avLst/>
          </a:prstGeom>
          <a:solidFill>
            <a:schemeClr val="accent2">
              <a:lumMod val="20000"/>
              <a:lumOff val="8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algn="ctr"/>
            <a:r>
              <a:rPr lang="el-GR" dirty="0"/>
              <a:t>Επομένως, συνιστάται η χρήση συμπληρωματικού οξυγόνου με κορεσμό στόχο εντός του εύρους 90-95% για βρέφη που το χρειάζονται.</a:t>
            </a:r>
          </a:p>
        </p:txBody>
      </p:sp>
      <p:sp>
        <p:nvSpPr>
          <p:cNvPr id="5" name="Τίτλος 1">
            <a:extLst>
              <a:ext uri="{FF2B5EF4-FFF2-40B4-BE49-F238E27FC236}">
                <a16:creationId xmlns:a16="http://schemas.microsoft.com/office/drawing/2014/main" id="{7FD9FA63-C3DD-7F18-C7EA-FF3D6B1231E4}"/>
              </a:ext>
            </a:extLst>
          </p:cNvPr>
          <p:cNvSpPr txBox="1">
            <a:spLocks/>
          </p:cNvSpPr>
          <p:nvPr/>
        </p:nvSpPr>
        <p:spPr>
          <a:xfrm>
            <a:off x="62170" y="78394"/>
            <a:ext cx="8246070" cy="610820"/>
          </a:xfrm>
          <a:prstGeom prst="rect">
            <a:avLst/>
          </a:prstGeom>
        </p:spPr>
        <p:txBody>
          <a:bodyPr vert="horz" lIns="91440" tIns="45720" rIns="91440" bIns="45720" rtlCol="0" anchor="ctr">
            <a:normAutofit fontScale="97500" lnSpcReduction="10000"/>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dirty="0">
                <a:highlight>
                  <a:srgbClr val="000080"/>
                </a:highlight>
              </a:rPr>
              <a:t>Πρόληψη ΒΠΔ και πρώιμες παρεμβάσεις</a:t>
            </a:r>
          </a:p>
        </p:txBody>
      </p:sp>
    </p:spTree>
    <p:extLst>
      <p:ext uri="{BB962C8B-B14F-4D97-AF65-F5344CB8AC3E}">
        <p14:creationId xmlns:p14="http://schemas.microsoft.com/office/powerpoint/2010/main" val="6486573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B819EE4D-6379-B655-FA9E-AC63ED82DC5B}"/>
              </a:ext>
            </a:extLst>
          </p:cNvPr>
          <p:cNvSpPr>
            <a:spLocks noGrp="1"/>
          </p:cNvSpPr>
          <p:nvPr>
            <p:ph idx="1"/>
          </p:nvPr>
        </p:nvSpPr>
        <p:spPr>
          <a:xfrm>
            <a:off x="0" y="1362315"/>
            <a:ext cx="8803117" cy="3664918"/>
          </a:xfrm>
        </p:spPr>
        <p:txBody>
          <a:bodyPr>
            <a:normAutofit/>
          </a:bodyPr>
          <a:lstStyle/>
          <a:p>
            <a:r>
              <a:rPr lang="el-GR" sz="1400" dirty="0"/>
              <a:t>Η </a:t>
            </a:r>
            <a:r>
              <a:rPr lang="el-GR" sz="1400" dirty="0">
                <a:highlight>
                  <a:srgbClr val="FFFF00"/>
                </a:highlight>
              </a:rPr>
              <a:t>προγεννητική θεραπεία με </a:t>
            </a:r>
            <a:r>
              <a:rPr lang="el-GR" sz="1400" dirty="0" err="1">
                <a:highlight>
                  <a:srgbClr val="FFFF00"/>
                </a:highlight>
              </a:rPr>
              <a:t>κορτικοστεροειδή</a:t>
            </a:r>
            <a:r>
              <a:rPr lang="el-GR" sz="1400" dirty="0">
                <a:highlight>
                  <a:srgbClr val="FFFF00"/>
                </a:highlight>
              </a:rPr>
              <a:t> </a:t>
            </a:r>
            <a:r>
              <a:rPr lang="el-GR" sz="1400" dirty="0"/>
              <a:t>μπορεί να βελτιώσει την ωριμότητα των πνευμόνων και να μειώσει τη νεογνική θνησιμότητα και τις επιπλοκές.</a:t>
            </a:r>
          </a:p>
          <a:p>
            <a:endParaRPr lang="el-GR" sz="1400" dirty="0"/>
          </a:p>
          <a:p>
            <a:r>
              <a:rPr lang="el-GR" sz="1400" dirty="0"/>
              <a:t>Η προγεννητική θεραπεία με </a:t>
            </a:r>
            <a:r>
              <a:rPr lang="el-GR" sz="1400" dirty="0" err="1"/>
              <a:t>κορτικοστεροειδή</a:t>
            </a:r>
            <a:r>
              <a:rPr lang="el-GR" sz="1400" dirty="0"/>
              <a:t> έχει αναφερθεί ότι μειώνει τα ποσοστά θνησιμότητας σε βρέφη ηλικίας κύησης 23 έως 25 εβδομάδων. </a:t>
            </a:r>
          </a:p>
          <a:p>
            <a:endParaRPr lang="en-US" sz="1400" dirty="0"/>
          </a:p>
          <a:p>
            <a:endParaRPr lang="el-GR" sz="1400" dirty="0"/>
          </a:p>
          <a:p>
            <a:r>
              <a:rPr lang="el-GR" sz="1400" dirty="0"/>
              <a:t>Ωστόσο, οι επιζώντες έχουν υψηλότερα ποσοστά BΠΔ.</a:t>
            </a:r>
          </a:p>
          <a:p>
            <a:r>
              <a:rPr lang="el-GR" sz="1400" dirty="0"/>
              <a:t>Η μεταγεννητική δεξαμεθαζόνη θα πρέπει να προορίζεται για τα βρέφη που διατρέχουν τον υψηλότερο κίνδυνο ανάπτυξης BΠΔ και τα οποία παραμένουν εξαρτημένα από τον μηχανικό αερισμό πέραν των 21 ημερών της ζωής.</a:t>
            </a:r>
          </a:p>
          <a:p>
            <a:endParaRPr lang="el-GR" dirty="0"/>
          </a:p>
        </p:txBody>
      </p:sp>
      <p:sp>
        <p:nvSpPr>
          <p:cNvPr id="5" name="TextBox 4">
            <a:extLst>
              <a:ext uri="{FF2B5EF4-FFF2-40B4-BE49-F238E27FC236}">
                <a16:creationId xmlns:a16="http://schemas.microsoft.com/office/drawing/2014/main" id="{E4F9062D-86EE-C171-2495-27E13E1CA0E8}"/>
              </a:ext>
            </a:extLst>
          </p:cNvPr>
          <p:cNvSpPr txBox="1"/>
          <p:nvPr/>
        </p:nvSpPr>
        <p:spPr>
          <a:xfrm>
            <a:off x="5335525" y="4473235"/>
            <a:ext cx="4585188" cy="246221"/>
          </a:xfrm>
          <a:prstGeom prst="rect">
            <a:avLst/>
          </a:prstGeom>
          <a:noFill/>
        </p:spPr>
        <p:txBody>
          <a:bodyPr wrap="square">
            <a:spAutoFit/>
          </a:bodyPr>
          <a:lstStyle/>
          <a:p>
            <a:r>
              <a:rPr lang="en-US" sz="1000" b="0" i="1" dirty="0">
                <a:effectLst/>
              </a:rPr>
              <a:t>Roberts D, </a:t>
            </a:r>
            <a:r>
              <a:rPr lang="en-US" sz="1000" i="1" dirty="0"/>
              <a:t>et al</a:t>
            </a:r>
            <a:r>
              <a:rPr lang="en-US" sz="1000" b="0" i="1" dirty="0">
                <a:effectLst/>
              </a:rPr>
              <a:t>. Cochrane Database Syst Rev. 2017;(3):CD004454.</a:t>
            </a:r>
            <a:endParaRPr lang="el-GR" sz="1000" i="1" dirty="0"/>
          </a:p>
        </p:txBody>
      </p:sp>
      <p:sp>
        <p:nvSpPr>
          <p:cNvPr id="7" name="TextBox 6">
            <a:extLst>
              <a:ext uri="{FF2B5EF4-FFF2-40B4-BE49-F238E27FC236}">
                <a16:creationId xmlns:a16="http://schemas.microsoft.com/office/drawing/2014/main" id="{12288E09-C13E-81D7-5AE9-CB8578C0FC6B}"/>
              </a:ext>
            </a:extLst>
          </p:cNvPr>
          <p:cNvSpPr txBox="1"/>
          <p:nvPr/>
        </p:nvSpPr>
        <p:spPr>
          <a:xfrm>
            <a:off x="5793639" y="4534790"/>
            <a:ext cx="2901395" cy="369332"/>
          </a:xfrm>
          <a:prstGeom prst="rect">
            <a:avLst/>
          </a:prstGeom>
          <a:noFill/>
        </p:spPr>
        <p:txBody>
          <a:bodyPr wrap="square">
            <a:spAutoFit/>
          </a:bodyPr>
          <a:lstStyle/>
          <a:p>
            <a:r>
              <a:rPr lang="en-US" b="0" i="0" dirty="0">
                <a:solidFill>
                  <a:srgbClr val="303030"/>
                </a:solidFill>
                <a:effectLst/>
                <a:latin typeface="Cambria" panose="02040503050406030204" pitchFamily="18" charset="0"/>
              </a:rPr>
              <a:t> </a:t>
            </a:r>
            <a:r>
              <a:rPr lang="en-US" sz="1000" b="0" i="1" dirty="0" err="1">
                <a:effectLst/>
                <a:latin typeface="Calibri" panose="020F0502020204030204" pitchFamily="34" charset="0"/>
                <a:cs typeface="Calibri" panose="020F0502020204030204" pitchFamily="34" charset="0"/>
              </a:rPr>
              <a:t>Onland</a:t>
            </a:r>
            <a:r>
              <a:rPr lang="en-US" sz="1000" b="0" i="1" dirty="0">
                <a:effectLst/>
                <a:latin typeface="Calibri" panose="020F0502020204030204" pitchFamily="34" charset="0"/>
                <a:cs typeface="Calibri" panose="020F0502020204030204" pitchFamily="34" charset="0"/>
              </a:rPr>
              <a:t> W, et al. Am J </a:t>
            </a:r>
            <a:r>
              <a:rPr lang="en-US" sz="1000" b="0" i="1" dirty="0" err="1">
                <a:effectLst/>
                <a:latin typeface="Calibri" panose="020F0502020204030204" pitchFamily="34" charset="0"/>
                <a:cs typeface="Calibri" panose="020F0502020204030204" pitchFamily="34" charset="0"/>
              </a:rPr>
              <a:t>Perinatol</a:t>
            </a:r>
            <a:r>
              <a:rPr lang="en-US" sz="1000" b="0" i="1" dirty="0">
                <a:effectLst/>
                <a:latin typeface="Calibri" panose="020F0502020204030204" pitchFamily="34" charset="0"/>
                <a:cs typeface="Calibri" panose="020F0502020204030204" pitchFamily="34" charset="0"/>
              </a:rPr>
              <a:t>. 2011;28:33–44</a:t>
            </a:r>
            <a:endParaRPr lang="el-GR" i="1" dirty="0">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220047C2-2360-F7C0-72FB-FDFE01F21181}"/>
              </a:ext>
            </a:extLst>
          </p:cNvPr>
          <p:cNvSpPr txBox="1"/>
          <p:nvPr/>
        </p:nvSpPr>
        <p:spPr>
          <a:xfrm>
            <a:off x="5999523" y="4781012"/>
            <a:ext cx="2443280" cy="246221"/>
          </a:xfrm>
          <a:prstGeom prst="rect">
            <a:avLst/>
          </a:prstGeom>
          <a:noFill/>
        </p:spPr>
        <p:txBody>
          <a:bodyPr wrap="square">
            <a:spAutoFit/>
          </a:bodyPr>
          <a:lstStyle/>
          <a:p>
            <a:r>
              <a:rPr lang="en-US" sz="1000" b="0" i="1" dirty="0">
                <a:effectLst/>
                <a:latin typeface="Calibri" panose="020F0502020204030204" pitchFamily="34" charset="0"/>
                <a:cs typeface="Calibri" panose="020F0502020204030204" pitchFamily="34" charset="0"/>
              </a:rPr>
              <a:t>Carlo WA, et al. JAMA. 2011;306:2348–58.</a:t>
            </a:r>
            <a:endParaRPr lang="el-GR" sz="1000" i="1" dirty="0">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E76F2A37-DEB9-D199-C735-B7E3833299B3}"/>
              </a:ext>
            </a:extLst>
          </p:cNvPr>
          <p:cNvSpPr txBox="1"/>
          <p:nvPr/>
        </p:nvSpPr>
        <p:spPr>
          <a:xfrm>
            <a:off x="5999523" y="4326429"/>
            <a:ext cx="2443280" cy="246221"/>
          </a:xfrm>
          <a:prstGeom prst="rect">
            <a:avLst/>
          </a:prstGeom>
          <a:noFill/>
        </p:spPr>
        <p:txBody>
          <a:bodyPr wrap="square">
            <a:spAutoFit/>
          </a:bodyPr>
          <a:lstStyle/>
          <a:p>
            <a:r>
              <a:rPr lang="en-US" sz="1000" b="0" i="0" dirty="0">
                <a:solidFill>
                  <a:srgbClr val="212121"/>
                </a:solidFill>
                <a:effectLst/>
              </a:rPr>
              <a:t>Gilfillan M,</a:t>
            </a:r>
            <a:r>
              <a:rPr lang="el-GR" sz="1000" b="0" i="0" dirty="0">
                <a:solidFill>
                  <a:srgbClr val="212121"/>
                </a:solidFill>
                <a:effectLst/>
              </a:rPr>
              <a:t> </a:t>
            </a:r>
            <a:r>
              <a:rPr lang="en-US" sz="1000" b="0" i="0" dirty="0">
                <a:solidFill>
                  <a:srgbClr val="212121"/>
                </a:solidFill>
                <a:effectLst/>
              </a:rPr>
              <a:t>et al. BMJ. 2021;375:n1974. </a:t>
            </a:r>
            <a:endParaRPr lang="el-GR" sz="1000" dirty="0"/>
          </a:p>
        </p:txBody>
      </p:sp>
      <p:sp>
        <p:nvSpPr>
          <p:cNvPr id="13" name="Τίτλος 1">
            <a:extLst>
              <a:ext uri="{FF2B5EF4-FFF2-40B4-BE49-F238E27FC236}">
                <a16:creationId xmlns:a16="http://schemas.microsoft.com/office/drawing/2014/main" id="{2BE3A149-3024-908C-99D1-0C9BE0752B79}"/>
              </a:ext>
            </a:extLst>
          </p:cNvPr>
          <p:cNvSpPr txBox="1">
            <a:spLocks/>
          </p:cNvSpPr>
          <p:nvPr/>
        </p:nvSpPr>
        <p:spPr>
          <a:xfrm>
            <a:off x="130188" y="281175"/>
            <a:ext cx="8246070" cy="610820"/>
          </a:xfrm>
          <a:prstGeom prst="rect">
            <a:avLst/>
          </a:prstGeom>
        </p:spPr>
        <p:txBody>
          <a:bodyPr vert="horz" lIns="91440" tIns="45720" rIns="91440" bIns="45720" rtlCol="0" anchor="ctr">
            <a:normAutofit fontScale="97500" lnSpcReduction="10000"/>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dirty="0">
                <a:highlight>
                  <a:srgbClr val="000080"/>
                </a:highlight>
              </a:rPr>
              <a:t>Πρόληψη ΒΠΔ και πρώιμες παρεμβάσεις</a:t>
            </a:r>
          </a:p>
        </p:txBody>
      </p:sp>
    </p:spTree>
    <p:extLst>
      <p:ext uri="{BB962C8B-B14F-4D97-AF65-F5344CB8AC3E}">
        <p14:creationId xmlns:p14="http://schemas.microsoft.com/office/powerpoint/2010/main" val="5116248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FB8E6A82-4124-9BC3-6E92-134D04F02F40}"/>
              </a:ext>
            </a:extLst>
          </p:cNvPr>
          <p:cNvSpPr>
            <a:spLocks noGrp="1"/>
          </p:cNvSpPr>
          <p:nvPr>
            <p:ph idx="1"/>
          </p:nvPr>
        </p:nvSpPr>
        <p:spPr>
          <a:xfrm>
            <a:off x="143555" y="1350110"/>
            <a:ext cx="8856890" cy="3664918"/>
          </a:xfrm>
        </p:spPr>
        <p:txBody>
          <a:bodyPr>
            <a:normAutofit/>
          </a:bodyPr>
          <a:lstStyle/>
          <a:p>
            <a:pPr marL="0" indent="0">
              <a:buNone/>
            </a:pPr>
            <a:r>
              <a:rPr lang="el-GR" sz="1600" b="1" dirty="0"/>
              <a:t>Το μητρικό κάπνισμα προκαλεί</a:t>
            </a:r>
            <a:r>
              <a:rPr lang="en-US" sz="1600" b="1" dirty="0"/>
              <a:t>:</a:t>
            </a:r>
            <a:endParaRPr lang="el-GR" sz="1600" b="1" dirty="0"/>
          </a:p>
          <a:p>
            <a:pPr marL="0" indent="0">
              <a:buNone/>
            </a:pPr>
            <a:endParaRPr lang="en-US" sz="1600" b="1" dirty="0"/>
          </a:p>
          <a:p>
            <a:r>
              <a:rPr lang="en-US" sz="1600" dirty="0"/>
              <a:t>M</a:t>
            </a:r>
            <a:r>
              <a:rPr lang="el-GR" sz="1600" dirty="0" err="1"/>
              <a:t>ειωμένη</a:t>
            </a:r>
            <a:r>
              <a:rPr lang="el-GR" sz="1600" dirty="0"/>
              <a:t> </a:t>
            </a:r>
            <a:r>
              <a:rPr lang="en-US" sz="1600" dirty="0"/>
              <a:t>FEV1, </a:t>
            </a:r>
            <a:r>
              <a:rPr lang="el-GR" sz="1600" dirty="0"/>
              <a:t>μειωμένη πνευμονική ενδοτικότητα, αυξημένο κίνδυνο νοσηλείας για λοιμώξεις του αναπνευστικού και αυξημένο </a:t>
            </a:r>
            <a:r>
              <a:rPr lang="el-GR" sz="1600" dirty="0" err="1"/>
              <a:t>επιπολασμό</a:t>
            </a:r>
            <a:r>
              <a:rPr lang="el-GR" sz="1600" dirty="0"/>
              <a:t> παιδικού συριγμού και άσθματος.</a:t>
            </a:r>
          </a:p>
          <a:p>
            <a:endParaRPr lang="el-GR" sz="1600" dirty="0"/>
          </a:p>
          <a:p>
            <a:r>
              <a:rPr lang="el-GR" sz="1600" dirty="0"/>
              <a:t>Το μητρικό κάπνισμα αναγνωρίστηκε ως ένας ανεξάρτητος παράγοντας μεταγενέστερης αναπνευστικής νοσηρότητας κατά τον πρώτο χρόνο της ζωής.</a:t>
            </a:r>
          </a:p>
          <a:p>
            <a:endParaRPr lang="el-GR" sz="1600" dirty="0"/>
          </a:p>
          <a:p>
            <a:r>
              <a:rPr lang="el-GR" sz="1600" dirty="0"/>
              <a:t>Η χορήγηση </a:t>
            </a:r>
            <a:r>
              <a:rPr lang="el-GR" sz="1600" dirty="0" err="1"/>
              <a:t>συμπηρωμάτων</a:t>
            </a:r>
            <a:r>
              <a:rPr lang="el-GR" sz="1600" dirty="0"/>
              <a:t> βιταμίνης C που χορηγείται σε </a:t>
            </a:r>
            <a:r>
              <a:rPr lang="el-GR" sz="1600" dirty="0" err="1"/>
              <a:t>έγκυες</a:t>
            </a:r>
            <a:r>
              <a:rPr lang="el-GR" sz="1600" dirty="0"/>
              <a:t> γυναίκες μπορεί να μειώσει τον συριγμό στην ηλικία του 1 έτους σε νεογέννητα των οποίων οι μητέρες ήταν καπνίστριες.</a:t>
            </a:r>
          </a:p>
          <a:p>
            <a:endParaRPr lang="el-GR" sz="1600" dirty="0"/>
          </a:p>
        </p:txBody>
      </p:sp>
      <p:sp>
        <p:nvSpPr>
          <p:cNvPr id="5" name="TextBox 4">
            <a:extLst>
              <a:ext uri="{FF2B5EF4-FFF2-40B4-BE49-F238E27FC236}">
                <a16:creationId xmlns:a16="http://schemas.microsoft.com/office/drawing/2014/main" id="{25D2FBD1-0127-32A5-A1E0-D27795F0EF71}"/>
              </a:ext>
            </a:extLst>
          </p:cNvPr>
          <p:cNvSpPr txBox="1"/>
          <p:nvPr/>
        </p:nvSpPr>
        <p:spPr>
          <a:xfrm>
            <a:off x="5420432" y="4322262"/>
            <a:ext cx="3054100" cy="230832"/>
          </a:xfrm>
          <a:prstGeom prst="rect">
            <a:avLst/>
          </a:prstGeom>
          <a:noFill/>
        </p:spPr>
        <p:txBody>
          <a:bodyPr wrap="square">
            <a:spAutoFit/>
          </a:bodyPr>
          <a:lstStyle/>
          <a:p>
            <a:r>
              <a:rPr lang="en-US" sz="900" i="1" dirty="0"/>
              <a:t>McEvoy CT,</a:t>
            </a:r>
            <a:r>
              <a:rPr lang="el-GR" sz="900" i="1" dirty="0"/>
              <a:t> </a:t>
            </a:r>
            <a:r>
              <a:rPr lang="en-US" sz="900" i="1" dirty="0"/>
              <a:t>et al. </a:t>
            </a:r>
            <a:r>
              <a:rPr lang="en-US" sz="900" i="1" dirty="0" err="1"/>
              <a:t>Paediatr</a:t>
            </a:r>
            <a:r>
              <a:rPr lang="en-US" sz="900" i="1" dirty="0"/>
              <a:t> Respir Rev. 2017;21:27–33</a:t>
            </a:r>
            <a:endParaRPr lang="el-GR" sz="900" i="1" dirty="0"/>
          </a:p>
        </p:txBody>
      </p:sp>
      <p:sp>
        <p:nvSpPr>
          <p:cNvPr id="7" name="TextBox 6">
            <a:extLst>
              <a:ext uri="{FF2B5EF4-FFF2-40B4-BE49-F238E27FC236}">
                <a16:creationId xmlns:a16="http://schemas.microsoft.com/office/drawing/2014/main" id="{904065DF-8F27-5CD5-57A8-F8D43F4F643E}"/>
              </a:ext>
            </a:extLst>
          </p:cNvPr>
          <p:cNvSpPr txBox="1"/>
          <p:nvPr/>
        </p:nvSpPr>
        <p:spPr>
          <a:xfrm>
            <a:off x="5649490" y="4437678"/>
            <a:ext cx="2595985" cy="369332"/>
          </a:xfrm>
          <a:prstGeom prst="rect">
            <a:avLst/>
          </a:prstGeom>
          <a:noFill/>
        </p:spPr>
        <p:txBody>
          <a:bodyPr wrap="square">
            <a:spAutoFit/>
          </a:bodyPr>
          <a:lstStyle/>
          <a:p>
            <a:r>
              <a:rPr lang="en-US" dirty="0"/>
              <a:t> </a:t>
            </a:r>
            <a:r>
              <a:rPr lang="en-US" sz="900" i="1" dirty="0"/>
              <a:t>McEvoy CT, et al. JAMA. 2014;311:2074–82</a:t>
            </a:r>
            <a:endParaRPr lang="el-GR" sz="1000" i="1" dirty="0"/>
          </a:p>
        </p:txBody>
      </p:sp>
      <p:sp>
        <p:nvSpPr>
          <p:cNvPr id="9" name="TextBox 8">
            <a:extLst>
              <a:ext uri="{FF2B5EF4-FFF2-40B4-BE49-F238E27FC236}">
                <a16:creationId xmlns:a16="http://schemas.microsoft.com/office/drawing/2014/main" id="{A741EE4F-6E56-E490-53B1-4C5B03466C49}"/>
              </a:ext>
            </a:extLst>
          </p:cNvPr>
          <p:cNvSpPr txBox="1"/>
          <p:nvPr/>
        </p:nvSpPr>
        <p:spPr>
          <a:xfrm>
            <a:off x="5717287" y="4742565"/>
            <a:ext cx="4585188" cy="230832"/>
          </a:xfrm>
          <a:prstGeom prst="rect">
            <a:avLst/>
          </a:prstGeom>
          <a:noFill/>
        </p:spPr>
        <p:txBody>
          <a:bodyPr wrap="square">
            <a:spAutoFit/>
          </a:bodyPr>
          <a:lstStyle/>
          <a:p>
            <a:r>
              <a:rPr lang="en-US" sz="900" b="0" i="1" dirty="0">
                <a:solidFill>
                  <a:srgbClr val="303030"/>
                </a:solidFill>
                <a:effectLst/>
                <a:latin typeface="Calibri" panose="020F0502020204030204" pitchFamily="34" charset="0"/>
                <a:cs typeface="Calibri" panose="020F0502020204030204" pitchFamily="34" charset="0"/>
              </a:rPr>
              <a:t>Keller RL, et al. J </a:t>
            </a:r>
            <a:r>
              <a:rPr lang="en-US" sz="900" b="0" i="1" dirty="0" err="1">
                <a:solidFill>
                  <a:srgbClr val="303030"/>
                </a:solidFill>
                <a:effectLst/>
                <a:latin typeface="Calibri" panose="020F0502020204030204" pitchFamily="34" charset="0"/>
                <a:cs typeface="Calibri" panose="020F0502020204030204" pitchFamily="34" charset="0"/>
              </a:rPr>
              <a:t>Pediatr</a:t>
            </a:r>
            <a:r>
              <a:rPr lang="en-US" sz="900" b="0" i="1" dirty="0">
                <a:solidFill>
                  <a:srgbClr val="303030"/>
                </a:solidFill>
                <a:effectLst/>
                <a:latin typeface="Calibri" panose="020F0502020204030204" pitchFamily="34" charset="0"/>
                <a:cs typeface="Calibri" panose="020F0502020204030204" pitchFamily="34" charset="0"/>
              </a:rPr>
              <a:t>. 2017;187:89–97.</a:t>
            </a:r>
            <a:endParaRPr lang="el-GR" sz="900" i="1" dirty="0">
              <a:latin typeface="Calibri" panose="020F0502020204030204" pitchFamily="34" charset="0"/>
              <a:cs typeface="Calibri" panose="020F0502020204030204" pitchFamily="34" charset="0"/>
            </a:endParaRPr>
          </a:p>
        </p:txBody>
      </p:sp>
      <p:sp>
        <p:nvSpPr>
          <p:cNvPr id="10" name="Τίτλος 1">
            <a:extLst>
              <a:ext uri="{FF2B5EF4-FFF2-40B4-BE49-F238E27FC236}">
                <a16:creationId xmlns:a16="http://schemas.microsoft.com/office/drawing/2014/main" id="{F2764EB5-6EED-6895-E152-4E31D0165D75}"/>
              </a:ext>
            </a:extLst>
          </p:cNvPr>
          <p:cNvSpPr txBox="1">
            <a:spLocks/>
          </p:cNvSpPr>
          <p:nvPr/>
        </p:nvSpPr>
        <p:spPr>
          <a:xfrm>
            <a:off x="0" y="207977"/>
            <a:ext cx="8245475" cy="91598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dirty="0"/>
              <a:t>Πρόληψη ΒΠΔ και πρώιμες παρεμβάσεις</a:t>
            </a:r>
          </a:p>
        </p:txBody>
      </p:sp>
      <p:sp>
        <p:nvSpPr>
          <p:cNvPr id="11" name="Τίτλος 1">
            <a:extLst>
              <a:ext uri="{FF2B5EF4-FFF2-40B4-BE49-F238E27FC236}">
                <a16:creationId xmlns:a16="http://schemas.microsoft.com/office/drawing/2014/main" id="{606C9068-211F-E7F9-BC68-537D33E5E40F}"/>
              </a:ext>
            </a:extLst>
          </p:cNvPr>
          <p:cNvSpPr txBox="1">
            <a:spLocks/>
          </p:cNvSpPr>
          <p:nvPr/>
        </p:nvSpPr>
        <p:spPr>
          <a:xfrm>
            <a:off x="0" y="373822"/>
            <a:ext cx="8246070" cy="610820"/>
          </a:xfrm>
          <a:prstGeom prst="rect">
            <a:avLst/>
          </a:prstGeom>
        </p:spPr>
        <p:txBody>
          <a:bodyPr vert="horz" lIns="91440" tIns="45720" rIns="91440" bIns="45720" rtlCol="0" anchor="ctr">
            <a:normAutofit fontScale="97500" lnSpcReduction="10000"/>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dirty="0">
                <a:highlight>
                  <a:srgbClr val="000080"/>
                </a:highlight>
              </a:rPr>
              <a:t>Πρόληψη ΒΠΔ και πρώιμες παρεμβάσεις</a:t>
            </a:r>
          </a:p>
        </p:txBody>
      </p:sp>
    </p:spTree>
    <p:extLst>
      <p:ext uri="{BB962C8B-B14F-4D97-AF65-F5344CB8AC3E}">
        <p14:creationId xmlns:p14="http://schemas.microsoft.com/office/powerpoint/2010/main" val="11301806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A5402A8C-D788-BC62-E68C-21F04541E022}"/>
              </a:ext>
            </a:extLst>
          </p:cNvPr>
          <p:cNvSpPr>
            <a:spLocks noGrp="1"/>
          </p:cNvSpPr>
          <p:nvPr>
            <p:ph idx="1"/>
          </p:nvPr>
        </p:nvSpPr>
        <p:spPr>
          <a:xfrm>
            <a:off x="143555" y="1367939"/>
            <a:ext cx="8856890" cy="3664918"/>
          </a:xfrm>
        </p:spPr>
        <p:txBody>
          <a:bodyPr>
            <a:normAutofit/>
          </a:bodyPr>
          <a:lstStyle/>
          <a:p>
            <a:r>
              <a:rPr lang="el-GR" sz="1600" dirty="0"/>
              <a:t>Η χρήση λιγότερο επεμβατικής χορήγησης </a:t>
            </a:r>
            <a:r>
              <a:rPr lang="el-GR" sz="1600" dirty="0" err="1"/>
              <a:t>επιφανειοδραστικών</a:t>
            </a:r>
            <a:r>
              <a:rPr lang="el-GR" sz="1600" dirty="0"/>
              <a:t> συσχετίστηκε με τη χαμηλότερη πιθανότητα θανάτου ή BΠΔ στις 36 εβδομάδες </a:t>
            </a:r>
            <a:r>
              <a:rPr lang="el-GR" sz="1600" dirty="0" err="1"/>
              <a:t>μεταεμμηνορροϊκής</a:t>
            </a:r>
            <a:r>
              <a:rPr lang="el-GR" sz="1600" dirty="0"/>
              <a:t> ηλικίας (χορηγείται κατά τη διάρκεια της αυθόρμητης αναπνοής μέσω ενός ημιάκαμπτου καθετήρα ή ενός σωλήνα τροφοδοσίας που τοποθετείται στον αεραγωγό ή με τεχνική γρήγορης </a:t>
            </a:r>
            <a:r>
              <a:rPr lang="el-GR" sz="1600" dirty="0" err="1"/>
              <a:t>αποσωλήνωσης</a:t>
            </a:r>
            <a:r>
              <a:rPr lang="el-GR" sz="1600" dirty="0"/>
              <a:t>).</a:t>
            </a:r>
          </a:p>
          <a:p>
            <a:r>
              <a:rPr lang="el-GR" sz="1600" dirty="0"/>
              <a:t> Με αυτόν τον τρόπο, αποφεύγεται ο επεμβατικός μηχανικός αερισμός</a:t>
            </a:r>
            <a:r>
              <a:rPr lang="el-GR" sz="1400" dirty="0"/>
              <a:t>.</a:t>
            </a:r>
            <a:endParaRPr lang="en-US" sz="1400" dirty="0"/>
          </a:p>
          <a:p>
            <a:pPr marL="0" indent="0">
              <a:buNone/>
            </a:pPr>
            <a:endParaRPr lang="en-US" sz="1400" dirty="0"/>
          </a:p>
          <a:p>
            <a:endParaRPr lang="en-US" sz="1600" dirty="0"/>
          </a:p>
          <a:p>
            <a:r>
              <a:rPr lang="el-GR" sz="1600" dirty="0"/>
              <a:t>Η καλύτερη στρατηγική για αναπνευστική υποστήριξη θα εξαρτηθεί από το στάδιο ανάπτυξης και την κατάσταση τραυματισμού (RDS, λοίμωξη, υποπλασία και άλλες πνευμονικές παθήσεις) μεμονωμένων βρεφών.</a:t>
            </a:r>
          </a:p>
          <a:p>
            <a:endParaRPr lang="el-GR" sz="1600" dirty="0"/>
          </a:p>
          <a:p>
            <a:r>
              <a:rPr lang="el-GR" sz="1600" dirty="0"/>
              <a:t> Τα βρέφη αναπτύσσουν λιγότερο συχνά BΠΔ  εάν δεν </a:t>
            </a:r>
            <a:r>
              <a:rPr lang="el-GR" sz="1600" dirty="0" err="1"/>
              <a:t>διασωληνωθούν</a:t>
            </a:r>
            <a:r>
              <a:rPr lang="el-GR" sz="1600" dirty="0"/>
              <a:t> κατά τη διάρκεια της θεραπείας τους στη ΜΕΝΝ.</a:t>
            </a:r>
          </a:p>
          <a:p>
            <a:endParaRPr lang="en-US" sz="1400" dirty="0"/>
          </a:p>
          <a:p>
            <a:endParaRPr lang="en-US" sz="1400" dirty="0"/>
          </a:p>
          <a:p>
            <a:endParaRPr lang="en-US" sz="1400" dirty="0"/>
          </a:p>
        </p:txBody>
      </p:sp>
      <p:sp>
        <p:nvSpPr>
          <p:cNvPr id="5" name="TextBox 4">
            <a:extLst>
              <a:ext uri="{FF2B5EF4-FFF2-40B4-BE49-F238E27FC236}">
                <a16:creationId xmlns:a16="http://schemas.microsoft.com/office/drawing/2014/main" id="{D91DAFE4-BFCB-FDBB-2A3D-0395974EED63}"/>
              </a:ext>
            </a:extLst>
          </p:cNvPr>
          <p:cNvSpPr txBox="1"/>
          <p:nvPr/>
        </p:nvSpPr>
        <p:spPr>
          <a:xfrm>
            <a:off x="5946345" y="2724455"/>
            <a:ext cx="2403993" cy="3693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dirty="0"/>
              <a:t> </a:t>
            </a:r>
            <a:r>
              <a:rPr lang="en-US" sz="900" i="1" dirty="0" err="1"/>
              <a:t>Isayama</a:t>
            </a:r>
            <a:r>
              <a:rPr lang="en-US" sz="900" i="1" dirty="0"/>
              <a:t> T, et al. JAMA. 2016;316:611–24.</a:t>
            </a:r>
            <a:endParaRPr lang="el-GR" sz="1000" i="1" dirty="0"/>
          </a:p>
        </p:txBody>
      </p:sp>
      <p:sp>
        <p:nvSpPr>
          <p:cNvPr id="4" name="TextBox 3">
            <a:extLst>
              <a:ext uri="{FF2B5EF4-FFF2-40B4-BE49-F238E27FC236}">
                <a16:creationId xmlns:a16="http://schemas.microsoft.com/office/drawing/2014/main" id="{45DC8D95-D4AA-9714-7E06-DB2EBEEEBCAE}"/>
              </a:ext>
            </a:extLst>
          </p:cNvPr>
          <p:cNvSpPr txBox="1"/>
          <p:nvPr/>
        </p:nvSpPr>
        <p:spPr>
          <a:xfrm>
            <a:off x="5671795" y="4673290"/>
            <a:ext cx="2529929"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a:solidFill>
                  <a:srgbClr val="303030"/>
                </a:solidFill>
                <a:effectLst/>
                <a:latin typeface="Calibri" panose="020F0502020204030204" pitchFamily="34" charset="0"/>
                <a:cs typeface="Calibri" panose="020F0502020204030204" pitchFamily="34" charset="0"/>
              </a:rPr>
              <a:t>Keller RL</a:t>
            </a:r>
            <a:r>
              <a:rPr lang="en-US" sz="900" i="1" dirty="0">
                <a:solidFill>
                  <a:srgbClr val="303030"/>
                </a:solidFill>
                <a:latin typeface="Calibri" panose="020F0502020204030204" pitchFamily="34" charset="0"/>
                <a:cs typeface="Calibri" panose="020F0502020204030204" pitchFamily="34" charset="0"/>
              </a:rPr>
              <a:t> et al</a:t>
            </a:r>
            <a:r>
              <a:rPr lang="en-US" sz="900" b="0" i="1" dirty="0">
                <a:solidFill>
                  <a:srgbClr val="303030"/>
                </a:solidFill>
                <a:effectLst/>
                <a:latin typeface="Calibri" panose="020F0502020204030204" pitchFamily="34" charset="0"/>
                <a:cs typeface="Calibri" panose="020F0502020204030204" pitchFamily="34" charset="0"/>
              </a:rPr>
              <a:t>. J </a:t>
            </a:r>
            <a:r>
              <a:rPr lang="en-US" sz="900" b="0" i="1" dirty="0" err="1">
                <a:solidFill>
                  <a:srgbClr val="303030"/>
                </a:solidFill>
                <a:effectLst/>
                <a:latin typeface="Calibri" panose="020F0502020204030204" pitchFamily="34" charset="0"/>
                <a:cs typeface="Calibri" panose="020F0502020204030204" pitchFamily="34" charset="0"/>
              </a:rPr>
              <a:t>Pediatr</a:t>
            </a:r>
            <a:r>
              <a:rPr lang="en-US" sz="900" b="0" i="1" dirty="0">
                <a:solidFill>
                  <a:srgbClr val="303030"/>
                </a:solidFill>
                <a:effectLst/>
                <a:latin typeface="Calibri" panose="020F0502020204030204" pitchFamily="34" charset="0"/>
                <a:cs typeface="Calibri" panose="020F0502020204030204" pitchFamily="34" charset="0"/>
              </a:rPr>
              <a:t>. 2017;187:89–97.</a:t>
            </a:r>
            <a:endParaRPr lang="el-GR" sz="900" i="1" dirty="0">
              <a:latin typeface="Calibri" panose="020F0502020204030204" pitchFamily="34" charset="0"/>
              <a:cs typeface="Calibri" panose="020F0502020204030204" pitchFamily="34" charset="0"/>
            </a:endParaRPr>
          </a:p>
        </p:txBody>
      </p:sp>
      <p:sp>
        <p:nvSpPr>
          <p:cNvPr id="6" name="Τίτλος 1">
            <a:extLst>
              <a:ext uri="{FF2B5EF4-FFF2-40B4-BE49-F238E27FC236}">
                <a16:creationId xmlns:a16="http://schemas.microsoft.com/office/drawing/2014/main" id="{3EB7250B-F36D-0A2B-B740-FC01C31A3F27}"/>
              </a:ext>
            </a:extLst>
          </p:cNvPr>
          <p:cNvSpPr txBox="1">
            <a:spLocks/>
          </p:cNvSpPr>
          <p:nvPr/>
        </p:nvSpPr>
        <p:spPr>
          <a:xfrm>
            <a:off x="4708" y="239378"/>
            <a:ext cx="8245475" cy="91598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dirty="0"/>
              <a:t>Πρόληψη ΒΠΔ και πρώιμες παρεμβάσεις</a:t>
            </a:r>
          </a:p>
        </p:txBody>
      </p:sp>
      <p:sp>
        <p:nvSpPr>
          <p:cNvPr id="8" name="Τίτλος 1">
            <a:extLst>
              <a:ext uri="{FF2B5EF4-FFF2-40B4-BE49-F238E27FC236}">
                <a16:creationId xmlns:a16="http://schemas.microsoft.com/office/drawing/2014/main" id="{332B40B9-EB61-55E6-0DBE-7818C6D9E79E}"/>
              </a:ext>
            </a:extLst>
          </p:cNvPr>
          <p:cNvSpPr txBox="1">
            <a:spLocks/>
          </p:cNvSpPr>
          <p:nvPr/>
        </p:nvSpPr>
        <p:spPr>
          <a:xfrm>
            <a:off x="0" y="391961"/>
            <a:ext cx="8246070" cy="610820"/>
          </a:xfrm>
          <a:prstGeom prst="rect">
            <a:avLst/>
          </a:prstGeom>
        </p:spPr>
        <p:txBody>
          <a:bodyPr vert="horz" lIns="91440" tIns="45720" rIns="91440" bIns="45720" rtlCol="0" anchor="ctr">
            <a:normAutofit fontScale="97500" lnSpcReduction="10000"/>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dirty="0">
                <a:highlight>
                  <a:srgbClr val="000080"/>
                </a:highlight>
              </a:rPr>
              <a:t>Πρόληψη ΒΠΔ και πρώιμες παρεμβάσεις</a:t>
            </a:r>
          </a:p>
        </p:txBody>
      </p:sp>
    </p:spTree>
    <p:extLst>
      <p:ext uri="{BB962C8B-B14F-4D97-AF65-F5344CB8AC3E}">
        <p14:creationId xmlns:p14="http://schemas.microsoft.com/office/powerpoint/2010/main" val="33122641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2572AC9-2AFA-798A-5B36-930178B01345}"/>
              </a:ext>
            </a:extLst>
          </p:cNvPr>
          <p:cNvSpPr>
            <a:spLocks noGrp="1"/>
          </p:cNvSpPr>
          <p:nvPr>
            <p:ph type="title"/>
          </p:nvPr>
        </p:nvSpPr>
        <p:spPr/>
        <p:txBody>
          <a:bodyPr/>
          <a:lstStyle/>
          <a:p>
            <a:endParaRPr lang="el-GR" dirty="0"/>
          </a:p>
        </p:txBody>
      </p:sp>
      <p:sp>
        <p:nvSpPr>
          <p:cNvPr id="3" name="Θέση περιεχομένου 2">
            <a:extLst>
              <a:ext uri="{FF2B5EF4-FFF2-40B4-BE49-F238E27FC236}">
                <a16:creationId xmlns:a16="http://schemas.microsoft.com/office/drawing/2014/main" id="{487303EA-1E14-D619-073F-15EE83EDE055}"/>
              </a:ext>
            </a:extLst>
          </p:cNvPr>
          <p:cNvSpPr>
            <a:spLocks noGrp="1"/>
          </p:cNvSpPr>
          <p:nvPr>
            <p:ph idx="1"/>
          </p:nvPr>
        </p:nvSpPr>
        <p:spPr>
          <a:xfrm>
            <a:off x="173785" y="1478582"/>
            <a:ext cx="8826660" cy="3664918"/>
          </a:xfrm>
        </p:spPr>
        <p:txBody>
          <a:bodyPr>
            <a:normAutofit/>
          </a:bodyPr>
          <a:lstStyle/>
          <a:p>
            <a:r>
              <a:rPr lang="el-GR" sz="1600" dirty="0"/>
              <a:t>Οι μεταγεννητικές λοιμώξεις αυξάνουν τον κίνδυνο ανάπτυξης BΠΔ.</a:t>
            </a:r>
          </a:p>
          <a:p>
            <a:endParaRPr lang="el-GR" sz="1600" dirty="0"/>
          </a:p>
          <a:p>
            <a:r>
              <a:rPr lang="el-GR" sz="1600" dirty="0"/>
              <a:t>Τα βρέφη που έχουν σηψαιμία όψιμης έναρξης έχουν μεγαλύτερη διάρκεια μηχανικού αερισμού και είναι πιο πιθανό να αναπτύξουν BΠΔ.</a:t>
            </a:r>
          </a:p>
          <a:p>
            <a:endParaRPr lang="el-GR" sz="1600" dirty="0"/>
          </a:p>
          <a:p>
            <a:r>
              <a:rPr lang="el-GR" sz="1600" dirty="0"/>
              <a:t>Ο έλεγχος της λοίμωξης,  η μείωση της διάρκειας </a:t>
            </a:r>
            <a:r>
              <a:rPr lang="el-GR" sz="1600" dirty="0" err="1"/>
              <a:t>μηχανικου</a:t>
            </a:r>
            <a:r>
              <a:rPr lang="el-GR" sz="1600" dirty="0"/>
              <a:t> αερισμού και η αποφυγή λοίμωξης που σχετίζεται με τον αναπνευστήρα μπορεί να μειώσει τα ποσοστά του BΠΔ.</a:t>
            </a:r>
          </a:p>
        </p:txBody>
      </p:sp>
      <p:sp>
        <p:nvSpPr>
          <p:cNvPr id="5" name="TextBox 4">
            <a:extLst>
              <a:ext uri="{FF2B5EF4-FFF2-40B4-BE49-F238E27FC236}">
                <a16:creationId xmlns:a16="http://schemas.microsoft.com/office/drawing/2014/main" id="{2AB0C618-06AB-EF85-1DE3-B0F073727F5F}"/>
              </a:ext>
            </a:extLst>
          </p:cNvPr>
          <p:cNvSpPr txBox="1"/>
          <p:nvPr/>
        </p:nvSpPr>
        <p:spPr>
          <a:xfrm>
            <a:off x="5335525" y="3793390"/>
            <a:ext cx="3054100" cy="246221"/>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dirty="0"/>
              <a:t>Stoll BJ,</a:t>
            </a:r>
            <a:r>
              <a:rPr lang="el-GR" sz="1000" dirty="0"/>
              <a:t> </a:t>
            </a:r>
            <a:r>
              <a:rPr lang="en-US" sz="1000" dirty="0"/>
              <a:t>et al. Pediatrics. 2002;110(2 Pt 1):285–91.</a:t>
            </a:r>
            <a:endParaRPr lang="el-GR" sz="1000" dirty="0"/>
          </a:p>
        </p:txBody>
      </p:sp>
      <p:sp>
        <p:nvSpPr>
          <p:cNvPr id="6" name="Τίτλος 1">
            <a:extLst>
              <a:ext uri="{FF2B5EF4-FFF2-40B4-BE49-F238E27FC236}">
                <a16:creationId xmlns:a16="http://schemas.microsoft.com/office/drawing/2014/main" id="{235562CE-21D0-5C2E-42B0-8063478DDEB7}"/>
              </a:ext>
            </a:extLst>
          </p:cNvPr>
          <p:cNvSpPr txBox="1">
            <a:spLocks/>
          </p:cNvSpPr>
          <p:nvPr/>
        </p:nvSpPr>
        <p:spPr>
          <a:xfrm>
            <a:off x="4708" y="239378"/>
            <a:ext cx="8245475" cy="91598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dirty="0"/>
              <a:t>Πρόληψη ΒΠΔ και πρώιμες παρεμβάσεις</a:t>
            </a:r>
          </a:p>
        </p:txBody>
      </p:sp>
      <p:sp>
        <p:nvSpPr>
          <p:cNvPr id="7" name="Τίτλος 1">
            <a:extLst>
              <a:ext uri="{FF2B5EF4-FFF2-40B4-BE49-F238E27FC236}">
                <a16:creationId xmlns:a16="http://schemas.microsoft.com/office/drawing/2014/main" id="{304677DE-F454-6295-7AD3-144E510C5AE8}"/>
              </a:ext>
            </a:extLst>
          </p:cNvPr>
          <p:cNvSpPr txBox="1">
            <a:spLocks/>
          </p:cNvSpPr>
          <p:nvPr/>
        </p:nvSpPr>
        <p:spPr>
          <a:xfrm>
            <a:off x="0" y="433880"/>
            <a:ext cx="8246070" cy="610820"/>
          </a:xfrm>
          <a:prstGeom prst="rect">
            <a:avLst/>
          </a:prstGeom>
        </p:spPr>
        <p:txBody>
          <a:bodyPr vert="horz" lIns="91440" tIns="45720" rIns="91440" bIns="45720" rtlCol="0" anchor="ctr">
            <a:normAutofit fontScale="97500" lnSpcReduction="10000"/>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dirty="0">
                <a:highlight>
                  <a:srgbClr val="000080"/>
                </a:highlight>
              </a:rPr>
              <a:t>Πρόληψη ΒΠΔ και πρώιμες παρεμβάσεις</a:t>
            </a:r>
          </a:p>
        </p:txBody>
      </p:sp>
    </p:spTree>
    <p:extLst>
      <p:ext uri="{BB962C8B-B14F-4D97-AF65-F5344CB8AC3E}">
        <p14:creationId xmlns:p14="http://schemas.microsoft.com/office/powerpoint/2010/main" val="2748144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4">
            <a:extLst>
              <a:ext uri="{FF2B5EF4-FFF2-40B4-BE49-F238E27FC236}">
                <a16:creationId xmlns:a16="http://schemas.microsoft.com/office/drawing/2014/main" id="{670BFC2F-C39C-851A-3AF4-18AF79B6331C}"/>
              </a:ext>
            </a:extLst>
          </p:cNvPr>
          <p:cNvSpPr>
            <a:spLocks noGrp="1"/>
          </p:cNvSpPr>
          <p:nvPr>
            <p:ph type="title"/>
          </p:nvPr>
        </p:nvSpPr>
        <p:spPr/>
        <p:txBody>
          <a:bodyPr/>
          <a:lstStyle/>
          <a:p>
            <a:endParaRPr lang="el-GR"/>
          </a:p>
        </p:txBody>
      </p:sp>
      <p:sp>
        <p:nvSpPr>
          <p:cNvPr id="6" name="Θέση περιεχομένου 5">
            <a:extLst>
              <a:ext uri="{FF2B5EF4-FFF2-40B4-BE49-F238E27FC236}">
                <a16:creationId xmlns:a16="http://schemas.microsoft.com/office/drawing/2014/main" id="{27C458EA-34E5-57F7-1BBE-5EB6852E90EF}"/>
              </a:ext>
            </a:extLst>
          </p:cNvPr>
          <p:cNvSpPr>
            <a:spLocks noGrp="1"/>
          </p:cNvSpPr>
          <p:nvPr>
            <p:ph idx="1"/>
          </p:nvPr>
        </p:nvSpPr>
        <p:spPr/>
        <p:txBody>
          <a:bodyPr/>
          <a:lstStyle/>
          <a:p>
            <a:endParaRPr lang="el-GR" dirty="0"/>
          </a:p>
        </p:txBody>
      </p:sp>
      <p:pic>
        <p:nvPicPr>
          <p:cNvPr id="4" name="Picture 2" descr="Bronchopulmonary dysplasia - Wikipedia">
            <a:extLst>
              <a:ext uri="{FF2B5EF4-FFF2-40B4-BE49-F238E27FC236}">
                <a16:creationId xmlns:a16="http://schemas.microsoft.com/office/drawing/2014/main" id="{35AD7923-DFFC-5F3F-B098-920615855A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855" y="128469"/>
            <a:ext cx="5344675" cy="5057277"/>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Bronchopulmonary dysplasia | Nature Reviews Disease Primers">
            <a:extLst>
              <a:ext uri="{FF2B5EF4-FFF2-40B4-BE49-F238E27FC236}">
                <a16:creationId xmlns:a16="http://schemas.microsoft.com/office/drawing/2014/main" id="{F44DB466-F34F-B4CD-04DF-CC850CF2A5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2820" y="-15753"/>
            <a:ext cx="4054475"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0502C93-8767-97A1-24BC-0892A48BEB07}"/>
              </a:ext>
            </a:extLst>
          </p:cNvPr>
          <p:cNvSpPr txBox="1"/>
          <p:nvPr/>
        </p:nvSpPr>
        <p:spPr>
          <a:xfrm>
            <a:off x="5828007" y="4636758"/>
            <a:ext cx="4699488" cy="369332"/>
          </a:xfrm>
          <a:prstGeom prst="rect">
            <a:avLst/>
          </a:prstGeom>
          <a:noFill/>
        </p:spPr>
        <p:txBody>
          <a:bodyPr wrap="square">
            <a:spAutoFit/>
          </a:bodyPr>
          <a:lstStyle/>
          <a:p>
            <a:r>
              <a:rPr lang="en-US" b="0" i="0" dirty="0">
                <a:solidFill>
                  <a:srgbClr val="333333"/>
                </a:solidFill>
                <a:effectLst/>
                <a:latin typeface="interfaceregular"/>
              </a:rPr>
              <a:t>“bubbly” cystic appearance</a:t>
            </a:r>
            <a:endParaRPr lang="el-GR" dirty="0"/>
          </a:p>
        </p:txBody>
      </p:sp>
      <p:sp>
        <p:nvSpPr>
          <p:cNvPr id="8" name="TextBox 7">
            <a:extLst>
              <a:ext uri="{FF2B5EF4-FFF2-40B4-BE49-F238E27FC236}">
                <a16:creationId xmlns:a16="http://schemas.microsoft.com/office/drawing/2014/main" id="{E28658C3-6104-CB59-2686-B7F9613E3351}"/>
              </a:ext>
            </a:extLst>
          </p:cNvPr>
          <p:cNvSpPr txBox="1"/>
          <p:nvPr/>
        </p:nvSpPr>
        <p:spPr>
          <a:xfrm>
            <a:off x="754375" y="4032811"/>
            <a:ext cx="5341326" cy="369332"/>
          </a:xfrm>
          <a:prstGeom prst="rect">
            <a:avLst/>
          </a:prstGeom>
          <a:noFill/>
        </p:spPr>
        <p:txBody>
          <a:bodyPr wrap="square">
            <a:spAutoFit/>
          </a:bodyPr>
          <a:lstStyle/>
          <a:p>
            <a:r>
              <a:rPr lang="en-US" b="0" i="0" dirty="0">
                <a:solidFill>
                  <a:srgbClr val="333333"/>
                </a:solidFill>
                <a:effectLst/>
                <a:latin typeface="interfaceregular"/>
              </a:rPr>
              <a:t>chronic pulmonary edema</a:t>
            </a:r>
            <a:endParaRPr lang="el-GR" dirty="0"/>
          </a:p>
        </p:txBody>
      </p:sp>
    </p:spTree>
    <p:extLst>
      <p:ext uri="{BB962C8B-B14F-4D97-AF65-F5344CB8AC3E}">
        <p14:creationId xmlns:p14="http://schemas.microsoft.com/office/powerpoint/2010/main" val="39571083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286039F2-8EE0-A92E-254B-A44F854FED74}"/>
              </a:ext>
            </a:extLst>
          </p:cNvPr>
          <p:cNvSpPr>
            <a:spLocks noGrp="1"/>
          </p:cNvSpPr>
          <p:nvPr>
            <p:ph idx="1"/>
          </p:nvPr>
        </p:nvSpPr>
        <p:spPr>
          <a:xfrm>
            <a:off x="110987" y="1239204"/>
            <a:ext cx="8889458" cy="3664918"/>
          </a:xfrm>
        </p:spPr>
        <p:txBody>
          <a:bodyPr>
            <a:normAutofit fontScale="92500" lnSpcReduction="10000"/>
          </a:bodyPr>
          <a:lstStyle/>
          <a:p>
            <a:r>
              <a:rPr lang="el-GR" sz="1600" dirty="0"/>
              <a:t>Η βιταμίνη Α μείωσε τα ποσοστά </a:t>
            </a:r>
            <a:r>
              <a:rPr lang="el-GR" sz="1600" dirty="0" err="1"/>
              <a:t>ενδονοσοκομειακής</a:t>
            </a:r>
            <a:r>
              <a:rPr lang="el-GR" sz="1600" dirty="0"/>
              <a:t> </a:t>
            </a:r>
            <a:r>
              <a:rPr lang="en-US" sz="1600" dirty="0"/>
              <a:t>B</a:t>
            </a:r>
            <a:r>
              <a:rPr lang="el-GR" sz="1600" dirty="0"/>
              <a:t>ΠΔ. </a:t>
            </a:r>
            <a:endParaRPr lang="en-US" sz="1600" dirty="0"/>
          </a:p>
          <a:p>
            <a:endParaRPr lang="el-GR" sz="1600" dirty="0"/>
          </a:p>
          <a:p>
            <a:endParaRPr lang="en-US" sz="1600" dirty="0"/>
          </a:p>
          <a:p>
            <a:r>
              <a:rPr lang="el-GR" sz="1600" dirty="0"/>
              <a:t>Δεν παρατηρήθηκαν ωστόσο διαφορές αναφορικά με τις επακόλουθες νοσηλείες, την ανάγκη  οξυγονοθεραπείας ή αναφορικά με το </a:t>
            </a:r>
            <a:r>
              <a:rPr lang="el-GR" sz="1600" dirty="0" err="1"/>
              <a:t>νευροαναπτυξιακό</a:t>
            </a:r>
            <a:r>
              <a:rPr lang="el-GR" sz="1600" dirty="0"/>
              <a:t> αποτέλεσμα στην ηλικία 18-22 μηνών.</a:t>
            </a:r>
            <a:endParaRPr lang="en-US" sz="1600" dirty="0"/>
          </a:p>
          <a:p>
            <a:endParaRPr lang="en-US" sz="1600" dirty="0"/>
          </a:p>
          <a:p>
            <a:endParaRPr lang="en-US" sz="1600" dirty="0"/>
          </a:p>
          <a:p>
            <a:r>
              <a:rPr lang="el-GR" sz="1600" dirty="0"/>
              <a:t>Η καφεΐνη που χρησιμοποιήθηκε για την άπνοια της </a:t>
            </a:r>
            <a:r>
              <a:rPr lang="el-GR" sz="1600" dirty="0" err="1"/>
              <a:t>προωρότητας</a:t>
            </a:r>
            <a:r>
              <a:rPr lang="el-GR" sz="1600" dirty="0"/>
              <a:t> ή πριν από την </a:t>
            </a:r>
            <a:r>
              <a:rPr lang="el-GR" sz="1600" dirty="0" err="1"/>
              <a:t>αποσωλήνωση</a:t>
            </a:r>
            <a:r>
              <a:rPr lang="el-GR" sz="1600" dirty="0"/>
              <a:t> (διάμεση ηλικία 3 ημερών κατά την έναρξη) συσχετίστηκε με μειωμένο κίνδυνο BΠΔ, θάνατο ή αναπηρία σε ηλικία 18-21 μηνών</a:t>
            </a:r>
            <a:r>
              <a:rPr lang="en-US" sz="1600" dirty="0"/>
              <a:t>.</a:t>
            </a:r>
          </a:p>
          <a:p>
            <a:endParaRPr lang="en-US" sz="1600" dirty="0"/>
          </a:p>
          <a:p>
            <a:pPr marL="0" indent="0">
              <a:buNone/>
            </a:pPr>
            <a:endParaRPr lang="en-US" sz="1600" dirty="0"/>
          </a:p>
          <a:p>
            <a:endParaRPr lang="en-US" sz="1600" dirty="0"/>
          </a:p>
          <a:p>
            <a:r>
              <a:rPr lang="el-GR" sz="1600" dirty="0"/>
              <a:t> Στην ηλικία των 11 ετών, η νεογνική χορήγηση καφεΐνης συσχετίστηκε με μειωμένο κίνδυνο κινητικής δυσλειτουργίας.</a:t>
            </a:r>
          </a:p>
        </p:txBody>
      </p:sp>
      <p:sp>
        <p:nvSpPr>
          <p:cNvPr id="5" name="TextBox 4">
            <a:extLst>
              <a:ext uri="{FF2B5EF4-FFF2-40B4-BE49-F238E27FC236}">
                <a16:creationId xmlns:a16="http://schemas.microsoft.com/office/drawing/2014/main" id="{7FD390BE-BD4B-5E5F-1EEA-0CE212D9075D}"/>
              </a:ext>
            </a:extLst>
          </p:cNvPr>
          <p:cNvSpPr txBox="1"/>
          <p:nvPr/>
        </p:nvSpPr>
        <p:spPr>
          <a:xfrm>
            <a:off x="5448006" y="2554304"/>
            <a:ext cx="2901395"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i="1" dirty="0" err="1"/>
              <a:t>Ambalavanan</a:t>
            </a:r>
            <a:r>
              <a:rPr lang="en-US" sz="900" i="1" dirty="0"/>
              <a:t> N,</a:t>
            </a:r>
            <a:r>
              <a:rPr lang="el-GR" sz="900" i="1" dirty="0"/>
              <a:t> </a:t>
            </a:r>
            <a:r>
              <a:rPr lang="en-US" sz="900" i="1" dirty="0"/>
              <a:t>et al. Pediatrics. 2005;115:e249–54.</a:t>
            </a:r>
            <a:endParaRPr lang="el-GR" sz="900" i="1" dirty="0"/>
          </a:p>
        </p:txBody>
      </p:sp>
      <p:sp>
        <p:nvSpPr>
          <p:cNvPr id="7" name="TextBox 6">
            <a:extLst>
              <a:ext uri="{FF2B5EF4-FFF2-40B4-BE49-F238E27FC236}">
                <a16:creationId xmlns:a16="http://schemas.microsoft.com/office/drawing/2014/main" id="{63A7C36B-E7DE-3629-B5C5-C3546C4EF092}"/>
              </a:ext>
            </a:extLst>
          </p:cNvPr>
          <p:cNvSpPr txBox="1"/>
          <p:nvPr/>
        </p:nvSpPr>
        <p:spPr>
          <a:xfrm>
            <a:off x="4833625" y="1536097"/>
            <a:ext cx="2410711"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a:solidFill>
                  <a:srgbClr val="303030"/>
                </a:solidFill>
                <a:effectLst/>
              </a:rPr>
              <a:t>Tyson JE,  et al. N </a:t>
            </a:r>
            <a:r>
              <a:rPr lang="en-US" sz="900" b="0" i="1" dirty="0" err="1">
                <a:solidFill>
                  <a:srgbClr val="303030"/>
                </a:solidFill>
                <a:effectLst/>
              </a:rPr>
              <a:t>Engl</a:t>
            </a:r>
            <a:r>
              <a:rPr lang="en-US" sz="900" b="0" i="1" dirty="0">
                <a:solidFill>
                  <a:srgbClr val="303030"/>
                </a:solidFill>
                <a:effectLst/>
              </a:rPr>
              <a:t> J Med. 1999;340:1962–8.</a:t>
            </a:r>
            <a:endParaRPr lang="el-GR" sz="900" i="1" dirty="0"/>
          </a:p>
        </p:txBody>
      </p:sp>
      <p:sp>
        <p:nvSpPr>
          <p:cNvPr id="9" name="TextBox 8">
            <a:extLst>
              <a:ext uri="{FF2B5EF4-FFF2-40B4-BE49-F238E27FC236}">
                <a16:creationId xmlns:a16="http://schemas.microsoft.com/office/drawing/2014/main" id="{3B783A0A-31A8-E025-18FD-FEBDAB95E61F}"/>
              </a:ext>
            </a:extLst>
          </p:cNvPr>
          <p:cNvSpPr txBox="1"/>
          <p:nvPr/>
        </p:nvSpPr>
        <p:spPr>
          <a:xfrm>
            <a:off x="5793637" y="3557908"/>
            <a:ext cx="2901395"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a:solidFill>
                  <a:srgbClr val="303030"/>
                </a:solidFill>
                <a:effectLst/>
              </a:rPr>
              <a:t>Schmidt B,</a:t>
            </a:r>
            <a:r>
              <a:rPr lang="el-GR" sz="900" b="0" i="1" dirty="0">
                <a:solidFill>
                  <a:srgbClr val="303030"/>
                </a:solidFill>
                <a:effectLst/>
              </a:rPr>
              <a:t> </a:t>
            </a:r>
            <a:r>
              <a:rPr lang="en-US" sz="900" b="0" i="1" dirty="0">
                <a:solidFill>
                  <a:srgbClr val="303030"/>
                </a:solidFill>
                <a:effectLst/>
              </a:rPr>
              <a:t>et al. N </a:t>
            </a:r>
            <a:r>
              <a:rPr lang="en-US" sz="900" b="0" i="1" dirty="0" err="1">
                <a:solidFill>
                  <a:srgbClr val="303030"/>
                </a:solidFill>
                <a:effectLst/>
              </a:rPr>
              <a:t>Engl</a:t>
            </a:r>
            <a:r>
              <a:rPr lang="en-US" sz="900" b="0" i="1" dirty="0">
                <a:solidFill>
                  <a:srgbClr val="303030"/>
                </a:solidFill>
                <a:effectLst/>
              </a:rPr>
              <a:t> J Med. 2006;354:2112–21.</a:t>
            </a:r>
            <a:endParaRPr lang="el-GR" sz="900" i="1" dirty="0"/>
          </a:p>
        </p:txBody>
      </p:sp>
      <p:sp>
        <p:nvSpPr>
          <p:cNvPr id="11" name="TextBox 10">
            <a:extLst>
              <a:ext uri="{FF2B5EF4-FFF2-40B4-BE49-F238E27FC236}">
                <a16:creationId xmlns:a16="http://schemas.microsoft.com/office/drawing/2014/main" id="{15274BA7-75AB-D066-5B9D-41E5F7A65D8D}"/>
              </a:ext>
            </a:extLst>
          </p:cNvPr>
          <p:cNvSpPr txBox="1"/>
          <p:nvPr/>
        </p:nvSpPr>
        <p:spPr>
          <a:xfrm>
            <a:off x="5793638" y="3757163"/>
            <a:ext cx="2901395"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i="1" dirty="0">
                <a:latin typeface="Calibri" panose="020F0502020204030204" pitchFamily="34" charset="0"/>
                <a:cs typeface="Calibri" panose="020F0502020204030204" pitchFamily="34" charset="0"/>
              </a:rPr>
              <a:t>Schmidt B, et al. N </a:t>
            </a:r>
            <a:r>
              <a:rPr lang="en-US" sz="900" i="1" dirty="0" err="1">
                <a:latin typeface="Calibri" panose="020F0502020204030204" pitchFamily="34" charset="0"/>
                <a:cs typeface="Calibri" panose="020F0502020204030204" pitchFamily="34" charset="0"/>
              </a:rPr>
              <a:t>Engl</a:t>
            </a:r>
            <a:r>
              <a:rPr lang="en-US" sz="900" i="1" dirty="0">
                <a:latin typeface="Calibri" panose="020F0502020204030204" pitchFamily="34" charset="0"/>
                <a:cs typeface="Calibri" panose="020F0502020204030204" pitchFamily="34" charset="0"/>
              </a:rPr>
              <a:t> J Med. 2007;357:1893–902. </a:t>
            </a:r>
            <a:endParaRPr lang="el-GR" sz="900" i="1" dirty="0">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D97CD20C-9D45-06BD-DF44-C14A48925600}"/>
              </a:ext>
            </a:extLst>
          </p:cNvPr>
          <p:cNvSpPr txBox="1"/>
          <p:nvPr/>
        </p:nvSpPr>
        <p:spPr>
          <a:xfrm>
            <a:off x="5448006" y="4809356"/>
            <a:ext cx="2901395" cy="246221"/>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b="0" i="0" dirty="0">
                <a:solidFill>
                  <a:srgbClr val="303030"/>
                </a:solidFill>
                <a:effectLst/>
                <a:latin typeface="Calibri" panose="020F0502020204030204" pitchFamily="34" charset="0"/>
                <a:cs typeface="Calibri" panose="020F0502020204030204" pitchFamily="34" charset="0"/>
              </a:rPr>
              <a:t>Schmidt B, et al. </a:t>
            </a:r>
            <a:r>
              <a:rPr lang="en-US" sz="1000" b="0" i="1" dirty="0">
                <a:solidFill>
                  <a:srgbClr val="303030"/>
                </a:solidFill>
                <a:effectLst/>
                <a:latin typeface="Calibri" panose="020F0502020204030204" pitchFamily="34" charset="0"/>
                <a:cs typeface="Calibri" panose="020F0502020204030204" pitchFamily="34" charset="0"/>
              </a:rPr>
              <a:t>JAMA </a:t>
            </a:r>
            <a:r>
              <a:rPr lang="en-US" sz="1000" b="0" i="1" dirty="0" err="1">
                <a:solidFill>
                  <a:srgbClr val="303030"/>
                </a:solidFill>
                <a:effectLst/>
                <a:latin typeface="Calibri" panose="020F0502020204030204" pitchFamily="34" charset="0"/>
                <a:cs typeface="Calibri" panose="020F0502020204030204" pitchFamily="34" charset="0"/>
              </a:rPr>
              <a:t>Pediatr</a:t>
            </a:r>
            <a:r>
              <a:rPr lang="en-US" sz="1000" b="0" i="1" dirty="0">
                <a:solidFill>
                  <a:srgbClr val="303030"/>
                </a:solidFill>
                <a:effectLst/>
                <a:latin typeface="Calibri" panose="020F0502020204030204" pitchFamily="34" charset="0"/>
                <a:cs typeface="Calibri" panose="020F0502020204030204" pitchFamily="34" charset="0"/>
              </a:rPr>
              <a:t>. </a:t>
            </a:r>
            <a:r>
              <a:rPr lang="en-US" sz="1000" b="0" i="0" dirty="0">
                <a:solidFill>
                  <a:srgbClr val="303030"/>
                </a:solidFill>
                <a:effectLst/>
                <a:latin typeface="Calibri" panose="020F0502020204030204" pitchFamily="34" charset="0"/>
                <a:cs typeface="Calibri" panose="020F0502020204030204" pitchFamily="34" charset="0"/>
              </a:rPr>
              <a:t>2017;171:564–72.</a:t>
            </a:r>
            <a:endParaRPr lang="el-GR" sz="1000" dirty="0">
              <a:latin typeface="Calibri" panose="020F0502020204030204" pitchFamily="34" charset="0"/>
              <a:cs typeface="Calibri" panose="020F0502020204030204" pitchFamily="34" charset="0"/>
            </a:endParaRPr>
          </a:p>
        </p:txBody>
      </p:sp>
      <p:sp>
        <p:nvSpPr>
          <p:cNvPr id="16" name="Τίτλος 1">
            <a:extLst>
              <a:ext uri="{FF2B5EF4-FFF2-40B4-BE49-F238E27FC236}">
                <a16:creationId xmlns:a16="http://schemas.microsoft.com/office/drawing/2014/main" id="{F5C1BB42-EB58-5EA7-7CCE-F8A96C1AEEC8}"/>
              </a:ext>
            </a:extLst>
          </p:cNvPr>
          <p:cNvSpPr txBox="1">
            <a:spLocks/>
          </p:cNvSpPr>
          <p:nvPr/>
        </p:nvSpPr>
        <p:spPr>
          <a:xfrm>
            <a:off x="4708" y="239378"/>
            <a:ext cx="8245475" cy="91598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dirty="0"/>
              <a:t>Πρόληψη ΒΠΔ και πρώιμες παρεμβάσεις</a:t>
            </a:r>
          </a:p>
        </p:txBody>
      </p:sp>
      <p:sp>
        <p:nvSpPr>
          <p:cNvPr id="17" name="Τίτλος 1">
            <a:extLst>
              <a:ext uri="{FF2B5EF4-FFF2-40B4-BE49-F238E27FC236}">
                <a16:creationId xmlns:a16="http://schemas.microsoft.com/office/drawing/2014/main" id="{6072803A-2780-7F1D-81F4-E7B5D224CB70}"/>
              </a:ext>
            </a:extLst>
          </p:cNvPr>
          <p:cNvSpPr txBox="1">
            <a:spLocks/>
          </p:cNvSpPr>
          <p:nvPr/>
        </p:nvSpPr>
        <p:spPr>
          <a:xfrm>
            <a:off x="15293" y="417843"/>
            <a:ext cx="8246070" cy="610820"/>
          </a:xfrm>
          <a:prstGeom prst="rect">
            <a:avLst/>
          </a:prstGeom>
        </p:spPr>
        <p:txBody>
          <a:bodyPr vert="horz" lIns="91440" tIns="45720" rIns="91440" bIns="45720" rtlCol="0" anchor="ctr">
            <a:normAutofit fontScale="97500" lnSpcReduction="10000"/>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dirty="0">
                <a:highlight>
                  <a:srgbClr val="000080"/>
                </a:highlight>
              </a:rPr>
              <a:t>Πρόληψη ΒΠΔ και πρώιμες παρεμβάσεις</a:t>
            </a:r>
          </a:p>
        </p:txBody>
      </p:sp>
    </p:spTree>
    <p:extLst>
      <p:ext uri="{BB962C8B-B14F-4D97-AF65-F5344CB8AC3E}">
        <p14:creationId xmlns:p14="http://schemas.microsoft.com/office/powerpoint/2010/main" val="19657393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C143832-4DA4-C63F-63D1-5612ED3B1BF6}"/>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35777658-6792-D382-7AB5-FA8AB4D05E1D}"/>
              </a:ext>
            </a:extLst>
          </p:cNvPr>
          <p:cNvSpPr>
            <a:spLocks noGrp="1"/>
          </p:cNvSpPr>
          <p:nvPr>
            <p:ph idx="1"/>
          </p:nvPr>
        </p:nvSpPr>
        <p:spPr>
          <a:xfrm>
            <a:off x="448965" y="1235421"/>
            <a:ext cx="8246070" cy="3664918"/>
          </a:xfrm>
        </p:spPr>
        <p:txBody>
          <a:bodyPr>
            <a:normAutofit/>
          </a:bodyPr>
          <a:lstStyle/>
          <a:p>
            <a:r>
              <a:rPr lang="en-US" sz="1600" dirty="0"/>
              <a:t>H </a:t>
            </a:r>
            <a:r>
              <a:rPr lang="el-GR" sz="1600" dirty="0" err="1"/>
              <a:t>ενδοτραχειακή</a:t>
            </a:r>
            <a:r>
              <a:rPr lang="el-GR" sz="1600" dirty="0"/>
              <a:t> </a:t>
            </a:r>
            <a:r>
              <a:rPr lang="el-GR" sz="1600" dirty="0" err="1"/>
              <a:t>ανασυνδυασμένη</a:t>
            </a:r>
            <a:r>
              <a:rPr lang="el-GR" sz="1600" dirty="0"/>
              <a:t> </a:t>
            </a:r>
            <a:r>
              <a:rPr lang="el-GR" sz="1600" dirty="0" err="1"/>
              <a:t>υπεροξειδική</a:t>
            </a:r>
            <a:r>
              <a:rPr lang="el-GR" sz="1600" dirty="0"/>
              <a:t> </a:t>
            </a:r>
            <a:r>
              <a:rPr lang="el-GR" sz="1600" dirty="0" err="1"/>
              <a:t>δισμουτάση</a:t>
            </a:r>
            <a:r>
              <a:rPr lang="el-GR" sz="1600" dirty="0"/>
              <a:t> </a:t>
            </a:r>
            <a:r>
              <a:rPr lang="el-GR" sz="1600" dirty="0" err="1"/>
              <a:t>CuZn</a:t>
            </a:r>
            <a:r>
              <a:rPr lang="el-GR" sz="1600" dirty="0"/>
              <a:t> δεν είχε καμία επίδραση στο ποσοστό BΠΔ, αλλά υπήρχε λιγότερη χρήση αναπνευστικών φαρμάκων και λιγότερες επισκέψεις στα επείγοντα και νοσηλεία έως την ηλικία του 1 έτους.</a:t>
            </a:r>
            <a:endParaRPr lang="en-US" sz="1600" dirty="0"/>
          </a:p>
          <a:p>
            <a:endParaRPr lang="en-US" sz="1600" dirty="0"/>
          </a:p>
          <a:p>
            <a:endParaRPr lang="en-US" sz="1600" dirty="0"/>
          </a:p>
          <a:p>
            <a:r>
              <a:rPr lang="el-GR" sz="1600" dirty="0"/>
              <a:t>Τέλος, η συνεχής θετική πίεση των αεραγωγών έναντι της διασωλήνωσης και της </a:t>
            </a:r>
            <a:r>
              <a:rPr lang="el-GR" sz="1600" dirty="0" err="1"/>
              <a:t>επιφανειοδραστικής</a:t>
            </a:r>
            <a:r>
              <a:rPr lang="el-GR" sz="1600" dirty="0"/>
              <a:t> ουσίας δεν άλλαξε τις </a:t>
            </a:r>
            <a:r>
              <a:rPr lang="el-GR" sz="1600" dirty="0" err="1"/>
              <a:t>ενδονοσοκομειακές</a:t>
            </a:r>
            <a:r>
              <a:rPr lang="el-GR" sz="1600" dirty="0"/>
              <a:t> διαφορές στην BPD ή στο θάνατο, αλλά υπήρχε λιγότερη κλινική πνευμονική νόσο σε ηλικία 2 ετών σε όσους έλαβαν θεραπεία με συνεχή θετική πίεση αεραγωγών.</a:t>
            </a:r>
          </a:p>
        </p:txBody>
      </p:sp>
      <p:sp>
        <p:nvSpPr>
          <p:cNvPr id="5" name="TextBox 4">
            <a:extLst>
              <a:ext uri="{FF2B5EF4-FFF2-40B4-BE49-F238E27FC236}">
                <a16:creationId xmlns:a16="http://schemas.microsoft.com/office/drawing/2014/main" id="{ABAF2A5B-8112-10EF-F6D6-5128CF51C761}"/>
              </a:ext>
            </a:extLst>
          </p:cNvPr>
          <p:cNvSpPr txBox="1"/>
          <p:nvPr/>
        </p:nvSpPr>
        <p:spPr>
          <a:xfrm>
            <a:off x="5640935" y="1960930"/>
            <a:ext cx="2916603" cy="246438"/>
          </a:xfrm>
          <a:prstGeom prst="rect">
            <a:avLst/>
          </a:prstGeom>
          <a:noFill/>
        </p:spPr>
        <p:txBody>
          <a:bodyPr wrap="square">
            <a:spAutoFit/>
          </a:bodyPr>
          <a:lstStyle/>
          <a:p>
            <a:r>
              <a:rPr lang="en-US" sz="1000" dirty="0"/>
              <a:t>Davis JM,</a:t>
            </a:r>
            <a:r>
              <a:rPr lang="el-GR" sz="1000" dirty="0"/>
              <a:t> </a:t>
            </a:r>
            <a:r>
              <a:rPr lang="en-US" sz="1000" dirty="0"/>
              <a:t>et al. Pediatrics. 2003;111:469–76. </a:t>
            </a:r>
            <a:endParaRPr lang="el-GR" sz="1000" dirty="0"/>
          </a:p>
        </p:txBody>
      </p:sp>
      <p:sp>
        <p:nvSpPr>
          <p:cNvPr id="11" name="TextBox 10">
            <a:extLst>
              <a:ext uri="{FF2B5EF4-FFF2-40B4-BE49-F238E27FC236}">
                <a16:creationId xmlns:a16="http://schemas.microsoft.com/office/drawing/2014/main" id="{F8798634-849F-88DD-3A2B-72A6D67E557C}"/>
              </a:ext>
            </a:extLst>
          </p:cNvPr>
          <p:cNvSpPr txBox="1"/>
          <p:nvPr/>
        </p:nvSpPr>
        <p:spPr>
          <a:xfrm>
            <a:off x="5826527" y="3784968"/>
            <a:ext cx="5341326" cy="246221"/>
          </a:xfrm>
          <a:prstGeom prst="rect">
            <a:avLst/>
          </a:prstGeom>
          <a:noFill/>
        </p:spPr>
        <p:txBody>
          <a:bodyPr wrap="square">
            <a:spAutoFit/>
          </a:bodyPr>
          <a:lstStyle/>
          <a:p>
            <a:r>
              <a:rPr lang="en-US" sz="1000" b="0" i="0" dirty="0">
                <a:solidFill>
                  <a:srgbClr val="303030"/>
                </a:solidFill>
                <a:effectLst/>
                <a:latin typeface="Cambria" panose="02040503050406030204" pitchFamily="18" charset="0"/>
              </a:rPr>
              <a:t>Finer NN, et al. </a:t>
            </a:r>
            <a:r>
              <a:rPr lang="en-US" sz="1000" b="0" i="1" dirty="0">
                <a:solidFill>
                  <a:srgbClr val="303030"/>
                </a:solidFill>
                <a:effectLst/>
                <a:latin typeface="Cambria" panose="02040503050406030204" pitchFamily="18" charset="0"/>
              </a:rPr>
              <a:t>N </a:t>
            </a:r>
            <a:r>
              <a:rPr lang="en-US" sz="1000" b="0" i="1" dirty="0" err="1">
                <a:solidFill>
                  <a:srgbClr val="303030"/>
                </a:solidFill>
                <a:effectLst/>
                <a:latin typeface="Cambria" panose="02040503050406030204" pitchFamily="18" charset="0"/>
              </a:rPr>
              <a:t>Engl</a:t>
            </a:r>
            <a:r>
              <a:rPr lang="en-US" sz="1000" b="0" i="1" dirty="0">
                <a:solidFill>
                  <a:srgbClr val="303030"/>
                </a:solidFill>
                <a:effectLst/>
                <a:latin typeface="Cambria" panose="02040503050406030204" pitchFamily="18" charset="0"/>
              </a:rPr>
              <a:t> J Med. </a:t>
            </a:r>
            <a:r>
              <a:rPr lang="en-US" sz="1000" b="0" i="0" dirty="0">
                <a:solidFill>
                  <a:srgbClr val="303030"/>
                </a:solidFill>
                <a:effectLst/>
                <a:latin typeface="Cambria" panose="02040503050406030204" pitchFamily="18" charset="0"/>
              </a:rPr>
              <a:t>2010;362:1970–9.</a:t>
            </a:r>
            <a:endParaRPr lang="el-GR" sz="1000" dirty="0"/>
          </a:p>
        </p:txBody>
      </p:sp>
      <p:sp>
        <p:nvSpPr>
          <p:cNvPr id="13" name="TextBox 12">
            <a:extLst>
              <a:ext uri="{FF2B5EF4-FFF2-40B4-BE49-F238E27FC236}">
                <a16:creationId xmlns:a16="http://schemas.microsoft.com/office/drawing/2014/main" id="{E7F8BDBA-9E44-7502-E242-877AE9365930}"/>
              </a:ext>
            </a:extLst>
          </p:cNvPr>
          <p:cNvSpPr txBox="1"/>
          <p:nvPr/>
        </p:nvSpPr>
        <p:spPr>
          <a:xfrm>
            <a:off x="5766179" y="4066920"/>
            <a:ext cx="5627076" cy="246221"/>
          </a:xfrm>
          <a:prstGeom prst="rect">
            <a:avLst/>
          </a:prstGeom>
          <a:noFill/>
        </p:spPr>
        <p:txBody>
          <a:bodyPr wrap="square">
            <a:spAutoFit/>
          </a:bodyPr>
          <a:lstStyle/>
          <a:p>
            <a:r>
              <a:rPr lang="en-US" sz="1000" b="0" i="1" dirty="0">
                <a:solidFill>
                  <a:srgbClr val="303030"/>
                </a:solidFill>
                <a:effectLst/>
                <a:latin typeface="Cambria" panose="02040503050406030204" pitchFamily="18" charset="0"/>
              </a:rPr>
              <a:t>Stevens  et al. J </a:t>
            </a:r>
            <a:r>
              <a:rPr lang="en-US" sz="1000" b="0" i="1" dirty="0" err="1">
                <a:solidFill>
                  <a:srgbClr val="303030"/>
                </a:solidFill>
                <a:effectLst/>
                <a:latin typeface="Cambria" panose="02040503050406030204" pitchFamily="18" charset="0"/>
              </a:rPr>
              <a:t>Pediatr</a:t>
            </a:r>
            <a:r>
              <a:rPr lang="en-US" sz="1000" b="0" i="1" dirty="0">
                <a:solidFill>
                  <a:srgbClr val="303030"/>
                </a:solidFill>
                <a:effectLst/>
                <a:latin typeface="Cambria" panose="02040503050406030204" pitchFamily="18" charset="0"/>
              </a:rPr>
              <a:t>. 2014;165:240–9. e4.</a:t>
            </a:r>
            <a:endParaRPr lang="el-GR" sz="1000" i="1" dirty="0"/>
          </a:p>
        </p:txBody>
      </p:sp>
    </p:spTree>
    <p:extLst>
      <p:ext uri="{BB962C8B-B14F-4D97-AF65-F5344CB8AC3E}">
        <p14:creationId xmlns:p14="http://schemas.microsoft.com/office/powerpoint/2010/main" val="17020258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B90CAA2-FF86-8193-D5D5-2B47845BAEA9}"/>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1AF38C93-2C44-BADB-CB13-46CC28B79C41}"/>
              </a:ext>
            </a:extLst>
          </p:cNvPr>
          <p:cNvSpPr>
            <a:spLocks noGrp="1"/>
          </p:cNvSpPr>
          <p:nvPr>
            <p:ph idx="1"/>
          </p:nvPr>
        </p:nvSpPr>
        <p:spPr/>
        <p:txBody>
          <a:bodyPr>
            <a:normAutofit/>
          </a:bodyPr>
          <a:lstStyle/>
          <a:p>
            <a:r>
              <a:rPr lang="el-GR" sz="1200" dirty="0"/>
              <a:t>Τα δεδομένα RCT και </a:t>
            </a:r>
            <a:r>
              <a:rPr lang="el-GR" sz="1200" dirty="0" err="1"/>
              <a:t>μετα</a:t>
            </a:r>
            <a:r>
              <a:rPr lang="el-GR" sz="1200" dirty="0"/>
              <a:t>-αναλύσεων υποστηρίζουν την πρώιμη έναρξη της CPAP στην αίθουσα τοκετού για άτομα που διατρέχουν κίνδυνο BPD.101102103104 Τα δεδομένα </a:t>
            </a:r>
            <a:r>
              <a:rPr lang="el-GR" sz="1200" dirty="0" err="1"/>
              <a:t>μετα</a:t>
            </a:r>
            <a:r>
              <a:rPr lang="el-GR" sz="1200" dirty="0"/>
              <a:t>-αναλύσεων αποκάλυψαν μια μικρή αλλά σημαντική μείωση στην έκβαση της BPD για βρέφη που υποστηρίχθηκαν αρχικά με CPAP σε σύγκριση με αυτά στους οποίους </a:t>
            </a:r>
            <a:r>
              <a:rPr lang="el-GR" sz="1200" dirty="0" err="1"/>
              <a:t>διασωληνώθηκαν</a:t>
            </a:r>
            <a:r>
              <a:rPr lang="el-GR" sz="1200" dirty="0"/>
              <a:t> και τους χορηγήθηκε </a:t>
            </a:r>
            <a:r>
              <a:rPr lang="el-GR" sz="1200" dirty="0" err="1"/>
              <a:t>επιφανειοδραστική</a:t>
            </a:r>
            <a:r>
              <a:rPr lang="el-GR" sz="1200" dirty="0"/>
              <a:t> ουσία,103 και μια μελέτη παρακολούθησης101 αποκάλυψε συσχέτιση μεταξύ της χρήσης CPAP και της μειωμένης αναπνευστικής νοσηρότητας.56</a:t>
            </a:r>
          </a:p>
        </p:txBody>
      </p:sp>
      <p:sp>
        <p:nvSpPr>
          <p:cNvPr id="5" name="TextBox 4">
            <a:extLst>
              <a:ext uri="{FF2B5EF4-FFF2-40B4-BE49-F238E27FC236}">
                <a16:creationId xmlns:a16="http://schemas.microsoft.com/office/drawing/2014/main" id="{CD848B87-C830-D108-B648-229877F83A78}"/>
              </a:ext>
            </a:extLst>
          </p:cNvPr>
          <p:cNvSpPr txBox="1"/>
          <p:nvPr/>
        </p:nvSpPr>
        <p:spPr>
          <a:xfrm>
            <a:off x="3961180" y="2202418"/>
            <a:ext cx="4585188" cy="369332"/>
          </a:xfrm>
          <a:prstGeom prst="rect">
            <a:avLst/>
          </a:prstGeom>
          <a:noFill/>
        </p:spPr>
        <p:txBody>
          <a:bodyPr wrap="square">
            <a:spAutoFit/>
          </a:bodyPr>
          <a:lstStyle/>
          <a:p>
            <a:r>
              <a:rPr lang="en-US" dirty="0"/>
              <a:t>Finer NN, N </a:t>
            </a:r>
            <a:r>
              <a:rPr lang="en-US" dirty="0" err="1"/>
              <a:t>Engl</a:t>
            </a:r>
            <a:r>
              <a:rPr lang="en-US" dirty="0"/>
              <a:t> J Med2010;362:1970-9.</a:t>
            </a:r>
            <a:endParaRPr lang="el-GR" dirty="0"/>
          </a:p>
        </p:txBody>
      </p:sp>
      <p:sp>
        <p:nvSpPr>
          <p:cNvPr id="8" name="TextBox 7">
            <a:extLst>
              <a:ext uri="{FF2B5EF4-FFF2-40B4-BE49-F238E27FC236}">
                <a16:creationId xmlns:a16="http://schemas.microsoft.com/office/drawing/2014/main" id="{920947A9-C3C4-724A-45CD-67FC00622D64}"/>
              </a:ext>
            </a:extLst>
          </p:cNvPr>
          <p:cNvSpPr txBox="1"/>
          <p:nvPr/>
        </p:nvSpPr>
        <p:spPr>
          <a:xfrm>
            <a:off x="3897804" y="3029864"/>
            <a:ext cx="4585188" cy="369332"/>
          </a:xfrm>
          <a:prstGeom prst="rect">
            <a:avLst/>
          </a:prstGeom>
          <a:noFill/>
        </p:spPr>
        <p:txBody>
          <a:bodyPr wrap="square">
            <a:spAutoFit/>
          </a:bodyPr>
          <a:lstStyle/>
          <a:p>
            <a:r>
              <a:rPr lang="en-US" dirty="0"/>
              <a:t>Dunn MS, et al. Pediatrics2011;128:e1069-76.</a:t>
            </a:r>
            <a:endParaRPr lang="el-GR" dirty="0"/>
          </a:p>
        </p:txBody>
      </p:sp>
      <p:sp>
        <p:nvSpPr>
          <p:cNvPr id="10" name="TextBox 9">
            <a:extLst>
              <a:ext uri="{FF2B5EF4-FFF2-40B4-BE49-F238E27FC236}">
                <a16:creationId xmlns:a16="http://schemas.microsoft.com/office/drawing/2014/main" id="{DE91FA37-3EA3-4989-BC39-293297C61E0C}"/>
              </a:ext>
            </a:extLst>
          </p:cNvPr>
          <p:cNvSpPr txBox="1"/>
          <p:nvPr/>
        </p:nvSpPr>
        <p:spPr>
          <a:xfrm>
            <a:off x="3961180" y="3666172"/>
            <a:ext cx="4585188" cy="369332"/>
          </a:xfrm>
          <a:prstGeom prst="rect">
            <a:avLst/>
          </a:prstGeom>
          <a:noFill/>
        </p:spPr>
        <p:txBody>
          <a:bodyPr wrap="square">
            <a:spAutoFit/>
          </a:bodyPr>
          <a:lstStyle/>
          <a:p>
            <a:r>
              <a:rPr lang="en-US" dirty="0" err="1"/>
              <a:t>Schmölzer</a:t>
            </a:r>
            <a:r>
              <a:rPr lang="en-US" dirty="0"/>
              <a:t> GM, et al. BMJ. 2013;347:f5980.</a:t>
            </a:r>
            <a:endParaRPr lang="el-GR" dirty="0"/>
          </a:p>
        </p:txBody>
      </p:sp>
    </p:spTree>
    <p:extLst>
      <p:ext uri="{BB962C8B-B14F-4D97-AF65-F5344CB8AC3E}">
        <p14:creationId xmlns:p14="http://schemas.microsoft.com/office/powerpoint/2010/main" val="26639145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975384E-2166-D169-D8E4-94E9A9843185}"/>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955118E3-7388-3E12-8ED4-31E2A0485692}"/>
              </a:ext>
            </a:extLst>
          </p:cNvPr>
          <p:cNvSpPr>
            <a:spLocks noGrp="1"/>
          </p:cNvSpPr>
          <p:nvPr>
            <p:ph idx="1"/>
          </p:nvPr>
        </p:nvSpPr>
        <p:spPr/>
        <p:txBody>
          <a:bodyPr>
            <a:normAutofit/>
          </a:bodyPr>
          <a:lstStyle/>
          <a:p>
            <a:r>
              <a:rPr lang="el-GR" sz="1200" dirty="0"/>
              <a:t>Μια συστηματική ανασκόπηση των </a:t>
            </a:r>
            <a:r>
              <a:rPr lang="el-GR" sz="1200" dirty="0" err="1"/>
              <a:t>RCTs</a:t>
            </a:r>
            <a:r>
              <a:rPr lang="el-GR" sz="1200" dirty="0"/>
              <a:t> συμπεριλαμβανομένων 5598 βρεφών σε 30 μελέτες έδειξε ότι η </a:t>
            </a:r>
            <a:r>
              <a:rPr lang="en-US" sz="1200" dirty="0"/>
              <a:t>Less invasive surfactant administration </a:t>
            </a:r>
            <a:r>
              <a:rPr lang="el-GR" sz="1200" dirty="0"/>
              <a:t>LISA μπορεί να έχει σημαντικό όφελος στη μείωση της σύνθετης έκβασης του θανάτου ή της BPD στις 36 εβδομάδες PMA (OR 0,49, 95% αξιόπιστο διάστημα [</a:t>
            </a:r>
            <a:r>
              <a:rPr lang="el-GR" sz="1200" dirty="0" err="1"/>
              <a:t>CrI</a:t>
            </a:r>
            <a:r>
              <a:rPr lang="el-GR" sz="1200" dirty="0"/>
              <a:t>], 0,30 έως 0,79) και CPAP μόνο (OR 0,58; 95% </a:t>
            </a:r>
            <a:r>
              <a:rPr lang="el-GR" sz="1200" dirty="0" err="1"/>
              <a:t>CrI</a:t>
            </a:r>
            <a:r>
              <a:rPr lang="el-GR" sz="1200" dirty="0"/>
              <a:t> 0,35 έως 0,93).108 Λίγες ανεπιθύμητες ενέργειες έχουν αναφερθεί με το LISA, οι περισσότερες είναι βραδυκαρδία κατά την ενστάλαξη </a:t>
            </a:r>
            <a:r>
              <a:rPr lang="el-GR" sz="1200" dirty="0" err="1"/>
              <a:t>επιφανειοδραστικού</a:t>
            </a:r>
            <a:r>
              <a:rPr lang="el-GR" sz="1200" dirty="0"/>
              <a:t> που μπορεί συχνά να αντιμετωπιστεί με παροδική παύση της ενστάλαξης και συνέχιση σε πιο αργό χρονικό διάστημα.105 Μια ομάδα Η μελέτη έδειξε ότι το LISA σχετίζεται με μια σημαντική αύξηση της αυτόματης διάτρησης του εντέρου (SIP), πιο έντονη σε βρέφη &lt;26 εβδομάδων GA (LISA 10,0 v ETT 7,4%, P=0,029).109 Αυτό το εύρημα απαιτεί περαιτέρω αξιολόγηση σε μεγαλύτερη μελλοντική RCT.</a:t>
            </a:r>
          </a:p>
        </p:txBody>
      </p:sp>
      <p:sp>
        <p:nvSpPr>
          <p:cNvPr id="6" name="TextBox 5">
            <a:extLst>
              <a:ext uri="{FF2B5EF4-FFF2-40B4-BE49-F238E27FC236}">
                <a16:creationId xmlns:a16="http://schemas.microsoft.com/office/drawing/2014/main" id="{0683A107-91C0-999A-A69E-32B98EC88752}"/>
              </a:ext>
            </a:extLst>
          </p:cNvPr>
          <p:cNvSpPr txBox="1"/>
          <p:nvPr/>
        </p:nvSpPr>
        <p:spPr>
          <a:xfrm>
            <a:off x="5030115" y="2877160"/>
            <a:ext cx="3359510" cy="261610"/>
          </a:xfrm>
          <a:prstGeom prst="rect">
            <a:avLst/>
          </a:prstGeom>
          <a:noFill/>
        </p:spPr>
        <p:txBody>
          <a:bodyPr wrap="square">
            <a:spAutoFit/>
          </a:bodyPr>
          <a:lstStyle/>
          <a:p>
            <a:r>
              <a:rPr lang="en-US" sz="1100" dirty="0" err="1"/>
              <a:t>Herting</a:t>
            </a:r>
            <a:r>
              <a:rPr lang="en-US" sz="1100" dirty="0"/>
              <a:t> </a:t>
            </a:r>
            <a:r>
              <a:rPr lang="en-US" sz="1100" dirty="0" err="1"/>
              <a:t>E,et</a:t>
            </a:r>
            <a:r>
              <a:rPr lang="en-US" sz="1100" dirty="0"/>
              <a:t> al. </a:t>
            </a:r>
            <a:r>
              <a:rPr lang="en-US" sz="1100" dirty="0" err="1"/>
              <a:t>Curr</a:t>
            </a:r>
            <a:r>
              <a:rPr lang="en-US" sz="1100" dirty="0"/>
              <a:t> </a:t>
            </a:r>
            <a:r>
              <a:rPr lang="en-US" sz="1100" dirty="0" err="1"/>
              <a:t>Opin</a:t>
            </a:r>
            <a:r>
              <a:rPr lang="en-US" sz="1100" dirty="0"/>
              <a:t> Pediatr2020;32:228-34.</a:t>
            </a:r>
            <a:endParaRPr lang="el-GR" sz="1100" dirty="0"/>
          </a:p>
        </p:txBody>
      </p:sp>
      <p:sp>
        <p:nvSpPr>
          <p:cNvPr id="8" name="TextBox 7">
            <a:extLst>
              <a:ext uri="{FF2B5EF4-FFF2-40B4-BE49-F238E27FC236}">
                <a16:creationId xmlns:a16="http://schemas.microsoft.com/office/drawing/2014/main" id="{7DFD0AFF-2250-DA42-7952-655993F29601}"/>
              </a:ext>
            </a:extLst>
          </p:cNvPr>
          <p:cNvSpPr txBox="1"/>
          <p:nvPr/>
        </p:nvSpPr>
        <p:spPr>
          <a:xfrm>
            <a:off x="5030115" y="3138770"/>
            <a:ext cx="2445299" cy="261610"/>
          </a:xfrm>
          <a:prstGeom prst="rect">
            <a:avLst/>
          </a:prstGeom>
          <a:noFill/>
        </p:spPr>
        <p:txBody>
          <a:bodyPr wrap="square">
            <a:spAutoFit/>
          </a:bodyPr>
          <a:lstStyle/>
          <a:p>
            <a:r>
              <a:rPr lang="en-US" sz="1100" dirty="0" err="1"/>
              <a:t>Härtel</a:t>
            </a:r>
            <a:r>
              <a:rPr lang="en-US" sz="1100" dirty="0"/>
              <a:t> C, et al. Sci Rep2018;8:8333.</a:t>
            </a:r>
            <a:endParaRPr lang="el-GR" sz="1100" dirty="0"/>
          </a:p>
        </p:txBody>
      </p:sp>
    </p:spTree>
    <p:extLst>
      <p:ext uri="{BB962C8B-B14F-4D97-AF65-F5344CB8AC3E}">
        <p14:creationId xmlns:p14="http://schemas.microsoft.com/office/powerpoint/2010/main" val="8830374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33E5E2D-F613-F675-4A2D-0CD5F8442807}"/>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CB2DDC5E-9E1C-BDC8-4C48-7FDF1A492AFC}"/>
              </a:ext>
            </a:extLst>
          </p:cNvPr>
          <p:cNvSpPr>
            <a:spLocks noGrp="1"/>
          </p:cNvSpPr>
          <p:nvPr>
            <p:ph idx="1"/>
          </p:nvPr>
        </p:nvSpPr>
        <p:spPr>
          <a:xfrm>
            <a:off x="143555" y="1197405"/>
            <a:ext cx="8856890" cy="3664918"/>
          </a:xfrm>
        </p:spPr>
        <p:txBody>
          <a:bodyPr>
            <a:normAutofit/>
          </a:bodyPr>
          <a:lstStyle/>
          <a:p>
            <a:r>
              <a:rPr lang="el-GR" sz="1600" dirty="0"/>
              <a:t>Η καθυστέρηση της θεραπείας ενός μέτριου/μεγάλου ανοιχτού αρτηριακού πόρου πέραν της πρώτης εβδομάδας αυξάνει τη συχνότητα εμφάνισης BΠΔ και BΠΔ/</a:t>
            </a:r>
            <a:r>
              <a:rPr lang="el-GR" sz="1600" dirty="0" err="1"/>
              <a:t>θάνατου</a:t>
            </a:r>
            <a:r>
              <a:rPr lang="el-GR" sz="1600" dirty="0"/>
              <a:t>.</a:t>
            </a:r>
          </a:p>
          <a:p>
            <a:endParaRPr lang="el-GR" sz="1600" dirty="0"/>
          </a:p>
          <a:p>
            <a:endParaRPr lang="el-GR" sz="1600" dirty="0"/>
          </a:p>
          <a:p>
            <a:r>
              <a:rPr lang="el-GR" sz="1600" dirty="0"/>
              <a:t>Η τακτική προφυλακτική χορήγηση </a:t>
            </a:r>
            <a:r>
              <a:rPr lang="el-GR" sz="1600" dirty="0" err="1"/>
              <a:t>ινδομεθακίνης</a:t>
            </a:r>
            <a:r>
              <a:rPr lang="el-GR" sz="1600" dirty="0"/>
              <a:t> (ως μέρος της φροντίδας εισαγωγής που παρέχεται εντός 24 ωρών από τη γέννηση) συσχετίζεται με χαμηλότερο ποσοστό ΒΠΔ (με ή χωρίς </a:t>
            </a:r>
            <a:r>
              <a:rPr lang="en-US" sz="1600" dirty="0"/>
              <a:t>PH) </a:t>
            </a:r>
            <a:r>
              <a:rPr lang="el-GR" sz="1600" dirty="0"/>
              <a:t>ή θανάτου</a:t>
            </a:r>
            <a:r>
              <a:rPr lang="en-US" sz="1600" dirty="0"/>
              <a:t> </a:t>
            </a:r>
            <a:r>
              <a:rPr lang="el-GR" sz="1600" dirty="0"/>
              <a:t>συγκριτικά με την ομάδα ελέγχου.</a:t>
            </a:r>
          </a:p>
          <a:p>
            <a:endParaRPr lang="el-GR" dirty="0"/>
          </a:p>
        </p:txBody>
      </p:sp>
      <p:sp>
        <p:nvSpPr>
          <p:cNvPr id="5" name="TextBox 4">
            <a:extLst>
              <a:ext uri="{FF2B5EF4-FFF2-40B4-BE49-F238E27FC236}">
                <a16:creationId xmlns:a16="http://schemas.microsoft.com/office/drawing/2014/main" id="{1AE8F116-44CB-47BE-CE63-3F8B62109BAE}"/>
              </a:ext>
            </a:extLst>
          </p:cNvPr>
          <p:cNvSpPr txBox="1"/>
          <p:nvPr/>
        </p:nvSpPr>
        <p:spPr>
          <a:xfrm>
            <a:off x="5355855" y="3029864"/>
            <a:ext cx="2575655"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i="1" dirty="0"/>
              <a:t>Liebowitz M, et al. J </a:t>
            </a:r>
            <a:r>
              <a:rPr lang="en-US" sz="900" i="1" dirty="0" err="1"/>
              <a:t>Pediatr</a:t>
            </a:r>
            <a:r>
              <a:rPr lang="en-US" sz="900" i="1" dirty="0"/>
              <a:t>. 2017;181:12–28. e1</a:t>
            </a:r>
            <a:endParaRPr lang="el-GR" sz="900" i="1" dirty="0"/>
          </a:p>
        </p:txBody>
      </p:sp>
      <p:sp>
        <p:nvSpPr>
          <p:cNvPr id="7" name="TextBox 6">
            <a:extLst>
              <a:ext uri="{FF2B5EF4-FFF2-40B4-BE49-F238E27FC236}">
                <a16:creationId xmlns:a16="http://schemas.microsoft.com/office/drawing/2014/main" id="{24F3A10D-5681-7ECA-5ED8-A6266A31C6C1}"/>
              </a:ext>
            </a:extLst>
          </p:cNvPr>
          <p:cNvSpPr txBox="1"/>
          <p:nvPr/>
        </p:nvSpPr>
        <p:spPr>
          <a:xfrm>
            <a:off x="5355855" y="3260696"/>
            <a:ext cx="2575655"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err="1">
                <a:solidFill>
                  <a:srgbClr val="303030"/>
                </a:solidFill>
                <a:effectLst/>
                <a:latin typeface="Calibri" panose="020F0502020204030204" pitchFamily="34" charset="0"/>
                <a:cs typeface="Calibri" panose="020F0502020204030204" pitchFamily="34" charset="0"/>
              </a:rPr>
              <a:t>Kaempf</a:t>
            </a:r>
            <a:r>
              <a:rPr lang="en-US" sz="900" b="0" i="1" dirty="0">
                <a:solidFill>
                  <a:srgbClr val="303030"/>
                </a:solidFill>
                <a:effectLst/>
                <a:latin typeface="Calibri" panose="020F0502020204030204" pitchFamily="34" charset="0"/>
                <a:cs typeface="Calibri" panose="020F0502020204030204" pitchFamily="34" charset="0"/>
              </a:rPr>
              <a:t> JW,  et al. J </a:t>
            </a:r>
            <a:r>
              <a:rPr lang="en-US" sz="900" b="0" i="1" dirty="0" err="1">
                <a:solidFill>
                  <a:srgbClr val="303030"/>
                </a:solidFill>
                <a:effectLst/>
                <a:latin typeface="Calibri" panose="020F0502020204030204" pitchFamily="34" charset="0"/>
                <a:cs typeface="Calibri" panose="020F0502020204030204" pitchFamily="34" charset="0"/>
              </a:rPr>
              <a:t>Perinatol</a:t>
            </a:r>
            <a:r>
              <a:rPr lang="en-US" sz="900" b="0" i="1" dirty="0">
                <a:solidFill>
                  <a:srgbClr val="303030"/>
                </a:solidFill>
                <a:effectLst/>
                <a:latin typeface="Calibri" panose="020F0502020204030204" pitchFamily="34" charset="0"/>
                <a:cs typeface="Calibri" panose="020F0502020204030204" pitchFamily="34" charset="0"/>
              </a:rPr>
              <a:t>. 2012;32:344–8. </a:t>
            </a:r>
            <a:endParaRPr lang="el-GR" sz="900" i="1" dirty="0">
              <a:latin typeface="Calibri" panose="020F0502020204030204" pitchFamily="34" charset="0"/>
              <a:cs typeface="Calibri" panose="020F0502020204030204" pitchFamily="34" charset="0"/>
            </a:endParaRPr>
          </a:p>
        </p:txBody>
      </p:sp>
      <p:sp>
        <p:nvSpPr>
          <p:cNvPr id="10" name="Τίτλος 1">
            <a:extLst>
              <a:ext uri="{FF2B5EF4-FFF2-40B4-BE49-F238E27FC236}">
                <a16:creationId xmlns:a16="http://schemas.microsoft.com/office/drawing/2014/main" id="{AC3A2694-AFF3-3483-FD11-4563627E3AD4}"/>
              </a:ext>
            </a:extLst>
          </p:cNvPr>
          <p:cNvSpPr txBox="1">
            <a:spLocks/>
          </p:cNvSpPr>
          <p:nvPr/>
        </p:nvSpPr>
        <p:spPr>
          <a:xfrm>
            <a:off x="4708" y="239378"/>
            <a:ext cx="8245475" cy="91598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dirty="0"/>
              <a:t>Πρόληψη ΒΠΔ και πρώιμες παρεμβάσεις</a:t>
            </a:r>
          </a:p>
        </p:txBody>
      </p:sp>
      <p:sp>
        <p:nvSpPr>
          <p:cNvPr id="11" name="Τίτλος 1">
            <a:extLst>
              <a:ext uri="{FF2B5EF4-FFF2-40B4-BE49-F238E27FC236}">
                <a16:creationId xmlns:a16="http://schemas.microsoft.com/office/drawing/2014/main" id="{A43E52B2-BD81-1066-4129-4655CC191CE1}"/>
              </a:ext>
            </a:extLst>
          </p:cNvPr>
          <p:cNvSpPr txBox="1">
            <a:spLocks/>
          </p:cNvSpPr>
          <p:nvPr/>
        </p:nvSpPr>
        <p:spPr>
          <a:xfrm>
            <a:off x="8821" y="391961"/>
            <a:ext cx="8246070" cy="610820"/>
          </a:xfrm>
          <a:prstGeom prst="rect">
            <a:avLst/>
          </a:prstGeom>
        </p:spPr>
        <p:txBody>
          <a:bodyPr vert="horz" lIns="91440" tIns="45720" rIns="91440" bIns="45720" rtlCol="0" anchor="ctr">
            <a:normAutofit fontScale="97500" lnSpcReduction="10000"/>
          </a:bodyPr>
          <a:lstStyle>
            <a:lvl1pPr algn="l" defTabSz="914400" rtl="0" eaLnBrk="1" latinLnBrk="0" hangingPunct="1">
              <a:spcBef>
                <a:spcPct val="0"/>
              </a:spcBef>
              <a:buNone/>
              <a:defRPr sz="3600" kern="1200" baseline="0">
                <a:solidFill>
                  <a:schemeClr val="bg1"/>
                </a:solidFill>
                <a:effectLst>
                  <a:outerShdw blurRad="50800" dist="38100" dir="2700000" algn="tl" rotWithShape="0">
                    <a:prstClr val="black">
                      <a:alpha val="40000"/>
                    </a:prstClr>
                  </a:outerShdw>
                </a:effectLst>
                <a:latin typeface="+mj-lt"/>
                <a:ea typeface="+mj-ea"/>
                <a:cs typeface="+mj-cs"/>
              </a:defRPr>
            </a:lvl1pPr>
          </a:lstStyle>
          <a:p>
            <a:r>
              <a:rPr lang="el-GR" dirty="0">
                <a:highlight>
                  <a:srgbClr val="000080"/>
                </a:highlight>
              </a:rPr>
              <a:t>Πρόληψη ΒΠΔ και πρώιμες παρεμβάσεις</a:t>
            </a:r>
          </a:p>
        </p:txBody>
      </p:sp>
    </p:spTree>
    <p:extLst>
      <p:ext uri="{BB962C8B-B14F-4D97-AF65-F5344CB8AC3E}">
        <p14:creationId xmlns:p14="http://schemas.microsoft.com/office/powerpoint/2010/main" val="20234855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EE63AF-9255-FACA-1A55-AA7804672696}"/>
              </a:ext>
            </a:extLst>
          </p:cNvPr>
          <p:cNvSpPr>
            <a:spLocks noGrp="1"/>
          </p:cNvSpPr>
          <p:nvPr>
            <p:ph type="title"/>
          </p:nvPr>
        </p:nvSpPr>
        <p:spPr/>
        <p:txBody>
          <a:bodyPr>
            <a:normAutofit fontScale="90000"/>
          </a:bodyPr>
          <a:lstStyle/>
          <a:p>
            <a:r>
              <a:rPr lang="el-GR" dirty="0"/>
              <a:t>Διαχείριση και Θεραπεία της εγκατεστημένης BPD</a:t>
            </a:r>
          </a:p>
        </p:txBody>
      </p:sp>
      <p:sp>
        <p:nvSpPr>
          <p:cNvPr id="3" name="Θέση περιεχομένου 2">
            <a:extLst>
              <a:ext uri="{FF2B5EF4-FFF2-40B4-BE49-F238E27FC236}">
                <a16:creationId xmlns:a16="http://schemas.microsoft.com/office/drawing/2014/main" id="{5B16E060-1760-F126-F905-2CEEEF2FF5FA}"/>
              </a:ext>
            </a:extLst>
          </p:cNvPr>
          <p:cNvSpPr>
            <a:spLocks noGrp="1"/>
          </p:cNvSpPr>
          <p:nvPr>
            <p:ph idx="1"/>
          </p:nvPr>
        </p:nvSpPr>
        <p:spPr/>
        <p:txBody>
          <a:bodyPr/>
          <a:lstStyle/>
          <a:p>
            <a:endParaRPr lang="el-GR"/>
          </a:p>
        </p:txBody>
      </p:sp>
    </p:spTree>
    <p:extLst>
      <p:ext uri="{BB962C8B-B14F-4D97-AF65-F5344CB8AC3E}">
        <p14:creationId xmlns:p14="http://schemas.microsoft.com/office/powerpoint/2010/main" val="11512181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456C5B7-120C-DAB5-7E37-77F905B571C6}"/>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0DFF8E80-6D2F-90A4-DB54-05B7BB594AF3}"/>
              </a:ext>
            </a:extLst>
          </p:cNvPr>
          <p:cNvSpPr>
            <a:spLocks noGrp="1"/>
          </p:cNvSpPr>
          <p:nvPr>
            <p:ph idx="1"/>
          </p:nvPr>
        </p:nvSpPr>
        <p:spPr/>
        <p:txBody>
          <a:bodyPr/>
          <a:lstStyle/>
          <a:p>
            <a:endParaRPr lang="el-GR"/>
          </a:p>
        </p:txBody>
      </p:sp>
      <p:pic>
        <p:nvPicPr>
          <p:cNvPr id="5" name="Εικόνα 4">
            <a:extLst>
              <a:ext uri="{FF2B5EF4-FFF2-40B4-BE49-F238E27FC236}">
                <a16:creationId xmlns:a16="http://schemas.microsoft.com/office/drawing/2014/main" id="{60F2A568-95A8-A3BF-D62A-84C71567B9ED}"/>
              </a:ext>
            </a:extLst>
          </p:cNvPr>
          <p:cNvPicPr>
            <a:picLocks noChangeAspect="1"/>
          </p:cNvPicPr>
          <p:nvPr/>
        </p:nvPicPr>
        <p:blipFill rotWithShape="1">
          <a:blip r:embed="rId3"/>
          <a:srcRect l="6903" t="12836" r="6479" b="15565"/>
          <a:stretch/>
        </p:blipFill>
        <p:spPr>
          <a:xfrm>
            <a:off x="519793" y="1129633"/>
            <a:ext cx="7920262" cy="3512215"/>
          </a:xfrm>
          <a:prstGeom prst="rect">
            <a:avLst/>
          </a:prstGeom>
        </p:spPr>
      </p:pic>
    </p:spTree>
    <p:extLst>
      <p:ext uri="{BB962C8B-B14F-4D97-AF65-F5344CB8AC3E}">
        <p14:creationId xmlns:p14="http://schemas.microsoft.com/office/powerpoint/2010/main" val="34931650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0D6BD39-B254-1AA1-C70B-37F01F023BB1}"/>
              </a:ext>
            </a:extLst>
          </p:cNvPr>
          <p:cNvSpPr>
            <a:spLocks noGrp="1"/>
          </p:cNvSpPr>
          <p:nvPr>
            <p:ph type="title"/>
          </p:nvPr>
        </p:nvSpPr>
        <p:spPr>
          <a:xfrm>
            <a:off x="143555" y="0"/>
            <a:ext cx="8246070" cy="916230"/>
          </a:xfrm>
        </p:spPr>
        <p:txBody>
          <a:bodyPr>
            <a:noAutofit/>
          </a:bodyPr>
          <a:lstStyle/>
          <a:p>
            <a:r>
              <a:rPr lang="el-GR" sz="2000" b="1" dirty="0">
                <a:solidFill>
                  <a:srgbClr val="FFFF00"/>
                </a:solidFill>
              </a:rPr>
              <a:t>Ποιος ο </a:t>
            </a:r>
            <a:r>
              <a:rPr lang="el-GR" sz="2000" b="1" dirty="0" err="1">
                <a:solidFill>
                  <a:srgbClr val="FFFF00"/>
                </a:solidFill>
              </a:rPr>
              <a:t>συνιστώμενος</a:t>
            </a:r>
            <a:r>
              <a:rPr lang="el-GR" sz="2000" b="1" dirty="0">
                <a:solidFill>
                  <a:srgbClr val="FFFF00"/>
                </a:solidFill>
              </a:rPr>
              <a:t> κορεσμός της </a:t>
            </a:r>
            <a:r>
              <a:rPr lang="el-GR" sz="2000" b="1" dirty="0" err="1">
                <a:solidFill>
                  <a:srgbClr val="FFFF00"/>
                </a:solidFill>
              </a:rPr>
              <a:t>οξυαιμοσφαιρίνης</a:t>
            </a:r>
            <a:r>
              <a:rPr lang="el-GR" sz="2000" b="1" dirty="0">
                <a:solidFill>
                  <a:srgbClr val="FFFF00"/>
                </a:solidFill>
              </a:rPr>
              <a:t>;</a:t>
            </a:r>
          </a:p>
        </p:txBody>
      </p:sp>
      <p:sp>
        <p:nvSpPr>
          <p:cNvPr id="3" name="Θέση περιεχομένου 2">
            <a:extLst>
              <a:ext uri="{FF2B5EF4-FFF2-40B4-BE49-F238E27FC236}">
                <a16:creationId xmlns:a16="http://schemas.microsoft.com/office/drawing/2014/main" id="{F24BB136-A832-424C-5456-1D17946B58C2}"/>
              </a:ext>
            </a:extLst>
          </p:cNvPr>
          <p:cNvSpPr>
            <a:spLocks noGrp="1"/>
          </p:cNvSpPr>
          <p:nvPr>
            <p:ph idx="1"/>
          </p:nvPr>
        </p:nvSpPr>
        <p:spPr>
          <a:xfrm>
            <a:off x="143555" y="1108148"/>
            <a:ext cx="8856890" cy="3664918"/>
          </a:xfrm>
        </p:spPr>
        <p:txBody>
          <a:bodyPr/>
          <a:lstStyle/>
          <a:p>
            <a:r>
              <a:rPr lang="el-GR" sz="1400" dirty="0"/>
              <a:t>Προς το παρόν, η μόνη σαφής σύσταση, με βάση μια ανάλυση μεμονωμένων ασθενών οκτώ </a:t>
            </a:r>
            <a:r>
              <a:rPr lang="el-GR" sz="1400" dirty="0" err="1"/>
              <a:t>RCTs</a:t>
            </a:r>
            <a:r>
              <a:rPr lang="el-GR" sz="1400" dirty="0"/>
              <a:t>, είναι να ξεκινήσει η συνεχής παρακολούθηση του SpO2 αμέσως μετά τη γέννηση και να </a:t>
            </a:r>
            <a:r>
              <a:rPr lang="el-GR" sz="1400" dirty="0" err="1"/>
              <a:t>τιτλοποιηθεί</a:t>
            </a:r>
            <a:r>
              <a:rPr lang="el-GR" sz="1400" dirty="0"/>
              <a:t> το συμπληρωματικό οξυγόνο για να επιτευχθεί μέτρηση SpO2 &gt;80% κατά 5 λεπτά ζωής δεδομένης της συσχέτισης μεταξύ της </a:t>
            </a:r>
            <a:r>
              <a:rPr lang="el-GR" sz="1400" dirty="0" err="1"/>
              <a:t>υποξίας</a:t>
            </a:r>
            <a:r>
              <a:rPr lang="el-GR" sz="1400" dirty="0"/>
              <a:t> σε αυτό το χρονικό σημείο και της αυξημένης θνησιμότητας.</a:t>
            </a:r>
          </a:p>
          <a:p>
            <a:endParaRPr lang="el-GR" sz="1400" dirty="0"/>
          </a:p>
          <a:p>
            <a:pPr marL="0" indent="0">
              <a:buNone/>
            </a:pPr>
            <a:endParaRPr lang="el-GR" sz="1400" dirty="0"/>
          </a:p>
          <a:p>
            <a:r>
              <a:rPr lang="el-GR" sz="1400" dirty="0"/>
              <a:t>Δεδομένα από τη μελέτη </a:t>
            </a:r>
            <a:r>
              <a:rPr lang="el-GR" sz="1400" dirty="0" err="1"/>
              <a:t>Neonatal</a:t>
            </a:r>
            <a:r>
              <a:rPr lang="el-GR" sz="1400" dirty="0"/>
              <a:t> </a:t>
            </a:r>
            <a:r>
              <a:rPr lang="el-GR" sz="1400" dirty="0" err="1"/>
              <a:t>Oxygenation</a:t>
            </a:r>
            <a:r>
              <a:rPr lang="el-GR" sz="1400" dirty="0"/>
              <a:t> </a:t>
            </a:r>
            <a:r>
              <a:rPr lang="el-GR" sz="1400" dirty="0" err="1"/>
              <a:t>Prospective</a:t>
            </a:r>
            <a:r>
              <a:rPr lang="el-GR" sz="1400" dirty="0"/>
              <a:t> </a:t>
            </a:r>
            <a:r>
              <a:rPr lang="el-GR" sz="1400" dirty="0" err="1"/>
              <a:t>Meta-analysis</a:t>
            </a:r>
            <a:r>
              <a:rPr lang="el-GR" sz="1400" dirty="0"/>
              <a:t> έδειξαν ότι η χρήση του χαμηλότερου στόχου (85-89%) συσχετίστηκε με αυξημένο κίνδυνο θνησιμότητας πριν από την έξοδο (RR 1,17, 95% CI 1,04 έως 1,31, P=0,01).</a:t>
            </a:r>
            <a:endParaRPr lang="en-US" sz="1400" dirty="0"/>
          </a:p>
          <a:p>
            <a:endParaRPr lang="en-US" sz="1400" dirty="0"/>
          </a:p>
          <a:p>
            <a:r>
              <a:rPr lang="el-GR" sz="1400" dirty="0"/>
              <a:t>Η χρήση του στόχου υψηλότερου κορεσμού (91-95%) δεν βρέθηκε να σχετίζεται με αυξημένη συχνότητα εμφάνισης </a:t>
            </a:r>
            <a:r>
              <a:rPr lang="en-US" sz="1400" dirty="0"/>
              <a:t>B</a:t>
            </a:r>
            <a:r>
              <a:rPr lang="el-GR" sz="1400" dirty="0"/>
              <a:t>ΠΔ.</a:t>
            </a:r>
            <a:endParaRPr lang="en-US" sz="1400" dirty="0"/>
          </a:p>
          <a:p>
            <a:endParaRPr lang="el-GR" sz="1400" dirty="0"/>
          </a:p>
          <a:p>
            <a:endParaRPr lang="el-GR" dirty="0"/>
          </a:p>
        </p:txBody>
      </p:sp>
      <p:sp>
        <p:nvSpPr>
          <p:cNvPr id="4" name="TextBox 3">
            <a:extLst>
              <a:ext uri="{FF2B5EF4-FFF2-40B4-BE49-F238E27FC236}">
                <a16:creationId xmlns:a16="http://schemas.microsoft.com/office/drawing/2014/main" id="{885C150F-9D3A-035C-107B-422C9D31D0F2}"/>
              </a:ext>
            </a:extLst>
          </p:cNvPr>
          <p:cNvSpPr txBox="1"/>
          <p:nvPr/>
        </p:nvSpPr>
        <p:spPr>
          <a:xfrm>
            <a:off x="5087388" y="2147008"/>
            <a:ext cx="3664920" cy="246221"/>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i="1" dirty="0" err="1"/>
              <a:t>Oei</a:t>
            </a:r>
            <a:r>
              <a:rPr lang="en-US" sz="1000" i="1" dirty="0"/>
              <a:t> JL</a:t>
            </a:r>
            <a:r>
              <a:rPr lang="el-GR" sz="1000" i="1" dirty="0"/>
              <a:t> </a:t>
            </a:r>
            <a:r>
              <a:rPr lang="en-US" sz="1000" i="1" dirty="0"/>
              <a:t>et al. Arch Dis Child Fetal Neonatal Ed.2018;103:F446-54. </a:t>
            </a:r>
            <a:endParaRPr lang="el-GR" sz="1000" i="1" dirty="0"/>
          </a:p>
        </p:txBody>
      </p:sp>
      <p:sp>
        <p:nvSpPr>
          <p:cNvPr id="6" name="TextBox 5">
            <a:extLst>
              <a:ext uri="{FF2B5EF4-FFF2-40B4-BE49-F238E27FC236}">
                <a16:creationId xmlns:a16="http://schemas.microsoft.com/office/drawing/2014/main" id="{546F6A5E-4AC5-3946-57BF-DB367DBAABCD}"/>
              </a:ext>
            </a:extLst>
          </p:cNvPr>
          <p:cNvSpPr txBox="1"/>
          <p:nvPr/>
        </p:nvSpPr>
        <p:spPr>
          <a:xfrm>
            <a:off x="5077190" y="3912241"/>
            <a:ext cx="3664919" cy="246221"/>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1000" dirty="0" err="1"/>
              <a:t>Askie</a:t>
            </a:r>
            <a:r>
              <a:rPr lang="en-US" sz="1000" dirty="0"/>
              <a:t> LM,</a:t>
            </a:r>
            <a:r>
              <a:rPr lang="el-GR" sz="1000" dirty="0"/>
              <a:t> </a:t>
            </a:r>
            <a:r>
              <a:rPr lang="en-US" sz="1000" dirty="0"/>
              <a:t>et al. Cochrane Database Syst Rev.2017;4:CD011190.</a:t>
            </a:r>
            <a:endParaRPr lang="el-GR" sz="1000" dirty="0"/>
          </a:p>
        </p:txBody>
      </p:sp>
      <p:sp>
        <p:nvSpPr>
          <p:cNvPr id="10" name="TextBox 9">
            <a:extLst>
              <a:ext uri="{FF2B5EF4-FFF2-40B4-BE49-F238E27FC236}">
                <a16:creationId xmlns:a16="http://schemas.microsoft.com/office/drawing/2014/main" id="{F0BD92BE-2BEA-45EB-6A98-85CFC37ECC4A}"/>
              </a:ext>
            </a:extLst>
          </p:cNvPr>
          <p:cNvSpPr txBox="1"/>
          <p:nvPr/>
        </p:nvSpPr>
        <p:spPr>
          <a:xfrm>
            <a:off x="467978" y="4280489"/>
            <a:ext cx="8208043" cy="646331"/>
          </a:xfrm>
          <a:prstGeom prst="rect">
            <a:avLst/>
          </a:prstGeom>
          <a:solidFill>
            <a:schemeClr val="accent2">
              <a:lumMod val="20000"/>
              <a:lumOff val="8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algn="ctr"/>
            <a:r>
              <a:rPr lang="el-GR" dirty="0"/>
              <a:t>Επομένως, συνιστάται η χρήση συμπληρωματικού οξυγόνου με κορεσμό στόχο εντός του εύρους 90-95% για βρέφη που το χρειάζονται.</a:t>
            </a:r>
          </a:p>
        </p:txBody>
      </p:sp>
    </p:spTree>
    <p:extLst>
      <p:ext uri="{BB962C8B-B14F-4D97-AF65-F5344CB8AC3E}">
        <p14:creationId xmlns:p14="http://schemas.microsoft.com/office/powerpoint/2010/main" val="19858735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910A79D-BFDC-A39B-8108-CBD707583E67}"/>
              </a:ext>
            </a:extLst>
          </p:cNvPr>
          <p:cNvSpPr>
            <a:spLocks noGrp="1"/>
          </p:cNvSpPr>
          <p:nvPr>
            <p:ph type="title"/>
          </p:nvPr>
        </p:nvSpPr>
        <p:spPr>
          <a:xfrm>
            <a:off x="143555" y="128470"/>
            <a:ext cx="8246070" cy="916230"/>
          </a:xfrm>
        </p:spPr>
        <p:txBody>
          <a:bodyPr/>
          <a:lstStyle/>
          <a:p>
            <a:r>
              <a:rPr lang="el-GR" dirty="0"/>
              <a:t>Συστάσεις θεραπείας</a:t>
            </a:r>
          </a:p>
        </p:txBody>
      </p:sp>
      <p:sp>
        <p:nvSpPr>
          <p:cNvPr id="3" name="Θέση περιεχομένου 2">
            <a:extLst>
              <a:ext uri="{FF2B5EF4-FFF2-40B4-BE49-F238E27FC236}">
                <a16:creationId xmlns:a16="http://schemas.microsoft.com/office/drawing/2014/main" id="{86A514AC-F5FF-6C6E-7974-8B9CBC58ADD5}"/>
              </a:ext>
            </a:extLst>
          </p:cNvPr>
          <p:cNvSpPr>
            <a:spLocks noGrp="1"/>
          </p:cNvSpPr>
          <p:nvPr>
            <p:ph idx="1"/>
          </p:nvPr>
        </p:nvSpPr>
        <p:spPr/>
        <p:txBody>
          <a:bodyPr/>
          <a:lstStyle/>
          <a:p>
            <a:endParaRPr lang="el-GR" dirty="0"/>
          </a:p>
        </p:txBody>
      </p:sp>
      <p:pic>
        <p:nvPicPr>
          <p:cNvPr id="5" name="Εικόνα 4">
            <a:extLst>
              <a:ext uri="{FF2B5EF4-FFF2-40B4-BE49-F238E27FC236}">
                <a16:creationId xmlns:a16="http://schemas.microsoft.com/office/drawing/2014/main" id="{F75E4084-0DBF-0693-53AD-C7B62298368E}"/>
              </a:ext>
            </a:extLst>
          </p:cNvPr>
          <p:cNvPicPr>
            <a:picLocks noChangeAspect="1"/>
          </p:cNvPicPr>
          <p:nvPr/>
        </p:nvPicPr>
        <p:blipFill rotWithShape="1">
          <a:blip r:embed="rId3"/>
          <a:srcRect l="21610" t="18870" r="41650" b="3305"/>
          <a:stretch/>
        </p:blipFill>
        <p:spPr>
          <a:xfrm>
            <a:off x="1" y="1263772"/>
            <a:ext cx="3044950" cy="3817623"/>
          </a:xfrm>
          <a:prstGeom prst="rect">
            <a:avLst/>
          </a:prstGeom>
        </p:spPr>
      </p:pic>
      <p:pic>
        <p:nvPicPr>
          <p:cNvPr id="7" name="Εικόνα 6">
            <a:extLst>
              <a:ext uri="{FF2B5EF4-FFF2-40B4-BE49-F238E27FC236}">
                <a16:creationId xmlns:a16="http://schemas.microsoft.com/office/drawing/2014/main" id="{241EB71A-2335-3ACF-DC84-9740BF8C8134}"/>
              </a:ext>
            </a:extLst>
          </p:cNvPr>
          <p:cNvPicPr>
            <a:picLocks noChangeAspect="1"/>
          </p:cNvPicPr>
          <p:nvPr/>
        </p:nvPicPr>
        <p:blipFill rotWithShape="1">
          <a:blip r:embed="rId4"/>
          <a:srcRect l="21610" t="20223" r="41650" b="1951"/>
          <a:stretch/>
        </p:blipFill>
        <p:spPr>
          <a:xfrm>
            <a:off x="3044951" y="1263772"/>
            <a:ext cx="3197654" cy="3817623"/>
          </a:xfrm>
          <a:prstGeom prst="rect">
            <a:avLst/>
          </a:prstGeom>
        </p:spPr>
      </p:pic>
      <p:pic>
        <p:nvPicPr>
          <p:cNvPr id="9" name="Εικόνα 8">
            <a:extLst>
              <a:ext uri="{FF2B5EF4-FFF2-40B4-BE49-F238E27FC236}">
                <a16:creationId xmlns:a16="http://schemas.microsoft.com/office/drawing/2014/main" id="{B93832FF-8C7C-DCAB-ECF9-17132AE174F8}"/>
              </a:ext>
            </a:extLst>
          </p:cNvPr>
          <p:cNvPicPr>
            <a:picLocks noChangeAspect="1"/>
          </p:cNvPicPr>
          <p:nvPr/>
        </p:nvPicPr>
        <p:blipFill rotWithShape="1">
          <a:blip r:embed="rId5"/>
          <a:srcRect l="21610" t="24726" r="41650" b="29218"/>
          <a:stretch/>
        </p:blipFill>
        <p:spPr>
          <a:xfrm>
            <a:off x="6222370" y="1655520"/>
            <a:ext cx="2921630" cy="2443280"/>
          </a:xfrm>
          <a:prstGeom prst="rect">
            <a:avLst/>
          </a:prstGeom>
        </p:spPr>
      </p:pic>
      <p:sp>
        <p:nvSpPr>
          <p:cNvPr id="6" name="TextBox 5">
            <a:extLst>
              <a:ext uri="{FF2B5EF4-FFF2-40B4-BE49-F238E27FC236}">
                <a16:creationId xmlns:a16="http://schemas.microsoft.com/office/drawing/2014/main" id="{A0413D9C-0258-ACB4-C4BF-B16A8C47E04A}"/>
              </a:ext>
            </a:extLst>
          </p:cNvPr>
          <p:cNvSpPr txBox="1"/>
          <p:nvPr/>
        </p:nvSpPr>
        <p:spPr>
          <a:xfrm>
            <a:off x="6705833" y="4591601"/>
            <a:ext cx="2438166"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a:solidFill>
                  <a:srgbClr val="212121"/>
                </a:solidFill>
                <a:effectLst/>
              </a:rPr>
              <a:t>Gilfillan M, et al</a:t>
            </a:r>
            <a:r>
              <a:rPr lang="el-GR" sz="900" b="0" i="1" dirty="0">
                <a:solidFill>
                  <a:srgbClr val="212121"/>
                </a:solidFill>
                <a:effectLst/>
              </a:rPr>
              <a:t> </a:t>
            </a:r>
            <a:r>
              <a:rPr lang="en-US" sz="900" b="0" i="1" dirty="0">
                <a:solidFill>
                  <a:srgbClr val="212121"/>
                </a:solidFill>
                <a:effectLst/>
              </a:rPr>
              <a:t>. BMJ. 2021 Oct 20;375:n1974. </a:t>
            </a:r>
            <a:endParaRPr lang="el-GR" sz="900" i="1" dirty="0"/>
          </a:p>
        </p:txBody>
      </p:sp>
    </p:spTree>
    <p:extLst>
      <p:ext uri="{BB962C8B-B14F-4D97-AF65-F5344CB8AC3E}">
        <p14:creationId xmlns:p14="http://schemas.microsoft.com/office/powerpoint/2010/main" val="27394020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910A79D-BFDC-A39B-8108-CBD707583E67}"/>
              </a:ext>
            </a:extLst>
          </p:cNvPr>
          <p:cNvSpPr>
            <a:spLocks noGrp="1"/>
          </p:cNvSpPr>
          <p:nvPr>
            <p:ph type="title"/>
          </p:nvPr>
        </p:nvSpPr>
        <p:spPr>
          <a:xfrm>
            <a:off x="32848" y="128470"/>
            <a:ext cx="8246070" cy="916230"/>
          </a:xfrm>
          <a:solidFill>
            <a:schemeClr val="accent6">
              <a:lumMod val="75000"/>
            </a:schemeClr>
          </a:solidFill>
        </p:spPr>
        <p:txBody>
          <a:bodyPr/>
          <a:lstStyle/>
          <a:p>
            <a:r>
              <a:rPr lang="el-GR" dirty="0"/>
              <a:t>Χρόνια και κατ' </a:t>
            </a:r>
            <a:r>
              <a:rPr lang="el-GR" dirty="0" err="1"/>
              <a:t>οίκον</a:t>
            </a:r>
            <a:r>
              <a:rPr lang="el-GR" dirty="0"/>
              <a:t> φροντίδα για BPD</a:t>
            </a:r>
          </a:p>
        </p:txBody>
      </p:sp>
      <p:sp>
        <p:nvSpPr>
          <p:cNvPr id="3" name="Θέση περιεχομένου 2">
            <a:extLst>
              <a:ext uri="{FF2B5EF4-FFF2-40B4-BE49-F238E27FC236}">
                <a16:creationId xmlns:a16="http://schemas.microsoft.com/office/drawing/2014/main" id="{86A514AC-F5FF-6C6E-7974-8B9CBC58ADD5}"/>
              </a:ext>
            </a:extLst>
          </p:cNvPr>
          <p:cNvSpPr>
            <a:spLocks noGrp="1"/>
          </p:cNvSpPr>
          <p:nvPr>
            <p:ph idx="1"/>
          </p:nvPr>
        </p:nvSpPr>
        <p:spPr>
          <a:xfrm>
            <a:off x="257775" y="1478582"/>
            <a:ext cx="8704185" cy="3664918"/>
          </a:xfrm>
        </p:spPr>
        <p:txBody>
          <a:bodyPr>
            <a:normAutofit/>
          </a:bodyPr>
          <a:lstStyle/>
          <a:p>
            <a:r>
              <a:rPr lang="el-GR" sz="1600" dirty="0">
                <a:highlight>
                  <a:srgbClr val="FFFF00"/>
                </a:highlight>
              </a:rPr>
              <a:t>Το περιβάλλον του σπιτιού</a:t>
            </a:r>
            <a:r>
              <a:rPr lang="el-GR" sz="1600" dirty="0"/>
              <a:t>, συμπεριλαμβανομένων της ύπαρξης κατοικίδιων ζώων, πηγών θερμότητας, επηρεάζει τη συνολική υγεία του βρέφους μόλις εξέλθει και πιθανότατα επηρεάζει τα ποσοστά χρόνιας πνευμονικής νοσηρότητας. </a:t>
            </a:r>
          </a:p>
          <a:p>
            <a:endParaRPr lang="el-GR" sz="1600" dirty="0"/>
          </a:p>
          <a:p>
            <a:r>
              <a:rPr lang="el-GR" sz="1600" dirty="0"/>
              <a:t>Διακοπή μητρικού καπνίσματος.</a:t>
            </a:r>
          </a:p>
          <a:p>
            <a:endParaRPr lang="el-GR" sz="1600" dirty="0"/>
          </a:p>
          <a:p>
            <a:r>
              <a:rPr lang="el-GR" sz="1600" b="1" dirty="0">
                <a:highlight>
                  <a:srgbClr val="FFFF00"/>
                </a:highlight>
              </a:rPr>
              <a:t>Εκπαίδευση φροντιστών σε όλες τις πτυχές της περίθαλψης. </a:t>
            </a:r>
          </a:p>
          <a:p>
            <a:endParaRPr lang="el-GR" sz="1600" dirty="0"/>
          </a:p>
          <a:p>
            <a:r>
              <a:rPr lang="el-GR" sz="1600" dirty="0"/>
              <a:t>Αναγνώριση των σημείων αναπνευστικής δυσχέρειας ή ασθένειας, χρήση φαρμάκων, χρήση εξοπλισμού, διαχείριση οξυγόνου και η φροντίδα αναπνευστήρα ή </a:t>
            </a:r>
            <a:r>
              <a:rPr lang="el-GR" sz="1600" dirty="0" err="1"/>
              <a:t>τραχειοστομίας</a:t>
            </a:r>
            <a:r>
              <a:rPr lang="el-GR" sz="1600" dirty="0"/>
              <a:t>.</a:t>
            </a:r>
          </a:p>
          <a:p>
            <a:endParaRPr lang="el-GR" sz="1400" dirty="0"/>
          </a:p>
        </p:txBody>
      </p:sp>
      <p:sp>
        <p:nvSpPr>
          <p:cNvPr id="10" name="TextBox 9">
            <a:extLst>
              <a:ext uri="{FF2B5EF4-FFF2-40B4-BE49-F238E27FC236}">
                <a16:creationId xmlns:a16="http://schemas.microsoft.com/office/drawing/2014/main" id="{BFE39E7D-43F7-57F1-E66B-FA8DCE9658D2}"/>
              </a:ext>
            </a:extLst>
          </p:cNvPr>
          <p:cNvSpPr txBox="1"/>
          <p:nvPr/>
        </p:nvSpPr>
        <p:spPr>
          <a:xfrm>
            <a:off x="6448059" y="4556915"/>
            <a:ext cx="2438166"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a:solidFill>
                  <a:srgbClr val="212121"/>
                </a:solidFill>
                <a:effectLst/>
              </a:rPr>
              <a:t>Gilfillan M, et al</a:t>
            </a:r>
            <a:r>
              <a:rPr lang="el-GR" sz="900" b="0" i="1" dirty="0">
                <a:solidFill>
                  <a:srgbClr val="212121"/>
                </a:solidFill>
                <a:effectLst/>
              </a:rPr>
              <a:t> </a:t>
            </a:r>
            <a:r>
              <a:rPr lang="en-US" sz="900" b="0" i="1" dirty="0">
                <a:solidFill>
                  <a:srgbClr val="212121"/>
                </a:solidFill>
                <a:effectLst/>
              </a:rPr>
              <a:t>. BMJ. 2021 Oct 20;375:n1974. </a:t>
            </a:r>
            <a:endParaRPr lang="el-GR" sz="900" i="1" dirty="0"/>
          </a:p>
        </p:txBody>
      </p:sp>
    </p:spTree>
    <p:extLst>
      <p:ext uri="{BB962C8B-B14F-4D97-AF65-F5344CB8AC3E}">
        <p14:creationId xmlns:p14="http://schemas.microsoft.com/office/powerpoint/2010/main" val="851543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0CC6D3E-67DC-F65D-6F4A-76BB2909BED5}"/>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1A1EA59A-E0EE-C582-4D2E-7AD2713FFC63}"/>
              </a:ext>
            </a:extLst>
          </p:cNvPr>
          <p:cNvSpPr>
            <a:spLocks noGrp="1"/>
          </p:cNvSpPr>
          <p:nvPr>
            <p:ph idx="1"/>
          </p:nvPr>
        </p:nvSpPr>
        <p:spPr/>
        <p:txBody>
          <a:bodyPr/>
          <a:lstStyle/>
          <a:p>
            <a:endParaRPr lang="el-GR"/>
          </a:p>
        </p:txBody>
      </p:sp>
      <p:pic>
        <p:nvPicPr>
          <p:cNvPr id="7" name="Εικόνα 6">
            <a:extLst>
              <a:ext uri="{FF2B5EF4-FFF2-40B4-BE49-F238E27FC236}">
                <a16:creationId xmlns:a16="http://schemas.microsoft.com/office/drawing/2014/main" id="{13C022DF-364E-B267-B08D-C2FBEF7E9A88}"/>
              </a:ext>
            </a:extLst>
          </p:cNvPr>
          <p:cNvPicPr>
            <a:picLocks noChangeAspect="1"/>
          </p:cNvPicPr>
          <p:nvPr/>
        </p:nvPicPr>
        <p:blipFill rotWithShape="1">
          <a:blip r:embed="rId3"/>
          <a:srcRect l="16600" t="20311" r="23280" b="23280"/>
          <a:stretch/>
        </p:blipFill>
        <p:spPr>
          <a:xfrm>
            <a:off x="376797" y="340806"/>
            <a:ext cx="8398775" cy="4432687"/>
          </a:xfrm>
          <a:prstGeom prst="rect">
            <a:avLst/>
          </a:prstGeom>
        </p:spPr>
      </p:pic>
    </p:spTree>
    <p:extLst>
      <p:ext uri="{BB962C8B-B14F-4D97-AF65-F5344CB8AC3E}">
        <p14:creationId xmlns:p14="http://schemas.microsoft.com/office/powerpoint/2010/main" val="1890495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910A79D-BFDC-A39B-8108-CBD707583E67}"/>
              </a:ext>
            </a:extLst>
          </p:cNvPr>
          <p:cNvSpPr>
            <a:spLocks noGrp="1"/>
          </p:cNvSpPr>
          <p:nvPr>
            <p:ph type="title"/>
          </p:nvPr>
        </p:nvSpPr>
        <p:spPr>
          <a:xfrm>
            <a:off x="32848" y="128470"/>
            <a:ext cx="8246070" cy="916230"/>
          </a:xfrm>
          <a:solidFill>
            <a:schemeClr val="accent6">
              <a:lumMod val="75000"/>
            </a:schemeClr>
          </a:solidFill>
        </p:spPr>
        <p:txBody>
          <a:bodyPr/>
          <a:lstStyle/>
          <a:p>
            <a:r>
              <a:rPr lang="el-GR" dirty="0"/>
              <a:t>Χρόνια και κατ' </a:t>
            </a:r>
            <a:r>
              <a:rPr lang="el-GR" dirty="0" err="1"/>
              <a:t>οίκον</a:t>
            </a:r>
            <a:r>
              <a:rPr lang="el-GR" dirty="0"/>
              <a:t> φροντίδα για BPD</a:t>
            </a:r>
          </a:p>
        </p:txBody>
      </p:sp>
      <p:sp>
        <p:nvSpPr>
          <p:cNvPr id="3" name="Θέση περιεχομένου 2">
            <a:extLst>
              <a:ext uri="{FF2B5EF4-FFF2-40B4-BE49-F238E27FC236}">
                <a16:creationId xmlns:a16="http://schemas.microsoft.com/office/drawing/2014/main" id="{86A514AC-F5FF-6C6E-7974-8B9CBC58ADD5}"/>
              </a:ext>
            </a:extLst>
          </p:cNvPr>
          <p:cNvSpPr>
            <a:spLocks noGrp="1"/>
          </p:cNvSpPr>
          <p:nvPr>
            <p:ph idx="1"/>
          </p:nvPr>
        </p:nvSpPr>
        <p:spPr>
          <a:xfrm>
            <a:off x="143555" y="1197405"/>
            <a:ext cx="8856890" cy="3664918"/>
          </a:xfrm>
        </p:spPr>
        <p:txBody>
          <a:bodyPr>
            <a:normAutofit/>
          </a:bodyPr>
          <a:lstStyle/>
          <a:p>
            <a:endParaRPr lang="el-GR" sz="1400" dirty="0"/>
          </a:p>
          <a:p>
            <a:r>
              <a:rPr lang="el-GR" sz="1400" dirty="0"/>
              <a:t>Η παρακολούθηση </a:t>
            </a:r>
            <a:r>
              <a:rPr lang="el-GR" sz="1400" dirty="0">
                <a:highlight>
                  <a:srgbClr val="FFFF00"/>
                </a:highlight>
              </a:rPr>
              <a:t>του πληθυσμού υψηλού κινδύνου</a:t>
            </a:r>
            <a:r>
              <a:rPr lang="el-GR" sz="1400" dirty="0"/>
              <a:t> περιλαμβάνει την ενεργό συνεργασία γενικών παιδιάτρων καθώς και πολλών </a:t>
            </a:r>
            <a:r>
              <a:rPr lang="el-GR" sz="1400" dirty="0" err="1"/>
              <a:t>υποειδικοτήτων</a:t>
            </a:r>
            <a:r>
              <a:rPr lang="el-GR" sz="1400" dirty="0"/>
              <a:t>. </a:t>
            </a:r>
          </a:p>
          <a:p>
            <a:endParaRPr lang="el-GR" sz="1400" dirty="0"/>
          </a:p>
          <a:p>
            <a:r>
              <a:rPr lang="el-GR" sz="1400" dirty="0"/>
              <a:t>Γενικά παιδιατρικά ζητήματα, όπως ο εμβολιασμός, η προληπτική καθοδήγηση και η καλή φροντίδα των παιδιών, δεν έχουν μελετηθεί σε τέτοιους πληθυσμούς. </a:t>
            </a:r>
          </a:p>
          <a:p>
            <a:endParaRPr lang="el-GR" sz="1400" dirty="0"/>
          </a:p>
          <a:p>
            <a:r>
              <a:rPr lang="el-GR" sz="1400" dirty="0"/>
              <a:t>Η παρακολούθηση στα εξωτερικά ιατρεία και η συχνότητα αυτών των επισκέψεων για επισκέψεις πρωτοβάθμιας περίθαλψης και επισκέψεις </a:t>
            </a:r>
            <a:r>
              <a:rPr lang="el-GR" sz="1400" dirty="0" err="1"/>
              <a:t>υποειδικών</a:t>
            </a:r>
            <a:r>
              <a:rPr lang="el-GR" sz="1400" dirty="0"/>
              <a:t> δεν είναι επαρκώς οριοθετημένες.</a:t>
            </a:r>
          </a:p>
          <a:p>
            <a:endParaRPr lang="el-GR" sz="1400" dirty="0"/>
          </a:p>
          <a:p>
            <a:r>
              <a:rPr lang="en-US" sz="1400" dirty="0"/>
              <a:t>Screening </a:t>
            </a:r>
            <a:r>
              <a:rPr lang="el-GR" sz="1400" dirty="0"/>
              <a:t>με τεστ αντοχής στην άσκηση, ηχοκαρδιογράφημα, έλεγχος πνευμονικής λειτουργίας και διάφορες άλλες παρακολούθηση δεν έχουν μελετηθεί καλά σε αυτόν τον πληθυσμό.</a:t>
            </a:r>
            <a:endParaRPr lang="el-GR" sz="1600" dirty="0"/>
          </a:p>
        </p:txBody>
      </p:sp>
      <p:sp>
        <p:nvSpPr>
          <p:cNvPr id="4" name="TextBox 3">
            <a:extLst>
              <a:ext uri="{FF2B5EF4-FFF2-40B4-BE49-F238E27FC236}">
                <a16:creationId xmlns:a16="http://schemas.microsoft.com/office/drawing/2014/main" id="{95F15034-FD73-B843-0D5D-50D9C09BC2F0}"/>
              </a:ext>
            </a:extLst>
          </p:cNvPr>
          <p:cNvSpPr txBox="1"/>
          <p:nvPr/>
        </p:nvSpPr>
        <p:spPr>
          <a:xfrm>
            <a:off x="6404460" y="4556915"/>
            <a:ext cx="2438166"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a:solidFill>
                  <a:srgbClr val="212121"/>
                </a:solidFill>
                <a:effectLst/>
              </a:rPr>
              <a:t>Gilfillan M, et al</a:t>
            </a:r>
            <a:r>
              <a:rPr lang="el-GR" sz="900" b="0" i="1" dirty="0">
                <a:solidFill>
                  <a:srgbClr val="212121"/>
                </a:solidFill>
                <a:effectLst/>
              </a:rPr>
              <a:t> </a:t>
            </a:r>
            <a:r>
              <a:rPr lang="en-US" sz="900" b="0" i="1" dirty="0">
                <a:solidFill>
                  <a:srgbClr val="212121"/>
                </a:solidFill>
                <a:effectLst/>
              </a:rPr>
              <a:t>. BMJ. 2021 Oct 20;375:n1974. </a:t>
            </a:r>
            <a:endParaRPr lang="el-GR" sz="900" i="1" dirty="0"/>
          </a:p>
        </p:txBody>
      </p:sp>
    </p:spTree>
    <p:extLst>
      <p:ext uri="{BB962C8B-B14F-4D97-AF65-F5344CB8AC3E}">
        <p14:creationId xmlns:p14="http://schemas.microsoft.com/office/powerpoint/2010/main" val="36553391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D06724F-7458-66A5-0BB7-872E5A1F55EA}"/>
              </a:ext>
            </a:extLst>
          </p:cNvPr>
          <p:cNvSpPr>
            <a:spLocks noGrp="1"/>
          </p:cNvSpPr>
          <p:nvPr>
            <p:ph type="title"/>
          </p:nvPr>
        </p:nvSpPr>
        <p:spPr>
          <a:xfrm>
            <a:off x="296260" y="128470"/>
            <a:ext cx="8398775" cy="916230"/>
          </a:xfrm>
        </p:spPr>
        <p:txBody>
          <a:bodyPr>
            <a:normAutofit/>
          </a:bodyPr>
          <a:lstStyle/>
          <a:p>
            <a:r>
              <a:rPr lang="el-GR" sz="2400" b="1" dirty="0">
                <a:highlight>
                  <a:srgbClr val="000080"/>
                </a:highlight>
              </a:rPr>
              <a:t>ΣΥΜΠΕΡΑΣΜΑΤΙΚΑ</a:t>
            </a:r>
          </a:p>
        </p:txBody>
      </p:sp>
      <p:sp>
        <p:nvSpPr>
          <p:cNvPr id="3" name="Θέση περιεχομένου 2">
            <a:extLst>
              <a:ext uri="{FF2B5EF4-FFF2-40B4-BE49-F238E27FC236}">
                <a16:creationId xmlns:a16="http://schemas.microsoft.com/office/drawing/2014/main" id="{050419CE-EC05-FD70-9E6D-F280A1B6F6F1}"/>
              </a:ext>
            </a:extLst>
          </p:cNvPr>
          <p:cNvSpPr>
            <a:spLocks noGrp="1"/>
          </p:cNvSpPr>
          <p:nvPr>
            <p:ph idx="1"/>
          </p:nvPr>
        </p:nvSpPr>
        <p:spPr>
          <a:xfrm>
            <a:off x="143555" y="1197405"/>
            <a:ext cx="8856890" cy="3946095"/>
          </a:xfrm>
        </p:spPr>
        <p:txBody>
          <a:bodyPr>
            <a:normAutofit fontScale="85000" lnSpcReduction="20000"/>
          </a:bodyPr>
          <a:lstStyle/>
          <a:p>
            <a:r>
              <a:rPr lang="el-GR" sz="1600" dirty="0"/>
              <a:t>Ο φαινότυπος της </a:t>
            </a:r>
            <a:r>
              <a:rPr lang="en-US" sz="1600" dirty="0"/>
              <a:t>B</a:t>
            </a:r>
            <a:r>
              <a:rPr lang="el-GR" sz="1600" dirty="0"/>
              <a:t>ΠΔ έχει εξελιχθεί από μια </a:t>
            </a:r>
            <a:r>
              <a:rPr lang="el-GR" sz="1600" dirty="0" err="1"/>
              <a:t>ινοκυστική</a:t>
            </a:r>
            <a:r>
              <a:rPr lang="el-GR" sz="1600" dirty="0"/>
              <a:t> νόσο που επηρεάζει τα όψιμα πρόωρα βρέφη σε μια διαταραχή της παρεγχυματικής ανάπτυξης και της </a:t>
            </a:r>
            <a:r>
              <a:rPr lang="el-GR" sz="1600" dirty="0" err="1"/>
              <a:t>δυσρυθμισμένης</a:t>
            </a:r>
            <a:r>
              <a:rPr lang="el-GR" sz="1600" dirty="0"/>
              <a:t> αγγειακής ανάπτυξης που επηρεάζει κυρίως βρέφη που γεννήθηκαν </a:t>
            </a:r>
            <a:r>
              <a:rPr lang="el-GR" sz="1600" dirty="0">
                <a:highlight>
                  <a:srgbClr val="FFFF00"/>
                </a:highlight>
              </a:rPr>
              <a:t>πριν από την ηλικία κύησης των 29 εβδομάδων.</a:t>
            </a:r>
          </a:p>
          <a:p>
            <a:endParaRPr lang="el-GR" sz="1600" dirty="0"/>
          </a:p>
          <a:p>
            <a:r>
              <a:rPr lang="el-GR" sz="1600" dirty="0"/>
              <a:t>Στο 45% όσων γεννήθηκαν με ηλικία κύησης &lt;29 εβδομάδων κινδυνεύουν από ΒΠΔ.</a:t>
            </a:r>
          </a:p>
          <a:p>
            <a:endParaRPr lang="el-GR" sz="1600" dirty="0"/>
          </a:p>
          <a:p>
            <a:r>
              <a:rPr lang="el-GR" sz="1600" dirty="0"/>
              <a:t>Η BΠΔ είναι μια σύνθετη </a:t>
            </a:r>
            <a:r>
              <a:rPr lang="el-GR" sz="1600" dirty="0" err="1"/>
              <a:t>πολυπαραγοντική</a:t>
            </a:r>
            <a:r>
              <a:rPr lang="el-GR" sz="1600" dirty="0"/>
              <a:t> πάθηση των πνευμόνων με μακροχρόνιες συστηματικές συνέπειες.</a:t>
            </a:r>
          </a:p>
          <a:p>
            <a:endParaRPr lang="el-GR" sz="1600" dirty="0"/>
          </a:p>
          <a:p>
            <a:pPr marL="0" indent="0">
              <a:buNone/>
            </a:pPr>
            <a:endParaRPr lang="el-GR" sz="1600" dirty="0"/>
          </a:p>
          <a:p>
            <a:r>
              <a:rPr lang="el-GR" sz="1600" dirty="0"/>
              <a:t>Η έλλειψη αντικειμενικού ορισμού αποτελεί σημαντική πρόκληση για την αξιολόγηση των μακροχρόνιων επιπτώσεων.</a:t>
            </a:r>
          </a:p>
          <a:p>
            <a:endParaRPr lang="el-GR" sz="1600" dirty="0"/>
          </a:p>
          <a:p>
            <a:r>
              <a:rPr lang="el-GR" sz="1600" dirty="0"/>
              <a:t>Αναζήτηση αντικειμενικών κριτηρίων που ορίζονται από </a:t>
            </a:r>
            <a:r>
              <a:rPr lang="el-GR" sz="1600" dirty="0" err="1"/>
              <a:t>βιοδείκτες</a:t>
            </a:r>
            <a:r>
              <a:rPr lang="el-GR" sz="1600" dirty="0"/>
              <a:t> ή τεχνολογία «</a:t>
            </a:r>
            <a:r>
              <a:rPr lang="el-GR" sz="1600" dirty="0" err="1"/>
              <a:t>omic</a:t>
            </a:r>
            <a:r>
              <a:rPr lang="en-US" sz="1600" dirty="0"/>
              <a:t>s</a:t>
            </a:r>
            <a:r>
              <a:rPr lang="el-GR" sz="1600" dirty="0"/>
              <a:t>», για την αντίληψη των ατόμων με τον υψηλότερο κίνδυνο θνησιμότητας και νοσηρότητας. </a:t>
            </a:r>
          </a:p>
          <a:p>
            <a:endParaRPr lang="el-GR" sz="1600" dirty="0"/>
          </a:p>
          <a:p>
            <a:r>
              <a:rPr lang="el-GR" sz="1600" dirty="0"/>
              <a:t>Παρά την πρόοδο στην κατανόηση της </a:t>
            </a:r>
            <a:r>
              <a:rPr lang="el-GR" sz="1600" dirty="0" err="1"/>
              <a:t>παθογένεσης</a:t>
            </a:r>
            <a:r>
              <a:rPr lang="el-GR" sz="1600" dirty="0"/>
              <a:t> της BPD, σχετικά λίγες από τις διαθέσιμες θεραπείες υποστηρίζονται από υψηλής ποιότητας στοιχεία. </a:t>
            </a:r>
          </a:p>
          <a:p>
            <a:endParaRPr lang="el-GR" sz="1600" dirty="0"/>
          </a:p>
          <a:p>
            <a:r>
              <a:rPr lang="en-US" sz="1600" dirty="0"/>
              <a:t>Screening</a:t>
            </a:r>
            <a:r>
              <a:rPr lang="el-GR" sz="1600" dirty="0"/>
              <a:t> </a:t>
            </a:r>
            <a:r>
              <a:rPr lang="el-GR" sz="1600" dirty="0" err="1"/>
              <a:t>καρδιοαναπνευστικού</a:t>
            </a:r>
            <a:r>
              <a:rPr lang="el-GR" sz="1600" dirty="0"/>
              <a:t> ελέγχου απαιτείται στο ιστορικό </a:t>
            </a:r>
            <a:r>
              <a:rPr lang="el-GR" sz="1600" dirty="0" err="1"/>
              <a:t>πρωρότητας</a:t>
            </a:r>
            <a:r>
              <a:rPr lang="el-GR" sz="1600" dirty="0"/>
              <a:t>.</a:t>
            </a:r>
          </a:p>
        </p:txBody>
      </p:sp>
    </p:spTree>
    <p:extLst>
      <p:ext uri="{BB962C8B-B14F-4D97-AF65-F5344CB8AC3E}">
        <p14:creationId xmlns:p14="http://schemas.microsoft.com/office/powerpoint/2010/main" val="241675369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4">
            <a:extLst>
              <a:ext uri="{FF2B5EF4-FFF2-40B4-BE49-F238E27FC236}">
                <a16:creationId xmlns:a16="http://schemas.microsoft.com/office/drawing/2014/main" id="{B3846840-25FE-787C-2388-143C9E9F5409}"/>
              </a:ext>
            </a:extLst>
          </p:cNvPr>
          <p:cNvSpPr>
            <a:spLocks noGrp="1"/>
          </p:cNvSpPr>
          <p:nvPr>
            <p:ph type="title"/>
          </p:nvPr>
        </p:nvSpPr>
        <p:spPr/>
        <p:txBody>
          <a:bodyPr/>
          <a:lstStyle/>
          <a:p>
            <a:endParaRPr lang="el-GR"/>
          </a:p>
        </p:txBody>
      </p:sp>
      <p:sp>
        <p:nvSpPr>
          <p:cNvPr id="6" name="Θέση περιεχομένου 5">
            <a:extLst>
              <a:ext uri="{FF2B5EF4-FFF2-40B4-BE49-F238E27FC236}">
                <a16:creationId xmlns:a16="http://schemas.microsoft.com/office/drawing/2014/main" id="{2E34EA5C-1184-91CA-2526-0B829A59FC32}"/>
              </a:ext>
            </a:extLst>
          </p:cNvPr>
          <p:cNvSpPr>
            <a:spLocks noGrp="1"/>
          </p:cNvSpPr>
          <p:nvPr>
            <p:ph idx="1"/>
          </p:nvPr>
        </p:nvSpPr>
        <p:spPr>
          <a:xfrm>
            <a:off x="1212490" y="4098800"/>
            <a:ext cx="6260905" cy="3511061"/>
          </a:xfrm>
        </p:spPr>
        <p:txBody>
          <a:bodyPr>
            <a:normAutofit/>
          </a:bodyPr>
          <a:lstStyle/>
          <a:p>
            <a:r>
              <a:rPr lang="el-GR" sz="2400" dirty="0"/>
              <a:t>Σας ευχαριστώ πολύ για την προσοχή σας!</a:t>
            </a:r>
          </a:p>
        </p:txBody>
      </p:sp>
    </p:spTree>
    <p:extLst>
      <p:ext uri="{BB962C8B-B14F-4D97-AF65-F5344CB8AC3E}">
        <p14:creationId xmlns:p14="http://schemas.microsoft.com/office/powerpoint/2010/main" val="13970594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Οβάλ 5">
            <a:extLst>
              <a:ext uri="{FF2B5EF4-FFF2-40B4-BE49-F238E27FC236}">
                <a16:creationId xmlns:a16="http://schemas.microsoft.com/office/drawing/2014/main" id="{8691CD39-3C24-5114-3B4F-21BAF04D12C0}"/>
              </a:ext>
            </a:extLst>
          </p:cNvPr>
          <p:cNvSpPr/>
          <p:nvPr/>
        </p:nvSpPr>
        <p:spPr>
          <a:xfrm>
            <a:off x="5846181" y="1179656"/>
            <a:ext cx="3054100" cy="3071848"/>
          </a:xfrm>
          <a:prstGeom prst="ellipse">
            <a:avLst/>
          </a:prstGeom>
          <a:solidFill>
            <a:schemeClr val="accent6">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5122" name="Picture 2">
            <a:extLst>
              <a:ext uri="{FF2B5EF4-FFF2-40B4-BE49-F238E27FC236}">
                <a16:creationId xmlns:a16="http://schemas.microsoft.com/office/drawing/2014/main" id="{D7BF0747-FBC4-CFC7-C3BE-17116AECDD1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212490" y="48870"/>
            <a:ext cx="4534220" cy="5094630"/>
          </a:xfrm>
          <a:prstGeom prst="rect">
            <a:avLst/>
          </a:prstGeom>
          <a:solidFill>
            <a:srgbClr val="FFFFFF"/>
          </a:solidFill>
        </p:spPr>
      </p:pic>
      <p:sp>
        <p:nvSpPr>
          <p:cNvPr id="3" name="TextBox 2">
            <a:extLst>
              <a:ext uri="{FF2B5EF4-FFF2-40B4-BE49-F238E27FC236}">
                <a16:creationId xmlns:a16="http://schemas.microsoft.com/office/drawing/2014/main" id="{5E734D7F-D3C9-8B23-901C-CDF5846174DA}"/>
              </a:ext>
            </a:extLst>
          </p:cNvPr>
          <p:cNvSpPr txBox="1"/>
          <p:nvPr/>
        </p:nvSpPr>
        <p:spPr>
          <a:xfrm>
            <a:off x="6251755" y="1655520"/>
            <a:ext cx="2242953" cy="2308324"/>
          </a:xfrm>
          <a:prstGeom prst="rect">
            <a:avLst/>
          </a:prstGeom>
          <a:noFill/>
        </p:spPr>
        <p:txBody>
          <a:bodyPr wrap="square">
            <a:spAutoFit/>
          </a:bodyPr>
          <a:lstStyle/>
          <a:p>
            <a:pPr marL="171450" indent="-171450">
              <a:buFont typeface="Arial" panose="020B0604020202020204" pitchFamily="34" charset="0"/>
              <a:buChar char="•"/>
            </a:pPr>
            <a:r>
              <a:rPr lang="el-GR" sz="1200" dirty="0">
                <a:solidFill>
                  <a:srgbClr val="333333"/>
                </a:solidFill>
                <a:latin typeface="PFEncoreSansPro"/>
              </a:rPr>
              <a:t>Φ</a:t>
            </a:r>
            <a:r>
              <a:rPr lang="el-GR" sz="1200" b="0" i="0" dirty="0">
                <a:solidFill>
                  <a:srgbClr val="333333"/>
                </a:solidFill>
                <a:effectLst/>
                <a:latin typeface="PFEncoreSansPro"/>
              </a:rPr>
              <a:t>λεγμονή, </a:t>
            </a:r>
          </a:p>
          <a:p>
            <a:pPr marL="171450" indent="-171450">
              <a:buFont typeface="Arial" panose="020B0604020202020204" pitchFamily="34" charset="0"/>
              <a:buChar char="•"/>
            </a:pPr>
            <a:r>
              <a:rPr lang="el-GR" sz="1200" b="0" i="0" dirty="0">
                <a:solidFill>
                  <a:srgbClr val="333333"/>
                </a:solidFill>
                <a:effectLst/>
                <a:latin typeface="PFEncoreSansPro"/>
              </a:rPr>
              <a:t>βλάβη του επιθηλίου των αεροφόρων οδών, </a:t>
            </a:r>
          </a:p>
          <a:p>
            <a:pPr marL="171450" indent="-171450">
              <a:buFont typeface="Arial" panose="020B0604020202020204" pitchFamily="34" charset="0"/>
              <a:buChar char="•"/>
            </a:pPr>
            <a:r>
              <a:rPr lang="el-GR" sz="1200" b="0" i="0" dirty="0">
                <a:solidFill>
                  <a:srgbClr val="333333"/>
                </a:solidFill>
                <a:effectLst/>
                <a:latin typeface="PFEncoreSansPro"/>
              </a:rPr>
              <a:t>υπερτροφία των λείων μυϊκών ινών των αεραγωγών, </a:t>
            </a:r>
          </a:p>
          <a:p>
            <a:pPr marL="171450" indent="-171450">
              <a:buFont typeface="Arial" panose="020B0604020202020204" pitchFamily="34" charset="0"/>
              <a:buChar char="•"/>
            </a:pPr>
            <a:r>
              <a:rPr lang="el-GR" sz="1200" b="0" i="0" dirty="0">
                <a:solidFill>
                  <a:srgbClr val="333333"/>
                </a:solidFill>
                <a:effectLst/>
                <a:latin typeface="PFEncoreSansPro"/>
              </a:rPr>
              <a:t>σοβαρές υπερτασικές αλλοιώσεις των πνευμονικών αγγείων, </a:t>
            </a:r>
          </a:p>
          <a:p>
            <a:pPr marL="171450" indent="-171450">
              <a:buFont typeface="Arial" panose="020B0604020202020204" pitchFamily="34" charset="0"/>
              <a:buChar char="•"/>
            </a:pPr>
            <a:r>
              <a:rPr lang="el-GR" sz="1200" b="0" i="0" dirty="0">
                <a:solidFill>
                  <a:srgbClr val="333333"/>
                </a:solidFill>
                <a:effectLst/>
                <a:latin typeface="PFEncoreSansPro"/>
              </a:rPr>
              <a:t>εναλλασσόμενες περιοχές </a:t>
            </a:r>
            <a:r>
              <a:rPr lang="el-GR" sz="1200" b="0" i="0" dirty="0" err="1">
                <a:solidFill>
                  <a:srgbClr val="333333"/>
                </a:solidFill>
                <a:effectLst/>
                <a:latin typeface="PFEncoreSansPro"/>
              </a:rPr>
              <a:t>ατελεκτασίας</a:t>
            </a:r>
            <a:r>
              <a:rPr lang="el-GR" sz="1200" b="0" i="0" dirty="0">
                <a:solidFill>
                  <a:srgbClr val="333333"/>
                </a:solidFill>
                <a:effectLst/>
                <a:latin typeface="PFEncoreSansPro"/>
              </a:rPr>
              <a:t> – εμφυσήματος </a:t>
            </a:r>
          </a:p>
          <a:p>
            <a:pPr marL="171450" indent="-171450">
              <a:buFont typeface="Arial" panose="020B0604020202020204" pitchFamily="34" charset="0"/>
              <a:buChar char="•"/>
            </a:pPr>
            <a:r>
              <a:rPr lang="el-GR" sz="1200" b="0" i="0" dirty="0">
                <a:solidFill>
                  <a:srgbClr val="333333"/>
                </a:solidFill>
                <a:effectLst/>
                <a:latin typeface="PFEncoreSansPro"/>
              </a:rPr>
              <a:t>εκτεταμένη </a:t>
            </a:r>
            <a:r>
              <a:rPr lang="el-GR" sz="1200" b="0" i="0" dirty="0" err="1">
                <a:solidFill>
                  <a:srgbClr val="333333"/>
                </a:solidFill>
                <a:effectLst/>
                <a:latin typeface="PFEncoreSansPro"/>
              </a:rPr>
              <a:t>ίνωση</a:t>
            </a:r>
            <a:r>
              <a:rPr lang="el-GR" sz="1200" b="0" i="0" dirty="0">
                <a:solidFill>
                  <a:srgbClr val="333333"/>
                </a:solidFill>
                <a:effectLst/>
                <a:latin typeface="PFEncoreSansPro"/>
              </a:rPr>
              <a:t>.</a:t>
            </a:r>
            <a:br>
              <a:rPr lang="el-GR" sz="1200" dirty="0"/>
            </a:br>
            <a:endParaRPr lang="el-GR" sz="1200" dirty="0"/>
          </a:p>
        </p:txBody>
      </p:sp>
    </p:spTree>
    <p:extLst>
      <p:ext uri="{BB962C8B-B14F-4D97-AF65-F5344CB8AC3E}">
        <p14:creationId xmlns:p14="http://schemas.microsoft.com/office/powerpoint/2010/main" val="8449825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5">
            <a:extLst>
              <a:ext uri="{FF2B5EF4-FFF2-40B4-BE49-F238E27FC236}">
                <a16:creationId xmlns:a16="http://schemas.microsoft.com/office/drawing/2014/main" id="{0969C414-B59E-B4DA-C1C9-38DAA72B3803}"/>
              </a:ext>
            </a:extLst>
          </p:cNvPr>
          <p:cNvSpPr>
            <a:spLocks noGrp="1"/>
          </p:cNvSpPr>
          <p:nvPr>
            <p:ph type="title"/>
          </p:nvPr>
        </p:nvSpPr>
        <p:spPr/>
        <p:txBody>
          <a:bodyPr/>
          <a:lstStyle/>
          <a:p>
            <a:endParaRPr lang="el-GR"/>
          </a:p>
        </p:txBody>
      </p:sp>
      <p:sp>
        <p:nvSpPr>
          <p:cNvPr id="7" name="Θέση περιεχομένου 6">
            <a:extLst>
              <a:ext uri="{FF2B5EF4-FFF2-40B4-BE49-F238E27FC236}">
                <a16:creationId xmlns:a16="http://schemas.microsoft.com/office/drawing/2014/main" id="{6C2BE90F-BC45-62B6-8334-4161E6FE6121}"/>
              </a:ext>
            </a:extLst>
          </p:cNvPr>
          <p:cNvSpPr>
            <a:spLocks noGrp="1"/>
          </p:cNvSpPr>
          <p:nvPr>
            <p:ph idx="1"/>
          </p:nvPr>
        </p:nvSpPr>
        <p:spPr/>
        <p:txBody>
          <a:bodyPr/>
          <a:lstStyle/>
          <a:p>
            <a:endParaRPr lang="el-GR"/>
          </a:p>
        </p:txBody>
      </p:sp>
      <p:pic>
        <p:nvPicPr>
          <p:cNvPr id="5" name="Εικόνα 4">
            <a:extLst>
              <a:ext uri="{FF2B5EF4-FFF2-40B4-BE49-F238E27FC236}">
                <a16:creationId xmlns:a16="http://schemas.microsoft.com/office/drawing/2014/main" id="{720DA393-DBC3-0BB1-7728-93AF459E1D02}"/>
              </a:ext>
            </a:extLst>
          </p:cNvPr>
          <p:cNvPicPr>
            <a:picLocks noChangeAspect="1"/>
          </p:cNvPicPr>
          <p:nvPr/>
        </p:nvPicPr>
        <p:blipFill rotWithShape="1">
          <a:blip r:embed="rId3"/>
          <a:srcRect l="26572" t="30489" r="11590" b="7216"/>
          <a:stretch/>
        </p:blipFill>
        <p:spPr>
          <a:xfrm>
            <a:off x="372612" y="739290"/>
            <a:ext cx="8398775" cy="4676388"/>
          </a:xfrm>
          <a:prstGeom prst="rect">
            <a:avLst/>
          </a:prstGeom>
        </p:spPr>
      </p:pic>
      <p:sp>
        <p:nvSpPr>
          <p:cNvPr id="2" name="Ορθογώνιο 1">
            <a:extLst>
              <a:ext uri="{FF2B5EF4-FFF2-40B4-BE49-F238E27FC236}">
                <a16:creationId xmlns:a16="http://schemas.microsoft.com/office/drawing/2014/main" id="{3AF50B2F-373B-0CED-9D04-AA00ED028BC4}"/>
              </a:ext>
            </a:extLst>
          </p:cNvPr>
          <p:cNvSpPr/>
          <p:nvPr/>
        </p:nvSpPr>
        <p:spPr>
          <a:xfrm>
            <a:off x="7015280" y="3182570"/>
            <a:ext cx="1221640" cy="610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050" dirty="0"/>
              <a:t>ΔΙΑΤΑΡΑΧΗ ΣΤΗΝ ΚΥΨΕΛΙΔΟΠΟΙΗΣΗ ΚΑΙ ΑΓΓΕΙΟΓΕΝΕΣΗ</a:t>
            </a:r>
          </a:p>
        </p:txBody>
      </p:sp>
      <p:sp>
        <p:nvSpPr>
          <p:cNvPr id="3" name="Ορθογώνιο 2">
            <a:extLst>
              <a:ext uri="{FF2B5EF4-FFF2-40B4-BE49-F238E27FC236}">
                <a16:creationId xmlns:a16="http://schemas.microsoft.com/office/drawing/2014/main" id="{AAD3F1F6-9F2D-4447-8954-D7AC42AECCB8}"/>
              </a:ext>
            </a:extLst>
          </p:cNvPr>
          <p:cNvSpPr/>
          <p:nvPr/>
        </p:nvSpPr>
        <p:spPr>
          <a:xfrm>
            <a:off x="907080" y="3853955"/>
            <a:ext cx="1221640" cy="551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050" dirty="0"/>
              <a:t>ΑΝΑΠΤΥΞΙΑΚΗ ΒΛΑΒΗ</a:t>
            </a:r>
          </a:p>
        </p:txBody>
      </p:sp>
    </p:spTree>
    <p:extLst>
      <p:ext uri="{BB962C8B-B14F-4D97-AF65-F5344CB8AC3E}">
        <p14:creationId xmlns:p14="http://schemas.microsoft.com/office/powerpoint/2010/main" val="25019094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8E0C870-A524-1940-DD76-FC96C810A782}"/>
              </a:ext>
            </a:extLst>
          </p:cNvPr>
          <p:cNvSpPr>
            <a:spLocks noGrp="1"/>
          </p:cNvSpPr>
          <p:nvPr>
            <p:ph type="title"/>
          </p:nvPr>
        </p:nvSpPr>
        <p:spPr>
          <a:xfrm>
            <a:off x="79533" y="283080"/>
            <a:ext cx="3901544" cy="766879"/>
          </a:xfrm>
        </p:spPr>
        <p:txBody>
          <a:bodyPr>
            <a:normAutofit fontScale="90000"/>
          </a:bodyPr>
          <a:lstStyle/>
          <a:p>
            <a:r>
              <a:rPr lang="en-US" b="1" dirty="0">
                <a:solidFill>
                  <a:srgbClr val="1D3A00"/>
                </a:solidFill>
              </a:rPr>
              <a:t>I</a:t>
            </a:r>
            <a:r>
              <a:rPr lang="el-GR" b="1" dirty="0" err="1">
                <a:solidFill>
                  <a:srgbClr val="1D3A00"/>
                </a:solidFill>
              </a:rPr>
              <a:t>στορική</a:t>
            </a:r>
            <a:r>
              <a:rPr lang="el-GR" b="1" dirty="0">
                <a:solidFill>
                  <a:srgbClr val="1D3A00"/>
                </a:solidFill>
              </a:rPr>
              <a:t> αναδρομή</a:t>
            </a:r>
          </a:p>
        </p:txBody>
      </p:sp>
      <p:sp>
        <p:nvSpPr>
          <p:cNvPr id="3" name="Θέση περιεχομένου 2">
            <a:extLst>
              <a:ext uri="{FF2B5EF4-FFF2-40B4-BE49-F238E27FC236}">
                <a16:creationId xmlns:a16="http://schemas.microsoft.com/office/drawing/2014/main" id="{EA10A99A-024E-04C2-DBDF-CA20445A37EE}"/>
              </a:ext>
            </a:extLst>
          </p:cNvPr>
          <p:cNvSpPr>
            <a:spLocks noGrp="1"/>
          </p:cNvSpPr>
          <p:nvPr>
            <p:ph idx="1"/>
          </p:nvPr>
        </p:nvSpPr>
        <p:spPr>
          <a:xfrm>
            <a:off x="124834" y="1025413"/>
            <a:ext cx="9019166" cy="3820979"/>
          </a:xfrm>
        </p:spPr>
        <p:txBody>
          <a:bodyPr>
            <a:normAutofit/>
          </a:bodyPr>
          <a:lstStyle/>
          <a:p>
            <a:pPr marL="0" indent="0" algn="just">
              <a:buNone/>
            </a:pPr>
            <a:endParaRPr lang="el-GR" sz="1400" dirty="0"/>
          </a:p>
          <a:p>
            <a:pPr marL="0" indent="0" algn="just">
              <a:buNone/>
            </a:pPr>
            <a:r>
              <a:rPr lang="el-GR" sz="1400" dirty="0"/>
              <a:t>Σε βρέφη γέννησης 501–1500 </a:t>
            </a:r>
            <a:r>
              <a:rPr lang="el-GR" sz="1400" dirty="0" err="1"/>
              <a:t>γραμ</a:t>
            </a:r>
            <a:r>
              <a:rPr lang="el-GR" sz="1400" dirty="0"/>
              <a:t>, η συχνότητα της BΠΔ μειώθηκε από 47% σε </a:t>
            </a:r>
            <a:r>
              <a:rPr lang="el-GR" sz="1400" b="1" dirty="0"/>
              <a:t>21% </a:t>
            </a:r>
            <a:r>
              <a:rPr lang="el-GR" sz="1400" dirty="0"/>
              <a:t>με:</a:t>
            </a:r>
          </a:p>
          <a:p>
            <a:pPr algn="just"/>
            <a:r>
              <a:rPr lang="el-GR" sz="1200" dirty="0"/>
              <a:t>την αποφυγή της διασωλήνωσης</a:t>
            </a:r>
          </a:p>
          <a:p>
            <a:pPr algn="just"/>
            <a:r>
              <a:rPr lang="el-GR" sz="1200" dirty="0"/>
              <a:t>την υιοθέτηση νέων ορίων παλμικής οξυμετρίας </a:t>
            </a:r>
          </a:p>
          <a:p>
            <a:pPr algn="just"/>
            <a:r>
              <a:rPr lang="el-GR" sz="1200" dirty="0"/>
              <a:t>την πρώιμη χρήση συνεχούς θετικής πίεσης αεραγωγών μέσω CPAP</a:t>
            </a:r>
            <a:r>
              <a:rPr lang="en-US" sz="1200" dirty="0"/>
              <a:t>, high-flow nasal cannula</a:t>
            </a:r>
            <a:endParaRPr lang="el-GR" sz="1200" dirty="0"/>
          </a:p>
          <a:p>
            <a:pPr algn="just"/>
            <a:r>
              <a:rPr lang="el-GR" sz="1200" dirty="0"/>
              <a:t>την εισαγωγή της προγεννητικής θεραπείας με </a:t>
            </a:r>
            <a:r>
              <a:rPr lang="el-GR" sz="1200" dirty="0" err="1"/>
              <a:t>στεροειδή</a:t>
            </a:r>
            <a:r>
              <a:rPr lang="el-GR" sz="1200" dirty="0"/>
              <a:t> </a:t>
            </a:r>
          </a:p>
          <a:p>
            <a:pPr algn="just"/>
            <a:r>
              <a:rPr lang="el-GR" sz="1200" dirty="0"/>
              <a:t>και της μεταγεννητικής χορήγησης </a:t>
            </a:r>
            <a:r>
              <a:rPr lang="el-GR" sz="1200" dirty="0" err="1"/>
              <a:t>επιφανειοδραστικού</a:t>
            </a:r>
            <a:r>
              <a:rPr lang="el-GR" sz="1200" dirty="0"/>
              <a:t> παράγοντα.</a:t>
            </a:r>
          </a:p>
          <a:p>
            <a:pPr algn="just"/>
            <a:endParaRPr lang="el-GR" sz="1400" dirty="0"/>
          </a:p>
          <a:p>
            <a:pPr algn="just"/>
            <a:endParaRPr lang="el-GR" sz="1400" dirty="0"/>
          </a:p>
          <a:p>
            <a:pPr algn="just"/>
            <a:r>
              <a:rPr lang="el-GR" sz="1400" dirty="0"/>
              <a:t>Σήμερα, τα νεογνά επιβιώνουν σταθερά σε ηλικίες κύησης </a:t>
            </a:r>
            <a:r>
              <a:rPr lang="el-GR" sz="1400" b="1" dirty="0"/>
              <a:t>23 έως 26 εβδομάδων</a:t>
            </a:r>
            <a:r>
              <a:rPr lang="el-GR" sz="1400" dirty="0"/>
              <a:t> — όντας 8 έως 10 εβδομάδες νεότερα από τα βρέφη στα οποία </a:t>
            </a:r>
            <a:r>
              <a:rPr lang="el-GR" sz="1400" dirty="0" err="1"/>
              <a:t>πρωτοπεριγραφτηκε</a:t>
            </a:r>
            <a:r>
              <a:rPr lang="el-GR" sz="1400" dirty="0"/>
              <a:t> η ΒΠΔ. </a:t>
            </a:r>
          </a:p>
          <a:p>
            <a:pPr algn="just"/>
            <a:endParaRPr lang="el-GR" sz="1400" dirty="0"/>
          </a:p>
          <a:p>
            <a:r>
              <a:rPr lang="el-GR" sz="1400" dirty="0"/>
              <a:t>Η συχνότητα εμφάνισης ΒΠΔ μεταξύ των βρεφών που γεννήθηκαν μετά την 32η εβδομάδα κύησης έχει γίνει αμελητέα στα σύγχρονα νεογνικά κέντρα. </a:t>
            </a:r>
            <a:endParaRPr lang="en-US" sz="1400" dirty="0"/>
          </a:p>
          <a:p>
            <a:r>
              <a:rPr lang="el-GR" sz="1400" b="1" dirty="0"/>
              <a:t>Σήμερα, η BΠΔ εμφανίζεται κυρίως σε βρέφη κάτω των 29 ετών εβδομάδων κύησης.</a:t>
            </a:r>
          </a:p>
          <a:p>
            <a:endParaRPr lang="el-GR" sz="1400" b="1" dirty="0"/>
          </a:p>
          <a:p>
            <a:pPr algn="just"/>
            <a:endParaRPr lang="en-US" sz="1400" dirty="0"/>
          </a:p>
          <a:p>
            <a:pPr algn="just"/>
            <a:endParaRPr lang="en-US" sz="1600" dirty="0"/>
          </a:p>
          <a:p>
            <a:pPr algn="just"/>
            <a:endParaRPr lang="el-GR" sz="1600" dirty="0"/>
          </a:p>
        </p:txBody>
      </p:sp>
      <p:sp>
        <p:nvSpPr>
          <p:cNvPr id="7" name="TextBox 6">
            <a:extLst>
              <a:ext uri="{FF2B5EF4-FFF2-40B4-BE49-F238E27FC236}">
                <a16:creationId xmlns:a16="http://schemas.microsoft.com/office/drawing/2014/main" id="{77C1DF3F-D878-197F-7846-4872F99291D7}"/>
              </a:ext>
            </a:extLst>
          </p:cNvPr>
          <p:cNvSpPr txBox="1"/>
          <p:nvPr/>
        </p:nvSpPr>
        <p:spPr>
          <a:xfrm>
            <a:off x="5030115" y="4730976"/>
            <a:ext cx="3522444"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i="1" dirty="0" err="1">
                <a:ea typeface="Cambria" panose="02040503050406030204" pitchFamily="18" charset="0"/>
              </a:rPr>
              <a:t>Baraldi</a:t>
            </a:r>
            <a:r>
              <a:rPr lang="en-US" sz="900" i="1" dirty="0">
                <a:ea typeface="Cambria" panose="02040503050406030204" pitchFamily="18" charset="0"/>
              </a:rPr>
              <a:t> E, et al. New England Journal of Medicine. 2007;357:1946–1955</a:t>
            </a:r>
            <a:r>
              <a:rPr lang="en-US" sz="900" dirty="0">
                <a:ea typeface="Cambria" panose="02040503050406030204" pitchFamily="18" charset="0"/>
              </a:rPr>
              <a:t>.</a:t>
            </a:r>
            <a:endParaRPr lang="el-GR" sz="900" dirty="0">
              <a:ea typeface="Cambria" panose="02040503050406030204" pitchFamily="18" charset="0"/>
            </a:endParaRPr>
          </a:p>
        </p:txBody>
      </p:sp>
      <p:sp>
        <p:nvSpPr>
          <p:cNvPr id="8" name="TextBox 7">
            <a:extLst>
              <a:ext uri="{FF2B5EF4-FFF2-40B4-BE49-F238E27FC236}">
                <a16:creationId xmlns:a16="http://schemas.microsoft.com/office/drawing/2014/main" id="{4EEC7786-6E9D-5D69-1BF8-014826C04728}"/>
              </a:ext>
            </a:extLst>
          </p:cNvPr>
          <p:cNvSpPr txBox="1"/>
          <p:nvPr/>
        </p:nvSpPr>
        <p:spPr>
          <a:xfrm>
            <a:off x="5030115" y="2681986"/>
            <a:ext cx="2443280"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b="0" i="1" dirty="0" err="1">
                <a:solidFill>
                  <a:srgbClr val="303030"/>
                </a:solidFill>
                <a:effectLst/>
              </a:rPr>
              <a:t>Birenbaum</a:t>
            </a:r>
            <a:r>
              <a:rPr lang="en-US" sz="900" b="0" i="1" dirty="0">
                <a:solidFill>
                  <a:srgbClr val="303030"/>
                </a:solidFill>
                <a:effectLst/>
              </a:rPr>
              <a:t> HJ, </a:t>
            </a:r>
            <a:r>
              <a:rPr lang="en-US" sz="900" i="1" dirty="0">
                <a:solidFill>
                  <a:srgbClr val="303030"/>
                </a:solidFill>
              </a:rPr>
              <a:t>et al. </a:t>
            </a:r>
            <a:r>
              <a:rPr lang="en-US" sz="900" b="0" i="1" dirty="0">
                <a:solidFill>
                  <a:srgbClr val="303030"/>
                </a:solidFill>
                <a:effectLst/>
              </a:rPr>
              <a:t>Pediatrics. 2009;123:44–50.</a:t>
            </a:r>
            <a:endParaRPr lang="el-GR" sz="900" i="1" dirty="0"/>
          </a:p>
        </p:txBody>
      </p:sp>
      <p:pic>
        <p:nvPicPr>
          <p:cNvPr id="3074" name="Picture 2" descr="Ιστορική αναδρομή - Prisma Courier">
            <a:extLst>
              <a:ext uri="{FF2B5EF4-FFF2-40B4-BE49-F238E27FC236}">
                <a16:creationId xmlns:a16="http://schemas.microsoft.com/office/drawing/2014/main" id="{7306D3DB-F32B-1A93-27FD-3D5C08786E4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5525" y="9307"/>
            <a:ext cx="3808475" cy="1136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3110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a:extLst>
              <a:ext uri="{FF2B5EF4-FFF2-40B4-BE49-F238E27FC236}">
                <a16:creationId xmlns:a16="http://schemas.microsoft.com/office/drawing/2014/main" id="{DB3D23D1-8B0E-D101-8FAC-21013CC38012}"/>
              </a:ext>
            </a:extLst>
          </p:cNvPr>
          <p:cNvPicPr>
            <a:picLocks noChangeAspect="1"/>
          </p:cNvPicPr>
          <p:nvPr/>
        </p:nvPicPr>
        <p:blipFill rotWithShape="1">
          <a:blip r:embed="rId3"/>
          <a:srcRect l="44990" t="21983" r="28290" b="6417"/>
          <a:stretch/>
        </p:blipFill>
        <p:spPr>
          <a:xfrm>
            <a:off x="5519282" y="0"/>
            <a:ext cx="3578088" cy="5143500"/>
          </a:xfrm>
          <a:prstGeom prst="rect">
            <a:avLst/>
          </a:prstGeom>
        </p:spPr>
      </p:pic>
      <p:sp>
        <p:nvSpPr>
          <p:cNvPr id="7" name="TextBox 6">
            <a:extLst>
              <a:ext uri="{FF2B5EF4-FFF2-40B4-BE49-F238E27FC236}">
                <a16:creationId xmlns:a16="http://schemas.microsoft.com/office/drawing/2014/main" id="{B88C1A32-C22D-07B6-4818-424A3584F41E}"/>
              </a:ext>
            </a:extLst>
          </p:cNvPr>
          <p:cNvSpPr txBox="1"/>
          <p:nvPr/>
        </p:nvSpPr>
        <p:spPr>
          <a:xfrm>
            <a:off x="324736" y="836940"/>
            <a:ext cx="4961190" cy="738664"/>
          </a:xfrm>
          <a:prstGeom prst="rect">
            <a:avLst/>
          </a:prstGeom>
          <a:solidFill>
            <a:schemeClr val="bg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algn="ctr"/>
            <a:r>
              <a:rPr lang="el-GR" sz="1400" dirty="0"/>
              <a:t>Έντονη</a:t>
            </a:r>
            <a:r>
              <a:rPr lang="en-US" sz="1400" dirty="0"/>
              <a:t> </a:t>
            </a:r>
            <a:r>
              <a:rPr lang="el-GR" sz="1400" dirty="0"/>
              <a:t>φλεγμονή και διαταραχή των  φυσιολογικών πνευμονικών δομών οδηγούν σε ανομοιογενή νόσο αεραγωγών και παρεγχύματος.</a:t>
            </a:r>
          </a:p>
        </p:txBody>
      </p:sp>
      <p:sp>
        <p:nvSpPr>
          <p:cNvPr id="9" name="TextBox 8">
            <a:extLst>
              <a:ext uri="{FF2B5EF4-FFF2-40B4-BE49-F238E27FC236}">
                <a16:creationId xmlns:a16="http://schemas.microsoft.com/office/drawing/2014/main" id="{3EE7AA1A-CB93-4236-CCA7-316FB9861949}"/>
              </a:ext>
            </a:extLst>
          </p:cNvPr>
          <p:cNvSpPr txBox="1"/>
          <p:nvPr/>
        </p:nvSpPr>
        <p:spPr>
          <a:xfrm>
            <a:off x="324736" y="2977624"/>
            <a:ext cx="4774759" cy="1600438"/>
          </a:xfrm>
          <a:prstGeom prst="rect">
            <a:avLst/>
          </a:prstGeom>
          <a:solidFill>
            <a:schemeClr val="accent3"/>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algn="ctr"/>
            <a:r>
              <a:rPr lang="el-GR" sz="1400" dirty="0"/>
              <a:t>Το κύριο χαρακτηριστικό του νέου όρου είναι η διάχυτη η αναστολή της </a:t>
            </a:r>
            <a:r>
              <a:rPr lang="el-GR" sz="1400" dirty="0" err="1"/>
              <a:t>κυψελιδοποίησης</a:t>
            </a:r>
            <a:r>
              <a:rPr lang="el-GR" sz="1400" dirty="0"/>
              <a:t> και της </a:t>
            </a:r>
            <a:r>
              <a:rPr lang="el-GR" sz="1400" dirty="0" err="1"/>
              <a:t>μικροαγγειογένεσης</a:t>
            </a:r>
            <a:endParaRPr lang="el-GR" sz="1400" dirty="0"/>
          </a:p>
          <a:p>
            <a:pPr algn="ctr"/>
            <a:r>
              <a:rPr lang="el-GR" sz="1400" dirty="0"/>
              <a:t>η οποία σχετίζεται </a:t>
            </a:r>
            <a:r>
              <a:rPr lang="el-GR" sz="1400" b="1" dirty="0"/>
              <a:t>με κλινικά σημαντική απώλεια επιφάνειας ανταλλαγής αερίων</a:t>
            </a:r>
            <a:r>
              <a:rPr lang="el-GR" sz="1400" dirty="0"/>
              <a:t>, με τραυματισμό των αεραγωγών, φλεγμονή και </a:t>
            </a:r>
            <a:r>
              <a:rPr lang="el-GR" sz="1400" dirty="0" err="1"/>
              <a:t>ίνωση</a:t>
            </a:r>
            <a:r>
              <a:rPr lang="el-GR" sz="1400" dirty="0"/>
              <a:t> που είναι συνήθως </a:t>
            </a:r>
            <a:r>
              <a:rPr lang="el-GR" sz="1400" b="1" dirty="0"/>
              <a:t>πιο ήπια </a:t>
            </a:r>
            <a:r>
              <a:rPr lang="el-GR" sz="1400" dirty="0"/>
              <a:t>και απουσία επιθηλιακής </a:t>
            </a:r>
            <a:r>
              <a:rPr lang="el-GR" sz="1400" dirty="0" err="1"/>
              <a:t>μεταπλασίας</a:t>
            </a:r>
            <a:r>
              <a:rPr lang="el-GR" sz="1400" dirty="0"/>
              <a:t> των αεραγωγών και υπερτροφία λείων μυών.</a:t>
            </a:r>
          </a:p>
        </p:txBody>
      </p:sp>
      <p:sp>
        <p:nvSpPr>
          <p:cNvPr id="10" name="Ορθογώνιο 9">
            <a:extLst>
              <a:ext uri="{FF2B5EF4-FFF2-40B4-BE49-F238E27FC236}">
                <a16:creationId xmlns:a16="http://schemas.microsoft.com/office/drawing/2014/main" id="{CA125BC6-30B7-D829-1EAA-44E99156E59C}"/>
              </a:ext>
            </a:extLst>
          </p:cNvPr>
          <p:cNvSpPr/>
          <p:nvPr/>
        </p:nvSpPr>
        <p:spPr>
          <a:xfrm>
            <a:off x="345932" y="429305"/>
            <a:ext cx="2605802" cy="30541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l-GR" dirty="0"/>
              <a:t>Παλαιότερος ορισμός</a:t>
            </a:r>
          </a:p>
        </p:txBody>
      </p:sp>
      <p:sp>
        <p:nvSpPr>
          <p:cNvPr id="11" name="Ορθογώνιο 10">
            <a:extLst>
              <a:ext uri="{FF2B5EF4-FFF2-40B4-BE49-F238E27FC236}">
                <a16:creationId xmlns:a16="http://schemas.microsoft.com/office/drawing/2014/main" id="{B8E323C6-AF4B-FA53-5835-88919CFDDDA4}"/>
              </a:ext>
            </a:extLst>
          </p:cNvPr>
          <p:cNvSpPr/>
          <p:nvPr/>
        </p:nvSpPr>
        <p:spPr>
          <a:xfrm>
            <a:off x="324736" y="2603903"/>
            <a:ext cx="2605802" cy="30541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l-GR" dirty="0"/>
              <a:t>Νεότερος ορισμός</a:t>
            </a:r>
          </a:p>
        </p:txBody>
      </p:sp>
      <p:sp>
        <p:nvSpPr>
          <p:cNvPr id="12" name="TextBox 11">
            <a:extLst>
              <a:ext uri="{FF2B5EF4-FFF2-40B4-BE49-F238E27FC236}">
                <a16:creationId xmlns:a16="http://schemas.microsoft.com/office/drawing/2014/main" id="{1E3D0E4B-DF06-B7CC-3B3E-3FED5834B7B9}"/>
              </a:ext>
            </a:extLst>
          </p:cNvPr>
          <p:cNvSpPr txBox="1"/>
          <p:nvPr/>
        </p:nvSpPr>
        <p:spPr>
          <a:xfrm>
            <a:off x="345932" y="4714956"/>
            <a:ext cx="4304690" cy="230832"/>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a:spAutoFit/>
          </a:bodyPr>
          <a:lstStyle/>
          <a:p>
            <a:r>
              <a:rPr lang="en-US" sz="900" i="1" dirty="0" err="1">
                <a:latin typeface="Calibri" panose="020F0502020204030204" pitchFamily="34" charset="0"/>
                <a:ea typeface="Cambria" panose="02040503050406030204" pitchFamily="18" charset="0"/>
                <a:cs typeface="Calibri" panose="020F0502020204030204" pitchFamily="34" charset="0"/>
              </a:rPr>
              <a:t>Baraldi</a:t>
            </a:r>
            <a:r>
              <a:rPr lang="en-US" sz="900" i="1" dirty="0">
                <a:latin typeface="Calibri" panose="020F0502020204030204" pitchFamily="34" charset="0"/>
                <a:ea typeface="Cambria" panose="02040503050406030204" pitchFamily="18" charset="0"/>
                <a:cs typeface="Calibri" panose="020F0502020204030204" pitchFamily="34" charset="0"/>
              </a:rPr>
              <a:t> E, et al. New England Journal of Medicine. 2007;357:1946–1955</a:t>
            </a:r>
            <a:r>
              <a:rPr lang="en-US" sz="900" dirty="0">
                <a:latin typeface="Calibri" panose="020F0502020204030204" pitchFamily="34" charset="0"/>
                <a:ea typeface="Cambria" panose="02040503050406030204" pitchFamily="18" charset="0"/>
                <a:cs typeface="Calibri" panose="020F0502020204030204" pitchFamily="34" charset="0"/>
              </a:rPr>
              <a:t>.</a:t>
            </a:r>
            <a:endParaRPr lang="el-GR" sz="900" dirty="0">
              <a:latin typeface="Calibri" panose="020F0502020204030204" pitchFamily="34" charset="0"/>
              <a:ea typeface="Cambria" panose="02040503050406030204" pitchFamily="18" charset="0"/>
              <a:cs typeface="Calibri" panose="020F0502020204030204" pitchFamily="34" charset="0"/>
            </a:endParaRPr>
          </a:p>
        </p:txBody>
      </p:sp>
      <p:sp>
        <p:nvSpPr>
          <p:cNvPr id="3" name="TextBox 2">
            <a:extLst>
              <a:ext uri="{FF2B5EF4-FFF2-40B4-BE49-F238E27FC236}">
                <a16:creationId xmlns:a16="http://schemas.microsoft.com/office/drawing/2014/main" id="{9F931795-E86E-E6CF-CA69-30F2F9C9A022}"/>
              </a:ext>
            </a:extLst>
          </p:cNvPr>
          <p:cNvSpPr txBox="1"/>
          <p:nvPr/>
        </p:nvSpPr>
        <p:spPr>
          <a:xfrm>
            <a:off x="5640935" y="2724455"/>
            <a:ext cx="1037883" cy="2354491"/>
          </a:xfrm>
          <a:prstGeom prst="rect">
            <a:avLst/>
          </a:prstGeom>
          <a:solidFill>
            <a:schemeClr val="accent3">
              <a:lumMod val="20000"/>
              <a:lumOff val="80000"/>
            </a:schemeClr>
          </a:solidFill>
        </p:spPr>
        <p:txBody>
          <a:bodyPr wrap="square">
            <a:spAutoFit/>
          </a:bodyPr>
          <a:lstStyle/>
          <a:p>
            <a:r>
              <a:rPr lang="el-GR" sz="700" b="0" i="0" dirty="0">
                <a:solidFill>
                  <a:srgbClr val="333333"/>
                </a:solidFill>
                <a:effectLst/>
                <a:latin typeface="PFEncoreSansPro"/>
              </a:rPr>
              <a:t>Η </a:t>
            </a:r>
            <a:r>
              <a:rPr lang="el-GR" sz="700" b="0" i="0" dirty="0" err="1">
                <a:solidFill>
                  <a:srgbClr val="333333"/>
                </a:solidFill>
                <a:effectLst/>
                <a:latin typeface="PFEncoreSansPro"/>
              </a:rPr>
              <a:t>ιστοπαθολογική</a:t>
            </a:r>
            <a:r>
              <a:rPr lang="el-GR" sz="700" b="0" i="0" dirty="0">
                <a:solidFill>
                  <a:srgbClr val="333333"/>
                </a:solidFill>
                <a:effectLst/>
                <a:latin typeface="PFEncoreSansPro"/>
              </a:rPr>
              <a:t> εικόνα της νέας ΒΠΔ χαρακτηρίζεται από ήπια ή μηδενική βλάβη του επιθηλίου των αεροφόρων οδών, ελάχιστη </a:t>
            </a:r>
            <a:r>
              <a:rPr lang="el-GR" sz="700" b="0" i="0" dirty="0" err="1">
                <a:solidFill>
                  <a:srgbClr val="333333"/>
                </a:solidFill>
                <a:effectLst/>
                <a:latin typeface="PFEncoreSansPro"/>
              </a:rPr>
              <a:t>ίνωση</a:t>
            </a:r>
            <a:r>
              <a:rPr lang="el-GR" sz="700" b="0" i="0" dirty="0">
                <a:solidFill>
                  <a:srgbClr val="333333"/>
                </a:solidFill>
                <a:effectLst/>
                <a:latin typeface="PFEncoreSansPro"/>
              </a:rPr>
              <a:t> στους πνεύμονες, ενώ κυριαρχεί η αναστολή της </a:t>
            </a:r>
            <a:r>
              <a:rPr lang="el-GR" sz="700" b="0" i="0" dirty="0" err="1">
                <a:solidFill>
                  <a:srgbClr val="333333"/>
                </a:solidFill>
                <a:effectLst/>
                <a:latin typeface="PFEncoreSansPro"/>
              </a:rPr>
              <a:t>κυψελιδοποίησης</a:t>
            </a:r>
            <a:r>
              <a:rPr lang="el-GR" sz="700" b="0" i="0" dirty="0">
                <a:solidFill>
                  <a:srgbClr val="333333"/>
                </a:solidFill>
                <a:effectLst/>
                <a:latin typeface="PFEncoreSansPro"/>
              </a:rPr>
              <a:t> και της </a:t>
            </a:r>
            <a:r>
              <a:rPr lang="el-GR" sz="700" b="0" i="0" dirty="0" err="1">
                <a:solidFill>
                  <a:srgbClr val="333333"/>
                </a:solidFill>
                <a:effectLst/>
                <a:latin typeface="PFEncoreSansPro"/>
              </a:rPr>
              <a:t>μικροαγγειογένεσης</a:t>
            </a:r>
            <a:r>
              <a:rPr lang="el-GR" sz="700" b="0" i="0" dirty="0">
                <a:solidFill>
                  <a:srgbClr val="333333"/>
                </a:solidFill>
                <a:effectLst/>
                <a:latin typeface="PFEncoreSansPro"/>
              </a:rPr>
              <a:t>. Χαρακτηριστικοί είναι οι μεγάλοι απλοποιημένοι αεροφόροι χώροι, κυψελίδες μεγάλες σε μέγεθος, αλλά μειωμένες σε αριθμό και τα ανώμαλα </a:t>
            </a:r>
            <a:r>
              <a:rPr lang="el-GR" sz="700" b="0" i="0" dirty="0" err="1">
                <a:solidFill>
                  <a:srgbClr val="333333"/>
                </a:solidFill>
                <a:effectLst/>
                <a:latin typeface="PFEncoreSansPro"/>
              </a:rPr>
              <a:t>δυσμορφικά</a:t>
            </a:r>
            <a:r>
              <a:rPr lang="el-GR" sz="700" b="0" i="0" dirty="0">
                <a:solidFill>
                  <a:srgbClr val="333333"/>
                </a:solidFill>
                <a:effectLst/>
                <a:latin typeface="PFEncoreSansPro"/>
              </a:rPr>
              <a:t> αγγεία</a:t>
            </a:r>
            <a:endParaRPr lang="el-GR" sz="1000" dirty="0"/>
          </a:p>
        </p:txBody>
      </p:sp>
      <p:sp>
        <p:nvSpPr>
          <p:cNvPr id="6" name="TextBox 5">
            <a:extLst>
              <a:ext uri="{FF2B5EF4-FFF2-40B4-BE49-F238E27FC236}">
                <a16:creationId xmlns:a16="http://schemas.microsoft.com/office/drawing/2014/main" id="{CE95B36D-EDD6-1165-CD9A-77B6B1CED4BB}"/>
              </a:ext>
            </a:extLst>
          </p:cNvPr>
          <p:cNvSpPr txBox="1"/>
          <p:nvPr/>
        </p:nvSpPr>
        <p:spPr>
          <a:xfrm>
            <a:off x="4465563" y="1819939"/>
            <a:ext cx="1037883" cy="307777"/>
          </a:xfrm>
          <a:prstGeom prst="rect">
            <a:avLst/>
          </a:prstGeom>
          <a:solidFill>
            <a:schemeClr val="accent3">
              <a:lumMod val="20000"/>
              <a:lumOff val="80000"/>
            </a:schemeClr>
          </a:solidFill>
        </p:spPr>
        <p:txBody>
          <a:bodyPr wrap="square">
            <a:spAutoFit/>
          </a:bodyPr>
          <a:lstStyle/>
          <a:p>
            <a:r>
              <a:rPr lang="el-GR" sz="700" dirty="0">
                <a:solidFill>
                  <a:srgbClr val="333333"/>
                </a:solidFill>
                <a:latin typeface="PFEncoreSansPro"/>
              </a:rPr>
              <a:t>Εκτεταμένη καταστροφή και </a:t>
            </a:r>
            <a:r>
              <a:rPr lang="el-GR" sz="700" dirty="0" err="1">
                <a:solidFill>
                  <a:srgbClr val="333333"/>
                </a:solidFill>
                <a:latin typeface="PFEncoreSansPro"/>
              </a:rPr>
              <a:t>ίνωση</a:t>
            </a:r>
            <a:endParaRPr lang="el-GR" sz="1000" dirty="0"/>
          </a:p>
        </p:txBody>
      </p:sp>
      <p:sp>
        <p:nvSpPr>
          <p:cNvPr id="4" name="TextBox 3">
            <a:extLst>
              <a:ext uri="{FF2B5EF4-FFF2-40B4-BE49-F238E27FC236}">
                <a16:creationId xmlns:a16="http://schemas.microsoft.com/office/drawing/2014/main" id="{1D0A5898-E75A-4C63-F57D-E247E0500420}"/>
              </a:ext>
            </a:extLst>
          </p:cNvPr>
          <p:cNvSpPr txBox="1"/>
          <p:nvPr/>
        </p:nvSpPr>
        <p:spPr>
          <a:xfrm>
            <a:off x="3009853" y="190609"/>
            <a:ext cx="2492909" cy="646331"/>
          </a:xfrm>
          <a:prstGeom prst="rect">
            <a:avLst/>
          </a:prstGeom>
          <a:noFill/>
        </p:spPr>
        <p:txBody>
          <a:bodyPr wrap="square">
            <a:spAutoFit/>
          </a:bodyPr>
          <a:lstStyle/>
          <a:p>
            <a:pPr algn="ctr"/>
            <a:r>
              <a:rPr lang="el-GR" sz="900" b="1" dirty="0"/>
              <a:t>Επίμονη σοβαρή αναπνευστική ανεπάρκεια και χρειάζονται</a:t>
            </a:r>
            <a:r>
              <a:rPr lang="en-US" sz="900" b="1" dirty="0"/>
              <a:t> </a:t>
            </a:r>
            <a:r>
              <a:rPr lang="el-GR" sz="900" b="1" dirty="0"/>
              <a:t>συμπληρωματικό οξυγόνο και αναπνευστική υποστήριξη για παρατεταμένες περιόδους</a:t>
            </a:r>
            <a:endParaRPr lang="el-GR" sz="900" dirty="0"/>
          </a:p>
        </p:txBody>
      </p:sp>
      <p:sp>
        <p:nvSpPr>
          <p:cNvPr id="13" name="TextBox 12">
            <a:extLst>
              <a:ext uri="{FF2B5EF4-FFF2-40B4-BE49-F238E27FC236}">
                <a16:creationId xmlns:a16="http://schemas.microsoft.com/office/drawing/2014/main" id="{667C193D-E216-3E9B-2277-67262D75C377}"/>
              </a:ext>
            </a:extLst>
          </p:cNvPr>
          <p:cNvSpPr txBox="1"/>
          <p:nvPr/>
        </p:nvSpPr>
        <p:spPr>
          <a:xfrm>
            <a:off x="2993332" y="2678345"/>
            <a:ext cx="4585188" cy="230832"/>
          </a:xfrm>
          <a:prstGeom prst="rect">
            <a:avLst/>
          </a:prstGeom>
          <a:noFill/>
        </p:spPr>
        <p:txBody>
          <a:bodyPr wrap="square">
            <a:spAutoFit/>
          </a:bodyPr>
          <a:lstStyle/>
          <a:p>
            <a:r>
              <a:rPr lang="el-GR" sz="900" b="1" dirty="0"/>
              <a:t>Ήπια ή παροδική αρχική αναπνευστική δυσχέρεια</a:t>
            </a:r>
            <a:endParaRPr lang="el-GR" sz="900" dirty="0"/>
          </a:p>
        </p:txBody>
      </p:sp>
    </p:spTree>
    <p:extLst>
      <p:ext uri="{BB962C8B-B14F-4D97-AF65-F5344CB8AC3E}">
        <p14:creationId xmlns:p14="http://schemas.microsoft.com/office/powerpoint/2010/main" val="2556417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10439</Words>
  <Application>Microsoft Office PowerPoint</Application>
  <PresentationFormat>Προβολή στην οθόνη (16:9)</PresentationFormat>
  <Paragraphs>495</Paragraphs>
  <Slides>52</Slides>
  <Notes>34</Notes>
  <HiddenSlides>10</HiddenSlides>
  <MMClips>0</MMClips>
  <ScaleCrop>false</ScaleCrop>
  <HeadingPairs>
    <vt:vector size="6" baseType="variant">
      <vt:variant>
        <vt:lpstr>Γραμματοσειρές που χρησιμοποιούνται</vt:lpstr>
      </vt:variant>
      <vt:variant>
        <vt:i4>9</vt:i4>
      </vt:variant>
      <vt:variant>
        <vt:lpstr>Θέμα</vt:lpstr>
      </vt:variant>
      <vt:variant>
        <vt:i4>1</vt:i4>
      </vt:variant>
      <vt:variant>
        <vt:lpstr>Τίτλοι διαφανειών</vt:lpstr>
      </vt:variant>
      <vt:variant>
        <vt:i4>52</vt:i4>
      </vt:variant>
    </vt:vector>
  </HeadingPairs>
  <TitlesOfParts>
    <vt:vector size="62" baseType="lpstr">
      <vt:lpstr>Arial</vt:lpstr>
      <vt:lpstr>Arial</vt:lpstr>
      <vt:lpstr>BlinkMacSystemFont</vt:lpstr>
      <vt:lpstr>Calibri</vt:lpstr>
      <vt:lpstr>Cambria</vt:lpstr>
      <vt:lpstr>Helvetica Neue</vt:lpstr>
      <vt:lpstr>interfaceregular</vt:lpstr>
      <vt:lpstr>PFEncoreSansPro</vt:lpstr>
      <vt:lpstr>Verdana Pro Black</vt:lpstr>
      <vt:lpstr>Office Theme</vt:lpstr>
      <vt:lpstr>Χρόνιες εκδηλώσεις βρογχοπνευμονικής δυσπλασίας</vt:lpstr>
      <vt:lpstr>Επιδημιολογία</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Iστορική αναδρομή</vt:lpstr>
      <vt:lpstr>Παρουσίαση του PowerPoint</vt:lpstr>
      <vt:lpstr>Συνεπώς</vt:lpstr>
      <vt:lpstr>Ορισμός</vt:lpstr>
      <vt:lpstr>Oρισμός</vt:lpstr>
      <vt:lpstr>Oρισμός</vt:lpstr>
      <vt:lpstr>Παρουσίαση του PowerPoint</vt:lpstr>
      <vt:lpstr>Παρουσίαση του PowerPoint</vt:lpstr>
      <vt:lpstr>Παρουσίαση του PowerPoint</vt:lpstr>
      <vt:lpstr>Παρουσίαση του PowerPoint</vt:lpstr>
      <vt:lpstr>Παράγοντες κινδύνου</vt:lpstr>
      <vt:lpstr>Παθογένεση</vt:lpstr>
      <vt:lpstr>Μελετούμενοι βιοδείκτες ΒΠΔ</vt:lpstr>
      <vt:lpstr>Παρουσίαση του PowerPoint</vt:lpstr>
      <vt:lpstr>Μακροχρόνιες Αναπνευστικές Επιπτώσεις </vt:lpstr>
      <vt:lpstr>Παρουσίαση του PowerPoint</vt:lpstr>
      <vt:lpstr>Παρουσίαση του PowerPoint</vt:lpstr>
      <vt:lpstr>Παρουσίαση του PowerPoint</vt:lpstr>
      <vt:lpstr>Screening αναπνευστικών επιπλοκών  ΒΠΔ</vt:lpstr>
      <vt:lpstr>Παρουσίαση του PowerPoint</vt:lpstr>
      <vt:lpstr>Παρουσίαση του PowerPoint</vt:lpstr>
      <vt:lpstr>Παρουσίαση του PowerPoint</vt:lpstr>
      <vt:lpstr>Παρουσίαση του PowerPoint</vt:lpstr>
      <vt:lpstr>Πρόληψη ΒΠΔ και πρώιμες παρεμβάσεις</vt:lpstr>
      <vt:lpstr>Παρουσίαση του PowerPoint</vt:lpstr>
      <vt:lpstr>Παρουσίαση του PowerPoint</vt:lpstr>
      <vt:lpstr>Παρουσίαση του PowerPoint</vt:lpstr>
      <vt:lpstr>Ποιος ο συνιστώμενος κορεσμός της οξυαιμοσφαιρίνης;</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Διαχείριση και Θεραπεία της εγκατεστημένης BPD</vt:lpstr>
      <vt:lpstr>Παρουσίαση του PowerPoint</vt:lpstr>
      <vt:lpstr>Ποιος ο συνιστώμενος κορεσμός της οξυαιμοσφαιρίνης;</vt:lpstr>
      <vt:lpstr>Συστάσεις θεραπείας</vt:lpstr>
      <vt:lpstr>Χρόνια και κατ' οίκον φροντίδα για BPD</vt:lpstr>
      <vt:lpstr>Χρόνια και κατ' οίκον φροντίδα για BPD</vt:lpstr>
      <vt:lpstr>ΣΥΜΠΕΡΑΣΜΑΤΙΚΑ</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2017-08-01T15:40:51Z</dcterms:created>
  <dcterms:modified xsi:type="dcterms:W3CDTF">2023-06-01T05:08:19Z</dcterms:modified>
</cp:coreProperties>
</file>