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7" r:id="rId3"/>
    <p:sldId id="289" r:id="rId4"/>
    <p:sldId id="286" r:id="rId5"/>
    <p:sldId id="317" r:id="rId6"/>
    <p:sldId id="288" r:id="rId7"/>
    <p:sldId id="292" r:id="rId8"/>
    <p:sldId id="290" r:id="rId9"/>
    <p:sldId id="277" r:id="rId10"/>
    <p:sldId id="273" r:id="rId11"/>
    <p:sldId id="272" r:id="rId12"/>
    <p:sldId id="321" r:id="rId13"/>
    <p:sldId id="294" r:id="rId14"/>
    <p:sldId id="259" r:id="rId15"/>
    <p:sldId id="265" r:id="rId16"/>
    <p:sldId id="264" r:id="rId17"/>
    <p:sldId id="266" r:id="rId18"/>
    <p:sldId id="267" r:id="rId19"/>
    <p:sldId id="268" r:id="rId20"/>
    <p:sldId id="269" r:id="rId21"/>
    <p:sldId id="270" r:id="rId22"/>
    <p:sldId id="319" r:id="rId23"/>
    <p:sldId id="318" r:id="rId24"/>
    <p:sldId id="296" r:id="rId25"/>
    <p:sldId id="297" r:id="rId26"/>
    <p:sldId id="295" r:id="rId27"/>
    <p:sldId id="299" r:id="rId28"/>
    <p:sldId id="322" r:id="rId29"/>
    <p:sldId id="298" r:id="rId30"/>
    <p:sldId id="300" r:id="rId31"/>
    <p:sldId id="323" r:id="rId32"/>
    <p:sldId id="308" r:id="rId33"/>
    <p:sldId id="309" r:id="rId34"/>
    <p:sldId id="310" r:id="rId35"/>
    <p:sldId id="281" r:id="rId36"/>
    <p:sldId id="316" r:id="rId37"/>
    <p:sldId id="284" r:id="rId3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51998-B29B-4C60-99DC-3E9CD8C4A017}" type="datetimeFigureOut">
              <a:rPr lang="el-GR" smtClean="0"/>
              <a:t>6/6/2023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9335E-50A9-4122-A49F-C27CC49717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00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9335E-50A9-4122-A49F-C27CC49717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06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335A18BE-C224-547E-680E-558AB1293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6F0B5273-7771-FB8D-0571-9C10E68C0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5B3E64A6-72C7-D362-C824-60D594D0B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BA883D1-A906-EEB9-A937-21AF0E104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0BC36A45-3607-96B4-9B70-93461FE0E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8A905FC-0A23-8402-BA1B-F3BC0A265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B4CAD7CD-C377-F628-B101-F8FB26451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5A1C2D2-6CF7-B9EE-7275-9686EEBAF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96D26F-72C4-1230-6FDF-3F7E1C757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82D9C79-DA67-9EAE-CF23-623D7A922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8DF101-28E7-53D6-A481-5212AC3D6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081-C58A-47DA-90CE-597034C47A36}" type="datetimeFigureOut">
              <a:rPr lang="el-GR" smtClean="0"/>
              <a:t>6/6/2023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CB70562-6BC5-125B-D82C-0911BAC1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D325EF-C618-5347-6B5E-E109DE4D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F31C-F969-49E5-B1E2-ABD516F169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921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DA101B-4B05-2A6D-338C-8301BC11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4020C9B-2055-6995-58BB-DEFF0F52C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257919-5CCF-5D30-3ADF-932D48FF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081-C58A-47DA-90CE-597034C47A36}" type="datetimeFigureOut">
              <a:rPr lang="el-GR" smtClean="0"/>
              <a:t>6/6/2023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7F1564-499E-1B97-9A9C-0C1630FB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03151F-8ACB-35EA-9289-282DF473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F31C-F969-49E5-B1E2-ABD516F169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449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F4EC97E-8574-97A5-7733-B495F832B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D398695-D57B-FCDA-64AE-31EE0B56B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6E7377-8A4E-EF04-12D0-DF20785C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081-C58A-47DA-90CE-597034C47A36}" type="datetimeFigureOut">
              <a:rPr lang="el-GR" smtClean="0"/>
              <a:t>6/6/2023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A482002-D9ED-EB5A-9E12-B4077D05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24FAD9-327F-941F-862C-495AA93C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F31C-F969-49E5-B1E2-ABD516F169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37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814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8760" y="273600"/>
            <a:ext cx="10968480" cy="114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8760" y="1604160"/>
            <a:ext cx="10968480" cy="4524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395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8760" y="273600"/>
            <a:ext cx="10968480" cy="114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8760" y="1604160"/>
            <a:ext cx="10968480" cy="452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39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8760" y="273600"/>
            <a:ext cx="10968480" cy="114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8760" y="1604160"/>
            <a:ext cx="5352480" cy="452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29080" y="1604160"/>
            <a:ext cx="5352480" cy="452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70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8760" y="273600"/>
            <a:ext cx="10968480" cy="114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56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8760" y="273600"/>
            <a:ext cx="109684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433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8760" y="273600"/>
            <a:ext cx="10968480" cy="114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8760" y="1604160"/>
            <a:ext cx="53524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9080" y="1604160"/>
            <a:ext cx="5352480" cy="452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8760" y="3967560"/>
            <a:ext cx="53524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819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8760" y="273600"/>
            <a:ext cx="10968480" cy="114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8760" y="1604160"/>
            <a:ext cx="5352480" cy="452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29080" y="1604160"/>
            <a:ext cx="53524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29080" y="3967560"/>
            <a:ext cx="53524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97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C6B13A-AC6E-BDCF-77CE-7ABF7C90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20DC33-38A0-62BF-46BF-F0CF1F566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745B38-1072-F858-A834-B8916D23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081-C58A-47DA-90CE-597034C47A36}" type="datetimeFigureOut">
              <a:rPr lang="el-GR" smtClean="0"/>
              <a:t>6/6/2023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BB5062-BEF0-A619-817A-FDDBB090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AE8777-04D4-0CA0-8F5D-CD61D29D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F31C-F969-49E5-B1E2-ABD516F169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106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8760" y="273600"/>
            <a:ext cx="10968480" cy="114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8760" y="1604160"/>
            <a:ext cx="53524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29080" y="1604160"/>
            <a:ext cx="53524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8760" y="3967560"/>
            <a:ext cx="109684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547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8760" y="273600"/>
            <a:ext cx="10968480" cy="114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8760" y="1604160"/>
            <a:ext cx="109684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8760" y="3967560"/>
            <a:ext cx="109684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840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8760" y="273600"/>
            <a:ext cx="10968480" cy="114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8760" y="1604160"/>
            <a:ext cx="53524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29080" y="1604160"/>
            <a:ext cx="53524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8760" y="3967560"/>
            <a:ext cx="53524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29080" y="3967560"/>
            <a:ext cx="53524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225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8760" y="273600"/>
            <a:ext cx="10968480" cy="114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8760" y="1604160"/>
            <a:ext cx="35316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7480" y="1604160"/>
            <a:ext cx="35316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5840" y="1604160"/>
            <a:ext cx="35316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8760" y="3967560"/>
            <a:ext cx="35316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7480" y="3967560"/>
            <a:ext cx="35316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5840" y="3967560"/>
            <a:ext cx="35316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291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610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542A0C-9983-4EB7-B50C-4FCC1FF9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F98745-4464-4976-93A3-1C000D646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9A26B31-1D19-42BB-8B5F-1968207D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45DDF-52EB-4647-A570-AD65DE2C6C92}" type="datetimeFigureOut">
              <a:rPr lang="el-GR"/>
              <a:pPr/>
              <a:t>6/6/2023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4E86DC-8795-43C5-994C-79E7574C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DF9257-26DA-49F3-B617-726BCEC5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2E10A-F1EE-457F-AC7C-808A7C41D7A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342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D93101-C3EE-C34F-C1AD-F9EEAA95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B211A76-5DB6-DD92-35E4-3E7C652B1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0CF673-C7F7-B713-1077-0B26AD77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081-C58A-47DA-90CE-597034C47A36}" type="datetimeFigureOut">
              <a:rPr lang="el-GR" smtClean="0"/>
              <a:t>6/6/2023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7AE27F-6FD0-D965-ED48-2F1C761A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4808B1-F9A8-CBB4-60BA-E4AE5388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F31C-F969-49E5-B1E2-ABD516F169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089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449C71-929C-B7CB-49C8-49F747F9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32D750-DCFD-3DA7-09FC-0798FE528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E98A019-7654-B1AD-52AF-CD8C5C0C8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9D53322-DD05-5ED3-6AF7-53B75E04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081-C58A-47DA-90CE-597034C47A36}" type="datetimeFigureOut">
              <a:rPr lang="el-GR" smtClean="0"/>
              <a:t>6/6/2023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D7E1F09-8062-0819-499F-DBF63330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143B4F-4715-41AC-43B2-D68439C0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F31C-F969-49E5-B1E2-ABD516F169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84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6BA395-7288-26F5-46CF-FC1B9A73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4FDFD9-8456-D229-8D8D-8D96CCE40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240F7D6-2F24-556D-83E1-8903675B6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A086266-E776-CAA6-7083-9B8900A56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240456D-CE9F-DA71-B6E5-56AFC2E81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8ECC3A0-7BA4-8DF0-67D3-01ED97EE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081-C58A-47DA-90CE-597034C47A36}" type="datetimeFigureOut">
              <a:rPr lang="el-GR" smtClean="0"/>
              <a:t>6/6/2023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888908D-3369-8F7D-683C-ADA516DE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7F8FD53-661D-0E69-65F4-A8FFCFA7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F31C-F969-49E5-B1E2-ABD516F169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93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005CF4-F4D0-1F4F-340B-27FE2F82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1E354AC-337E-BE75-E9EC-F7696C95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081-C58A-47DA-90CE-597034C47A36}" type="datetimeFigureOut">
              <a:rPr lang="el-GR" smtClean="0"/>
              <a:t>6/6/2023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59D6D05-B1BC-187B-8204-75E8F09C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B52CADE-4DE8-E581-FE5D-A5AA516D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F31C-F969-49E5-B1E2-ABD516F169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236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5C7D1AA-5405-36C9-AA24-9DF79277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081-C58A-47DA-90CE-597034C47A36}" type="datetimeFigureOut">
              <a:rPr lang="el-GR" smtClean="0"/>
              <a:t>6/6/2023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685CCF6-77A4-5A3B-8A4D-52C7E8B9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6811696-14A7-A82C-3274-991D7630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F31C-F969-49E5-B1E2-ABD516F169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85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49538C-8DC4-1DB8-BA87-D9088EBCE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D53910-7B2D-1105-1D32-DCD6835B4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E07AD2C-9255-470C-444C-04316C5F1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3B6D028-7C3A-9095-FDCB-C4EDBC32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081-C58A-47DA-90CE-597034C47A36}" type="datetimeFigureOut">
              <a:rPr lang="el-GR" smtClean="0"/>
              <a:t>6/6/2023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5CD23FF-7FDD-755C-C22A-4D664928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A320EBF-5B5D-8DB9-7B8B-375500CA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F31C-F969-49E5-B1E2-ABD516F169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497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D76C73-EB34-BEF3-7EEC-1C744777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88DF0B8-BEE0-3671-35B9-E1119F322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DA3A197-793C-B386-FE48-C64EC3485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94EC039-1DD4-1ECC-776E-8644257B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081-C58A-47DA-90CE-597034C47A36}" type="datetimeFigureOut">
              <a:rPr lang="el-GR" smtClean="0"/>
              <a:t>6/6/2023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43AEC04-4536-924D-733E-28167EDB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0C9C47D-A659-13C6-7AFB-61643EB3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F31C-F969-49E5-B1E2-ABD516F169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92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A814B97-659B-02B6-9F79-5E5BC8E1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13E452F-EA2D-F496-0861-FE31BB3F5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7DCC60-F7D1-F042-A292-BB1015F0A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0081-C58A-47DA-90CE-597034C47A36}" type="datetimeFigureOut">
              <a:rPr lang="el-GR" smtClean="0"/>
              <a:t>6/6/2023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4CFB09-513B-4367-BA44-21DA5AAD7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293D5C1-2FE4-9634-60BD-C0FAD59F0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F31C-F969-49E5-B1E2-ABD516F169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162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8760" y="273600"/>
            <a:ext cx="10968480" cy="114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en-US" sz="399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Click to edit Master title style</a:t>
            </a:r>
            <a:endParaRPr lang="el-GR" sz="39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8760" y="1604160"/>
            <a:ext cx="10968480" cy="4524480"/>
          </a:xfrm>
          <a:prstGeom prst="rect">
            <a:avLst/>
          </a:prstGeom>
        </p:spPr>
        <p:txBody>
          <a:bodyPr lIns="0" tIns="28080" rIns="0" bIns="0">
            <a:noAutofit/>
          </a:bodyPr>
          <a:lstStyle/>
          <a:p>
            <a:pPr marL="311040" indent="-310680">
              <a:lnSpc>
                <a:spcPct val="93000"/>
              </a:lnSpc>
              <a:spcAft>
                <a:spcPts val="1281"/>
              </a:spcAft>
              <a:tabLst>
                <a:tab pos="0" algn="l"/>
              </a:tabLst>
            </a:pPr>
            <a:r>
              <a:rPr lang="en-US" sz="291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Click to edit Master text styles</a:t>
            </a:r>
            <a:endParaRPr lang="el-GR" sz="2910" b="0" strike="noStrike" spc="-1">
              <a:solidFill>
                <a:srgbClr val="000000"/>
              </a:solidFill>
              <a:latin typeface="Arial"/>
            </a:endParaRPr>
          </a:p>
          <a:p>
            <a:pPr marL="673920" indent="-258840">
              <a:lnSpc>
                <a:spcPct val="93000"/>
              </a:lnSpc>
              <a:spcAft>
                <a:spcPts val="1032"/>
              </a:spcAft>
              <a:tabLst>
                <a:tab pos="0" algn="l"/>
              </a:tabLst>
            </a:pPr>
            <a:r>
              <a:rPr lang="en-US" sz="254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Second level</a:t>
            </a:r>
            <a:endParaRPr lang="el-GR" sz="2540" b="0" strike="noStrike" spc="-1">
              <a:solidFill>
                <a:srgbClr val="000000"/>
              </a:solidFill>
              <a:latin typeface="Arial"/>
            </a:endParaRPr>
          </a:p>
          <a:p>
            <a:pPr marL="1036800" indent="-207000">
              <a:lnSpc>
                <a:spcPct val="93000"/>
              </a:lnSpc>
              <a:spcAft>
                <a:spcPts val="771"/>
              </a:spcAft>
              <a:tabLst>
                <a:tab pos="0" algn="l"/>
              </a:tabLst>
            </a:pPr>
            <a:r>
              <a:rPr lang="en-US" sz="2180" b="0" strike="noStrike" spc="-1">
                <a:solidFill>
                  <a:srgbClr val="000000"/>
                </a:solidFill>
                <a:latin typeface="Arial"/>
                <a:ea typeface="Microsoft YaHei"/>
              </a:rPr>
              <a:t>Third level</a:t>
            </a:r>
            <a:endParaRPr lang="el-GR" sz="2180" b="0" strike="noStrike" spc="-1">
              <a:solidFill>
                <a:srgbClr val="000000"/>
              </a:solidFill>
              <a:latin typeface="Arial"/>
            </a:endParaRPr>
          </a:p>
          <a:p>
            <a:pPr marL="1451520" indent="-207000">
              <a:lnSpc>
                <a:spcPct val="93000"/>
              </a:lnSpc>
              <a:spcAft>
                <a:spcPts val="522"/>
              </a:spcAft>
              <a:tabLst>
                <a:tab pos="0" algn="l"/>
              </a:tabLst>
            </a:pPr>
            <a:r>
              <a:rPr lang="en-US" sz="1820" b="0" strike="noStrike" spc="-1">
                <a:solidFill>
                  <a:srgbClr val="000000"/>
                </a:solidFill>
                <a:latin typeface="Arial"/>
                <a:ea typeface="Microsoft YaHei"/>
              </a:rPr>
              <a:t>Fourth level</a:t>
            </a:r>
            <a:endParaRPr lang="el-GR" sz="1820" b="0" strike="noStrike" spc="-1">
              <a:solidFill>
                <a:srgbClr val="000000"/>
              </a:solidFill>
              <a:latin typeface="Arial"/>
            </a:endParaRPr>
          </a:p>
          <a:p>
            <a:pPr marL="1866240" indent="-207000">
              <a:lnSpc>
                <a:spcPct val="93000"/>
              </a:lnSpc>
              <a:spcAft>
                <a:spcPts val="261"/>
              </a:spcAft>
              <a:tabLst>
                <a:tab pos="0" algn="l"/>
              </a:tabLst>
            </a:pPr>
            <a:r>
              <a:rPr lang="en-US" sz="1820" b="0" strike="noStrike" spc="-1">
                <a:solidFill>
                  <a:srgbClr val="000000"/>
                </a:solidFill>
                <a:latin typeface="Arial"/>
                <a:ea typeface="Microsoft YaHei"/>
              </a:rPr>
              <a:t>Fifth level</a:t>
            </a:r>
            <a:endParaRPr lang="el-GR" sz="182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93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89/fpubh.2020.605149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2051280" y="1648800"/>
            <a:ext cx="822636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«Ιστορικό </a:t>
            </a:r>
            <a:r>
              <a:rPr kumimoji="0" lang="el-GR" sz="2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προωρότητας</a:t>
            </a:r>
            <a:r>
              <a:rPr kumimoji="0" lang="el-GR" sz="2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- Δυναμική αποκατάστασης σε κάθε ηλικία»</a:t>
            </a:r>
          </a:p>
        </p:txBody>
      </p:sp>
      <p:sp>
        <p:nvSpPr>
          <p:cNvPr id="82" name="TextShape 2"/>
          <p:cNvSpPr txBox="1"/>
          <p:nvPr/>
        </p:nvSpPr>
        <p:spPr>
          <a:xfrm>
            <a:off x="1914120" y="4637520"/>
            <a:ext cx="8363520" cy="2220120"/>
          </a:xfrm>
          <a:prstGeom prst="rect">
            <a:avLst/>
          </a:prstGeom>
          <a:noFill/>
          <a:ln w="0">
            <a:noFill/>
          </a:ln>
        </p:spPr>
        <p:txBody>
          <a:bodyPr lIns="0" tIns="28080" rIns="0" bIns="0" anchor="ctr">
            <a:noAutofit/>
          </a:bodyPr>
          <a:lstStyle/>
          <a:p>
            <a:pPr marL="311040" marR="0" lvl="0" indent="-3106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8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l-G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ιατρός αποκατάστασης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, 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MD, PhD</a:t>
            </a:r>
            <a:endParaRPr kumimoji="0" lang="el-GR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11040" marR="0" lvl="0" indent="-3106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8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l-G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επιστημονική υπεύθυνη Κ.Α.Α.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 </a:t>
            </a:r>
            <a:r>
              <a:rPr kumimoji="0" lang="el-G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ΚΕΝΤΑΥΡΟΣ- ΕΛΕΠΑΠ Βόλου</a:t>
            </a:r>
            <a:endParaRPr kumimoji="0" lang="el-GR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11040" marR="0" lvl="0" indent="-3106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8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Fellow of European Board of Physical &amp;Rehabilitation Medicine</a:t>
            </a:r>
            <a:endParaRPr kumimoji="0" lang="el-GR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11040" marR="0" lvl="0" indent="-31068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128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l-GR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4310280" y="4145040"/>
            <a:ext cx="3708000" cy="48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91680" marR="0" lvl="0" indent="-293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8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Στυλιανή Παπακώστα</a:t>
            </a:r>
            <a:endParaRPr kumimoji="0" lang="el-GR" sz="2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1E6A07-EA36-7C5B-6F7C-CDC5897E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2" y="908082"/>
            <a:ext cx="10968480" cy="1143000"/>
          </a:xfrm>
        </p:spPr>
        <p:txBody>
          <a:bodyPr/>
          <a:lstStyle/>
          <a:p>
            <a:pPr algn="ctr"/>
            <a:r>
              <a:rPr lang="el-GR" sz="2600" b="1" dirty="0"/>
              <a:t>ΠΑΙΔΙΚΗ ΗΛΙΚΙΑ- κινητικότητα αδρή/ λεπτή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50D69A6-BD3D-DA0C-06D3-9A84E6E5BE0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48719" y="1754156"/>
            <a:ext cx="10968480" cy="391885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400" dirty="0"/>
              <a:t>Νευρολογικά ελλείμματα- κινητικό έλλειμμα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400" dirty="0"/>
              <a:t>Καθυστέρηση σε επίτευξη </a:t>
            </a:r>
            <a:r>
              <a:rPr lang="en-US" sz="2400" dirty="0"/>
              <a:t>milestones </a:t>
            </a:r>
            <a:r>
              <a:rPr lang="el-GR" sz="2400" dirty="0"/>
              <a:t>σχετικά με τις κινητικές δεξιότητες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400" dirty="0"/>
              <a:t>Μυϊκή αδυναμία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400" dirty="0"/>
              <a:t>Υποτονία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400" dirty="0"/>
              <a:t>Αταξία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400" dirty="0"/>
              <a:t>Έλλειψη συντονισμού/ / ιδεοκινητικού σχεδιασμού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3526077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2C3824-A3C9-3CA9-9128-96356800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059" y="729360"/>
            <a:ext cx="6771975" cy="1143000"/>
          </a:xfrm>
        </p:spPr>
        <p:txBody>
          <a:bodyPr/>
          <a:lstStyle/>
          <a:p>
            <a:pPr algn="ctr"/>
            <a:r>
              <a:rPr lang="el-GR" sz="2600" b="1" dirty="0"/>
              <a:t>ΠΑΙΔΙΚΗ ΗΛΙΚΙΑ- </a:t>
            </a:r>
            <a:r>
              <a:rPr lang="el-GR" sz="2600" b="1" dirty="0" err="1"/>
              <a:t>συνοδά</a:t>
            </a:r>
            <a:r>
              <a:rPr lang="el-GR" sz="2600" b="1" dirty="0"/>
              <a:t> προβλήματα</a:t>
            </a:r>
            <a:endParaRPr lang="el-GR" sz="2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073A7A8-5FDD-EC26-EF04-4FF87B720E09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el-GR" sz="2400" dirty="0" err="1"/>
              <a:t>Δυσκαταποσία</a:t>
            </a:r>
            <a:r>
              <a:rPr lang="el-GR" sz="2400" dirty="0"/>
              <a:t> ή καθυστέρηση λόγου</a:t>
            </a:r>
          </a:p>
          <a:p>
            <a:r>
              <a:rPr lang="el-GR" sz="2400" dirty="0"/>
              <a:t>Νοημοσύνη/ ελλείμματα κατανόησης/ αφασία/ απραξία</a:t>
            </a:r>
          </a:p>
          <a:p>
            <a:r>
              <a:rPr lang="el-GR" sz="2400" dirty="0"/>
              <a:t>Τύφλωση </a:t>
            </a:r>
          </a:p>
          <a:p>
            <a:r>
              <a:rPr lang="el-GR" sz="2400" dirty="0"/>
              <a:t>Επιληπτικές κρίσεις</a:t>
            </a:r>
            <a:endParaRPr lang="en-US" sz="2400" dirty="0"/>
          </a:p>
          <a:p>
            <a:r>
              <a:rPr lang="el-GR" sz="2400" dirty="0" err="1"/>
              <a:t>Υπερκινητικότητα</a:t>
            </a:r>
            <a:endParaRPr lang="el-GR" sz="2400" dirty="0"/>
          </a:p>
          <a:p>
            <a:r>
              <a:rPr lang="el-GR" sz="2400" dirty="0"/>
              <a:t>Ανάγκη για έντονα ερεθίσματα (αισθητηριακό)</a:t>
            </a:r>
          </a:p>
          <a:p>
            <a:r>
              <a:rPr lang="el-GR" sz="2400" dirty="0" err="1"/>
              <a:t>Ψυχοσυναισθηματική</a:t>
            </a:r>
            <a:r>
              <a:rPr lang="el-GR" sz="2400" dirty="0"/>
              <a:t> καθυστέρηση</a:t>
            </a:r>
          </a:p>
          <a:p>
            <a:endParaRPr lang="el-GR" dirty="0"/>
          </a:p>
        </p:txBody>
      </p:sp>
      <p:pic>
        <p:nvPicPr>
          <p:cNvPr id="7170" name="Picture 2" descr="Free Clumsy Cliparts, Download Free Clumsy Cliparts png images, Free  ClipArts on Clipart Library">
            <a:extLst>
              <a:ext uri="{FF2B5EF4-FFF2-40B4-BE49-F238E27FC236}">
                <a16:creationId xmlns:a16="http://schemas.microsoft.com/office/drawing/2014/main" id="{E9C7863D-D929-297D-98AB-5E3EB62E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771" y="2233612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535311-3BA0-24A5-3845-791280E5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600" b="1" dirty="0"/>
              <a:t>Προσπάθεια διαχείρισης κατά την ΠΑΙΔΙΚΗ ΗΛΙΚΙΑ</a:t>
            </a:r>
            <a:endParaRPr lang="el-GR" sz="2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74264BD-7305-AA33-2D46-71322ED967E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57025" y="1416600"/>
            <a:ext cx="10671950" cy="45876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400" dirty="0"/>
              <a:t>Νοητική έκπτωση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Γνωσιακά ελλείμματα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Μαθησιακές δυσκολίες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Εκτελεστικές ικανότητες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ADHD</a:t>
            </a:r>
          </a:p>
          <a:p>
            <a:pPr>
              <a:lnSpc>
                <a:spcPct val="150000"/>
              </a:lnSpc>
            </a:pPr>
            <a:r>
              <a:rPr lang="el-GR" sz="2400" dirty="0" err="1"/>
              <a:t>Κοινωνικοσυναισθηματικές</a:t>
            </a:r>
            <a:r>
              <a:rPr lang="el-GR" sz="2400" dirty="0"/>
              <a:t> δυσκολίες</a:t>
            </a:r>
          </a:p>
          <a:p>
            <a:pPr>
              <a:lnSpc>
                <a:spcPct val="150000"/>
              </a:lnSpc>
            </a:pPr>
            <a:r>
              <a:rPr lang="el-GR" sz="2400" dirty="0" err="1"/>
              <a:t>Νευροαναπτυξιακές</a:t>
            </a:r>
            <a:r>
              <a:rPr lang="el-GR" sz="2400" dirty="0"/>
              <a:t> ή ψυχιατρικές διαταραχές- οικονομική βοήθεια/ κοινωνικές παροχές</a:t>
            </a:r>
          </a:p>
        </p:txBody>
      </p:sp>
      <p:pic>
        <p:nvPicPr>
          <p:cNvPr id="8194" name="Picture 2" descr="Goofy | Disney Wiki | Fandom">
            <a:extLst>
              <a:ext uri="{FF2B5EF4-FFF2-40B4-BE49-F238E27FC236}">
                <a16:creationId xmlns:a16="http://schemas.microsoft.com/office/drawing/2014/main" id="{8A0C54BE-1933-9E35-E501-1F8AF2088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568" y="1725969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3969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355320" y="332640"/>
            <a:ext cx="4932000" cy="98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800" b="1" spc="-1">
                <a:solidFill>
                  <a:srgbClr val="000000"/>
                </a:solidFill>
                <a:latin typeface="Calibri"/>
                <a:ea typeface="DejaVu Sans"/>
              </a:rPr>
              <a:t>ΔΙΕΠΙΣΤΗΜΟΝΙΚΗ ΟΜΑΔΑ ΑΠΟΚΑΤΑΣΤΑΣΗΣ</a:t>
            </a:r>
            <a:endParaRPr lang="el-GR" sz="2800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4337179" y="1783051"/>
            <a:ext cx="3517641" cy="3973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solidFill>
                  <a:srgbClr val="000000"/>
                </a:solidFill>
                <a:latin typeface="Arial"/>
                <a:ea typeface="DejaVu Sans"/>
              </a:rPr>
              <a:t>Ιατρός</a:t>
            </a:r>
            <a:endParaRPr lang="el-GR" sz="2400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solidFill>
                  <a:srgbClr val="000000"/>
                </a:solidFill>
                <a:latin typeface="Arial"/>
                <a:ea typeface="DejaVu Sans"/>
              </a:rPr>
              <a:t>Φυσικοθεραπευτής</a:t>
            </a:r>
            <a:endParaRPr lang="el-GR" sz="2400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 dirty="0" err="1">
                <a:solidFill>
                  <a:srgbClr val="000000"/>
                </a:solidFill>
                <a:latin typeface="Arial"/>
                <a:ea typeface="DejaVu Sans"/>
              </a:rPr>
              <a:t>Εργοθεραπευτής</a:t>
            </a:r>
            <a:endParaRPr lang="el-GR" sz="2400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solidFill>
                  <a:srgbClr val="000000"/>
                </a:solidFill>
                <a:latin typeface="Arial"/>
                <a:ea typeface="DejaVu Sans"/>
              </a:rPr>
              <a:t>Λογοθεραπευτής</a:t>
            </a:r>
            <a:endParaRPr lang="el-GR" sz="2400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solidFill>
                  <a:srgbClr val="000000"/>
                </a:solidFill>
                <a:latin typeface="Arial"/>
                <a:ea typeface="DejaVu Sans"/>
              </a:rPr>
              <a:t>Παιδαγωγός ειδικός </a:t>
            </a: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solidFill>
                  <a:srgbClr val="000000"/>
                </a:solidFill>
                <a:latin typeface="Arial"/>
                <a:ea typeface="DejaVu Sans"/>
              </a:rPr>
              <a:t>Ψυχολόγος</a:t>
            </a:r>
            <a:endParaRPr lang="el-GR" sz="2400" spc="-1" dirty="0"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lang="el-GR" sz="2400" spc="-1" dirty="0"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lang="el-GR" sz="2400" spc="-1" dirty="0">
              <a:latin typeface="Arial"/>
            </a:endParaRPr>
          </a:p>
        </p:txBody>
      </p:sp>
      <p:pic>
        <p:nvPicPr>
          <p:cNvPr id="124" name="Εικόνα 3"/>
          <p:cNvPicPr/>
          <p:nvPr/>
        </p:nvPicPr>
        <p:blipFill>
          <a:blip r:embed="rId2"/>
          <a:stretch/>
        </p:blipFill>
        <p:spPr>
          <a:xfrm>
            <a:off x="8288760" y="273600"/>
            <a:ext cx="2086920" cy="208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981200" y="47556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spc="-1">
                <a:solidFill>
                  <a:srgbClr val="000000"/>
                </a:solidFill>
                <a:latin typeface="Arial"/>
              </a:rPr>
              <a:t>Φυσικοθεραπευτής</a:t>
            </a:r>
            <a:endParaRPr lang="el-GR" sz="2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676640" y="2173151"/>
            <a:ext cx="6552360" cy="331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latin typeface="Arial"/>
              </a:rPr>
              <a:t>κατάκτηση κινητικών </a:t>
            </a:r>
            <a:r>
              <a:rPr lang="el-GR" sz="2400" spc="-1" dirty="0" err="1">
                <a:latin typeface="Arial"/>
              </a:rPr>
              <a:t>σταδιών</a:t>
            </a:r>
            <a:endParaRPr lang="el-GR" sz="2400" spc="-1" dirty="0"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latin typeface="Arial"/>
              </a:rPr>
              <a:t>συντονισμός/ ισορροπία στατική- δυναμική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latin typeface="Arial"/>
              </a:rPr>
              <a:t>ανάπτυξη προστατευτικών και </a:t>
            </a:r>
            <a:r>
              <a:rPr lang="el-GR" sz="2400" spc="-1" dirty="0" err="1">
                <a:latin typeface="Arial"/>
              </a:rPr>
              <a:t>ισορροπιστικών</a:t>
            </a:r>
            <a:r>
              <a:rPr lang="el-GR" sz="2400" spc="-1" dirty="0">
                <a:latin typeface="Arial"/>
              </a:rPr>
              <a:t> αντιδράσεων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latin typeface="Arial"/>
              </a:rPr>
              <a:t>αδρή/ λεπτή κινητικότητα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latin typeface="Arial"/>
              </a:rPr>
              <a:t>δεξιότητες άνω άκρων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2400" spc="-1" dirty="0" err="1">
                <a:latin typeface="Arial"/>
              </a:rPr>
              <a:t>οπτικοκινητικός</a:t>
            </a:r>
            <a:r>
              <a:rPr lang="el-GR" sz="2400" spc="-1" dirty="0">
                <a:latin typeface="Arial"/>
              </a:rPr>
              <a:t> συντονισμός</a:t>
            </a:r>
          </a:p>
          <a:p>
            <a:pPr>
              <a:lnSpc>
                <a:spcPct val="100000"/>
              </a:lnSpc>
            </a:pPr>
            <a:endParaRPr lang="el-GR" sz="2400" spc="-1" dirty="0">
              <a:latin typeface="Arial"/>
            </a:endParaRPr>
          </a:p>
        </p:txBody>
      </p:sp>
      <p:pic>
        <p:nvPicPr>
          <p:cNvPr id="141" name="Picture 2"/>
          <p:cNvPicPr/>
          <p:nvPr/>
        </p:nvPicPr>
        <p:blipFill>
          <a:blip r:embed="rId2"/>
          <a:stretch/>
        </p:blipFill>
        <p:spPr>
          <a:xfrm>
            <a:off x="6837600" y="3213000"/>
            <a:ext cx="3677760" cy="244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569167" y="597839"/>
            <a:ext cx="6102221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spc="-1" dirty="0">
                <a:solidFill>
                  <a:srgbClr val="000000"/>
                </a:solidFill>
                <a:latin typeface="Arial"/>
              </a:rPr>
              <a:t>Λογοθεραπευτής</a:t>
            </a:r>
            <a:endParaRPr lang="el-GR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261257" y="1791478"/>
            <a:ext cx="9171991" cy="418011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l-GR" sz="2300" spc="-1" dirty="0">
                <a:latin typeface="Arial"/>
              </a:rPr>
              <a:t>επικοινωνία (κατανόηση/ έκφραση)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l-GR" sz="2300" spc="-1" dirty="0">
                <a:latin typeface="Arial"/>
              </a:rPr>
              <a:t>κατάποση (υφή, ποικιλία τροφών)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l-GR" sz="2300" spc="-1" dirty="0">
                <a:latin typeface="Arial"/>
              </a:rPr>
              <a:t>κοινωνικές δεξιότητες/ αλληλεπίδραση 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l-GR" sz="2300" spc="-1" dirty="0" err="1">
                <a:latin typeface="Arial"/>
              </a:rPr>
              <a:t>βλεμματική</a:t>
            </a:r>
            <a:r>
              <a:rPr lang="el-GR" sz="2300" spc="-1" dirty="0">
                <a:latin typeface="Arial"/>
              </a:rPr>
              <a:t> επαφή 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l-GR" sz="2300" spc="-1" dirty="0">
                <a:latin typeface="Arial"/>
              </a:rPr>
              <a:t>δεξιότητες παιχνιδιού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l-GR" sz="2300" spc="-1" dirty="0">
                <a:latin typeface="Arial"/>
              </a:rPr>
              <a:t>βελτίωση λεκτικής και μη λεκτικής επικοινωνίας- λεξιλογίου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l-GR" sz="2300" spc="-1" dirty="0">
                <a:latin typeface="Arial"/>
              </a:rPr>
              <a:t>εναλλακτικές μορφές επικοινωνία</a:t>
            </a:r>
            <a:r>
              <a:rPr lang="el-GR" sz="2400" spc="-1" dirty="0">
                <a:latin typeface="Arial"/>
              </a:rPr>
              <a:t>ς π.χ. </a:t>
            </a:r>
            <a:r>
              <a:rPr lang="el-GR" sz="2300" spc="-1" dirty="0">
                <a:latin typeface="Arial"/>
              </a:rPr>
              <a:t>PECS, MAKATON</a:t>
            </a:r>
          </a:p>
        </p:txBody>
      </p:sp>
      <p:pic>
        <p:nvPicPr>
          <p:cNvPr id="138" name="Picture 5"/>
          <p:cNvPicPr/>
          <p:nvPr/>
        </p:nvPicPr>
        <p:blipFill>
          <a:blip r:embed="rId2"/>
          <a:stretch/>
        </p:blipFill>
        <p:spPr>
          <a:xfrm>
            <a:off x="7392000" y="548640"/>
            <a:ext cx="3045600" cy="2162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2400600" y="1260000"/>
            <a:ext cx="39834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spc="-1">
                <a:solidFill>
                  <a:srgbClr val="000000"/>
                </a:solidFill>
                <a:latin typeface="Arial"/>
              </a:rPr>
              <a:t>Ψυχολόγος</a:t>
            </a:r>
            <a:endParaRPr lang="el-GR" sz="2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1847640" y="252000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85840" indent="-285480">
              <a:lnSpc>
                <a:spcPct val="115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l-GR" sz="2400" spc="-1">
                <a:latin typeface="Arial"/>
              </a:rPr>
              <a:t>συνολική και σφαιρική διαχείριση δυσκολιών</a:t>
            </a:r>
          </a:p>
          <a:p>
            <a:pPr marL="285840" indent="-285480">
              <a:lnSpc>
                <a:spcPct val="115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l-GR" sz="2400" spc="-1">
                <a:latin typeface="Arial"/>
              </a:rPr>
              <a:t>δεξιότητες αντίληψης, μνήμης και προσοχής</a:t>
            </a:r>
          </a:p>
          <a:p>
            <a:pPr marL="285840" indent="-285480">
              <a:lnSpc>
                <a:spcPct val="115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l-GR" sz="2400" spc="-1">
                <a:latin typeface="Arial"/>
              </a:rPr>
              <a:t>κοινωνική επικοινωνία/ αλληλεπίδραση</a:t>
            </a:r>
          </a:p>
          <a:p>
            <a:pPr marL="285840" indent="-285480">
              <a:lnSpc>
                <a:spcPct val="115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l-GR" sz="2400" spc="-1">
                <a:latin typeface="Arial"/>
              </a:rPr>
              <a:t>κοινωνικές δεξιότητες </a:t>
            </a:r>
          </a:p>
          <a:p>
            <a:pPr marL="285840" indent="-285480">
              <a:lnSpc>
                <a:spcPct val="115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l-GR" sz="2400" spc="-1">
                <a:latin typeface="Arial"/>
              </a:rPr>
              <a:t>κανόνες συμπεριφορές</a:t>
            </a:r>
          </a:p>
          <a:p>
            <a:pPr marL="285840" indent="-285480">
              <a:lnSpc>
                <a:spcPct val="115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l-GR" sz="2400" spc="-1">
                <a:latin typeface="Arial"/>
              </a:rPr>
              <a:t>διαχείριση συναισθημάτων/ θεωρία του νου</a:t>
            </a:r>
          </a:p>
          <a:p>
            <a:pPr marL="285840" indent="-285480">
              <a:lnSpc>
                <a:spcPct val="115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l-GR" sz="2400" spc="-1">
                <a:latin typeface="Arial"/>
              </a:rPr>
              <a:t>συμβουλευτική των γονέων </a:t>
            </a:r>
          </a:p>
          <a:p>
            <a:pPr algn="ctr">
              <a:lnSpc>
                <a:spcPct val="115000"/>
              </a:lnSpc>
            </a:pPr>
            <a:r>
              <a:rPr lang="el-GR" sz="2400" spc="-1">
                <a:latin typeface="Arial"/>
              </a:rPr>
              <a:t>Εξατομίκευση και προσαρμογή στο παιδί και την οικογένειά του </a:t>
            </a:r>
          </a:p>
          <a:p>
            <a:pPr>
              <a:lnSpc>
                <a:spcPct val="100000"/>
              </a:lnSpc>
            </a:pPr>
            <a:r>
              <a:rPr lang="el-GR" spc="-1">
                <a:latin typeface="Arial"/>
              </a:rPr>
              <a:t></a:t>
            </a:r>
          </a:p>
        </p:txBody>
      </p:sp>
      <p:pic>
        <p:nvPicPr>
          <p:cNvPr id="144" name="Picture 3"/>
          <p:cNvPicPr/>
          <p:nvPr/>
        </p:nvPicPr>
        <p:blipFill>
          <a:blip r:embed="rId2"/>
          <a:stretch/>
        </p:blipFill>
        <p:spPr>
          <a:xfrm>
            <a:off x="6384000" y="188640"/>
            <a:ext cx="3987360" cy="2311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3195120" y="720000"/>
            <a:ext cx="408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spc="-1">
                <a:solidFill>
                  <a:srgbClr val="000000"/>
                </a:solidFill>
                <a:latin typeface="Arial"/>
              </a:rPr>
              <a:t>Εργοθεραπευτής</a:t>
            </a:r>
            <a:endParaRPr lang="el-GR" sz="2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1991640" y="2133000"/>
            <a:ext cx="8228880" cy="426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400" spc="-1">
                <a:latin typeface="Arial"/>
              </a:rPr>
              <a:t>ανεξαρτησία 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400" spc="-1">
                <a:latin typeface="Arial"/>
              </a:rPr>
              <a:t>δεξιότητες καθημερινής ζωής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400" spc="-1">
                <a:latin typeface="Arial"/>
              </a:rPr>
              <a:t>συγκέντρωση και προσοχή 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400" spc="-1">
                <a:latin typeface="Arial"/>
              </a:rPr>
              <a:t>λεπτή/ αδρή κινητικότητας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400" spc="-1">
                <a:latin typeface="Arial"/>
              </a:rPr>
              <a:t>οπτική αντίληψη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400" spc="-1">
                <a:latin typeface="Arial"/>
              </a:rPr>
              <a:t>χρήση οπτικοποιημένου προγράμματος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400" spc="-1">
                <a:latin typeface="Arial"/>
              </a:rPr>
              <a:t>αξιοποίηση του ελεύθερου χρόνου: δημιουργική απασχόληση/ παιχνίδια</a:t>
            </a:r>
          </a:p>
          <a:p>
            <a:pPr>
              <a:lnSpc>
                <a:spcPct val="150000"/>
              </a:lnSpc>
            </a:pPr>
            <a:endParaRPr lang="el-GR" sz="2400" spc="-1">
              <a:latin typeface="Arial"/>
            </a:endParaRPr>
          </a:p>
        </p:txBody>
      </p:sp>
      <p:pic>
        <p:nvPicPr>
          <p:cNvPr id="147" name="Picture 2"/>
          <p:cNvPicPr/>
          <p:nvPr/>
        </p:nvPicPr>
        <p:blipFill>
          <a:blip r:embed="rId2"/>
          <a:stretch/>
        </p:blipFill>
        <p:spPr>
          <a:xfrm>
            <a:off x="7819320" y="476640"/>
            <a:ext cx="2704320" cy="18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064000" y="273600"/>
            <a:ext cx="814140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spc="-1">
                <a:solidFill>
                  <a:srgbClr val="000000"/>
                </a:solidFill>
                <a:latin typeface="Arial"/>
                <a:ea typeface="DejaVu Sans"/>
              </a:rPr>
              <a:t>Αισθητηριακή Ολοκλήρωση</a:t>
            </a:r>
            <a:endParaRPr lang="el-GR" sz="2600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2185680" y="4680000"/>
            <a:ext cx="8337240" cy="179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3"/>
          <p:cNvSpPr/>
          <p:nvPr/>
        </p:nvSpPr>
        <p:spPr>
          <a:xfrm>
            <a:off x="2061120" y="4634280"/>
            <a:ext cx="7920000" cy="173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pc="-1">
                <a:solidFill>
                  <a:srgbClr val="000000"/>
                </a:solidFill>
                <a:latin typeface="Arial"/>
                <a:ea typeface="DejaVu Sans"/>
              </a:rPr>
              <a:t>Παιδιά με δ/χες αισθητηριακής πρόσληψης </a:t>
            </a:r>
            <a:endParaRPr lang="el-GR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pc="-1">
                <a:solidFill>
                  <a:srgbClr val="000000"/>
                </a:solidFill>
                <a:latin typeface="Arial"/>
                <a:ea typeface="DejaVu Sans"/>
              </a:rPr>
              <a:t>(δραστηριότητες που έχουν νόημα/ κίνητρο για το παιδί, ώστε συνεχώς να οργανώνει προσαρμοστική συμπεριφορά) </a:t>
            </a:r>
            <a:endParaRPr lang="el-GR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pc="-1">
                <a:solidFill>
                  <a:srgbClr val="000000"/>
                </a:solidFill>
                <a:latin typeface="Arial"/>
                <a:ea typeface="DejaVu Sans"/>
              </a:rPr>
              <a:t>βελτίωση της επεξεργασίας και οργάνωσης των αισθητηριακών ερεθισμάτων βελτίωση μάθησης ατόμου σε γνωστικό και κινητικό επίπεδο</a:t>
            </a:r>
            <a:endParaRPr lang="el-GR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pc="-1">
                <a:solidFill>
                  <a:srgbClr val="000000"/>
                </a:solidFill>
                <a:latin typeface="Arial"/>
                <a:ea typeface="DejaVu Sans"/>
              </a:rPr>
              <a:t>ισορροπία μέσω εξοικείωσης σε ερεθίσματα/ απευαισθητοποίησης σ’ αυτά</a:t>
            </a:r>
            <a:endParaRPr lang="el-GR" spc="-1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8400360" y="5788800"/>
            <a:ext cx="488880" cy="2419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5"/>
          <p:cNvSpPr/>
          <p:nvPr/>
        </p:nvSpPr>
        <p:spPr>
          <a:xfrm>
            <a:off x="10020720" y="5542560"/>
            <a:ext cx="488880" cy="2419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3" name="Picture 2"/>
          <p:cNvPicPr/>
          <p:nvPr/>
        </p:nvPicPr>
        <p:blipFill>
          <a:blip r:embed="rId2"/>
          <a:stretch/>
        </p:blipFill>
        <p:spPr>
          <a:xfrm>
            <a:off x="3691200" y="1196640"/>
            <a:ext cx="4953240" cy="3296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881120" y="1470960"/>
            <a:ext cx="621252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spc="-1">
                <a:solidFill>
                  <a:srgbClr val="000000"/>
                </a:solidFill>
                <a:latin typeface="Arial"/>
                <a:ea typeface="DejaVu Sans"/>
              </a:rPr>
              <a:t>Υποστηρικτική</a:t>
            </a:r>
            <a:br/>
            <a:r>
              <a:rPr lang="el-GR" sz="2600" b="1" spc="-1">
                <a:solidFill>
                  <a:srgbClr val="000000"/>
                </a:solidFill>
                <a:latin typeface="Arial"/>
                <a:ea typeface="DejaVu Sans"/>
              </a:rPr>
              <a:t>τεχνολογία</a:t>
            </a:r>
            <a:endParaRPr lang="el-GR" sz="2600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1884000" y="3501000"/>
            <a:ext cx="8278920" cy="25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spcBef>
                <a:spcPts val="1417"/>
              </a:spcBef>
              <a:spcAft>
                <a:spcPts val="1417"/>
              </a:spcAft>
            </a:pPr>
            <a:r>
              <a:rPr lang="el-GR" sz="2400" spc="-1">
                <a:solidFill>
                  <a:srgbClr val="000000"/>
                </a:solidFill>
                <a:latin typeface="Arial"/>
                <a:ea typeface="DejaVu Sans"/>
              </a:rPr>
              <a:t>Γνωστικές ή Εκπαιδευτικές συσκευές</a:t>
            </a:r>
            <a:endParaRPr lang="el-GR" sz="2400" spc="-1">
              <a:latin typeface="Arial"/>
            </a:endParaRPr>
          </a:p>
          <a:p>
            <a:pPr>
              <a:spcBef>
                <a:spcPts val="1417"/>
              </a:spcBef>
              <a:spcAft>
                <a:spcPts val="1417"/>
              </a:spcAft>
            </a:pPr>
            <a:r>
              <a:rPr lang="el-GR" sz="2400" spc="-1">
                <a:solidFill>
                  <a:srgbClr val="000000"/>
                </a:solidFill>
                <a:latin typeface="Arial"/>
                <a:ea typeface="DejaVu Sans"/>
              </a:rPr>
              <a:t>Συσκευές ελέγχου περιβάλλοντος: συστήµατα εναλλακτικής επικοινωνίας (ΜΑΚΑΤΟΝ, PICS)</a:t>
            </a:r>
            <a:endParaRPr lang="el-GR" sz="2400" spc="-1"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2"/>
          <a:stretch/>
        </p:blipFill>
        <p:spPr>
          <a:xfrm>
            <a:off x="7597920" y="332640"/>
            <a:ext cx="2565000" cy="2946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3DA297-8087-575B-701B-4B49593D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600" b="1" dirty="0"/>
              <a:t>Ελλείμματα σε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87DA01A-5505-860E-6457-CC63BECA24F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90365" y="1416600"/>
            <a:ext cx="3087223" cy="408379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l-GR" sz="2400" dirty="0">
                <a:solidFill>
                  <a:srgbClr val="7030A0"/>
                </a:solidFill>
              </a:rPr>
              <a:t>κινητικό </a:t>
            </a:r>
          </a:p>
          <a:p>
            <a:pPr>
              <a:lnSpc>
                <a:spcPct val="200000"/>
              </a:lnSpc>
            </a:pPr>
            <a:r>
              <a:rPr lang="el-GR" sz="2400" dirty="0">
                <a:solidFill>
                  <a:srgbClr val="7030A0"/>
                </a:solidFill>
              </a:rPr>
              <a:t>αισθητικό </a:t>
            </a:r>
          </a:p>
          <a:p>
            <a:pPr>
              <a:lnSpc>
                <a:spcPct val="200000"/>
              </a:lnSpc>
            </a:pPr>
            <a:r>
              <a:rPr lang="el-GR" sz="2400" dirty="0">
                <a:solidFill>
                  <a:srgbClr val="7030A0"/>
                </a:solidFill>
              </a:rPr>
              <a:t>γνωσιακό </a:t>
            </a:r>
          </a:p>
          <a:p>
            <a:pPr>
              <a:lnSpc>
                <a:spcPct val="200000"/>
              </a:lnSpc>
            </a:pPr>
            <a:r>
              <a:rPr lang="el-GR" sz="2400" dirty="0">
                <a:solidFill>
                  <a:srgbClr val="7030A0"/>
                </a:solidFill>
              </a:rPr>
              <a:t>συναισθηματικό </a:t>
            </a:r>
          </a:p>
          <a:p>
            <a:pPr>
              <a:lnSpc>
                <a:spcPct val="200000"/>
              </a:lnSpc>
            </a:pPr>
            <a:r>
              <a:rPr lang="el-GR" sz="2400" dirty="0">
                <a:solidFill>
                  <a:srgbClr val="7030A0"/>
                </a:solidFill>
              </a:rPr>
              <a:t>αισθητηριακό </a:t>
            </a:r>
          </a:p>
          <a:p>
            <a:pPr>
              <a:lnSpc>
                <a:spcPct val="200000"/>
              </a:lnSpc>
            </a:pPr>
            <a:r>
              <a:rPr lang="el-GR" sz="2400" dirty="0">
                <a:solidFill>
                  <a:srgbClr val="7030A0"/>
                </a:solidFill>
              </a:rPr>
              <a:t>κοινωνικό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A908C-09C7-0998-CD0B-1217067B703A}"/>
              </a:ext>
            </a:extLst>
          </p:cNvPr>
          <p:cNvSpPr txBox="1"/>
          <p:nvPr/>
        </p:nvSpPr>
        <p:spPr>
          <a:xfrm>
            <a:off x="4077588" y="3096469"/>
            <a:ext cx="316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επίπεδο</a:t>
            </a:r>
          </a:p>
        </p:txBody>
      </p:sp>
      <p:pic>
        <p:nvPicPr>
          <p:cNvPr id="1026" name="Picture 2" descr="Infant Cartoon Crying PNG, Clipart, Art, Babies, Baby, Baby Animals, Baby  Announcement Free PNG Download">
            <a:extLst>
              <a:ext uri="{FF2B5EF4-FFF2-40B4-BE49-F238E27FC236}">
                <a16:creationId xmlns:a16="http://schemas.microsoft.com/office/drawing/2014/main" id="{6D90E6A6-AF89-1501-43EC-1C4FABEF9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13" y="1056630"/>
            <a:ext cx="4485627" cy="45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305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3171720" y="188640"/>
            <a:ext cx="6707520" cy="98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spc="-1" dirty="0">
                <a:latin typeface="Arial"/>
              </a:rPr>
              <a:t>Ειδικός παιδαγωγός</a:t>
            </a:r>
          </a:p>
        </p:txBody>
      </p:sp>
      <p:sp>
        <p:nvSpPr>
          <p:cNvPr id="158" name="CustomShape 2"/>
          <p:cNvSpPr/>
          <p:nvPr/>
        </p:nvSpPr>
        <p:spPr>
          <a:xfrm>
            <a:off x="1884000" y="-180000"/>
            <a:ext cx="8458920" cy="251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9" name="Picture 4" descr="C:\Users\Public\Pictures\ΦΩΤΟΓΡΑΦΙΕΣ ΠΑΡΟΥΣΙΑΣΗΣ\Image.jpg"/>
          <p:cNvPicPr/>
          <p:nvPr/>
        </p:nvPicPr>
        <p:blipFill>
          <a:blip r:embed="rId2"/>
          <a:stretch/>
        </p:blipFill>
        <p:spPr>
          <a:xfrm>
            <a:off x="5664000" y="1698480"/>
            <a:ext cx="4483800" cy="359640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5" descr="C:\Users\Public\Pictures\ΦΩΤΟΓΡΑΦΙΕΣ ΠΑΡΟΥΣΙΑΣΗΣ\IMG_20221118_093622.jpg"/>
          <p:cNvPicPr/>
          <p:nvPr/>
        </p:nvPicPr>
        <p:blipFill>
          <a:blip r:embed="rId3"/>
          <a:stretch/>
        </p:blipFill>
        <p:spPr>
          <a:xfrm>
            <a:off x="2423640" y="1698480"/>
            <a:ext cx="2831040" cy="360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3719640" y="378360"/>
            <a:ext cx="3742920" cy="55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2"/>
          <p:cNvSpPr/>
          <p:nvPr/>
        </p:nvSpPr>
        <p:spPr>
          <a:xfrm>
            <a:off x="1765560" y="1260000"/>
            <a:ext cx="4612320" cy="559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64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>
                <a:solidFill>
                  <a:srgbClr val="000000"/>
                </a:solidFill>
                <a:latin typeface="Arial"/>
                <a:ea typeface="DejaVu Sans"/>
              </a:rPr>
              <a:t>Συζήτηση -  στόχοι-  καθορισμός θεραπευτικής προσέγγισης</a:t>
            </a:r>
            <a:endParaRPr lang="el-GR" sz="2400" spc="-1">
              <a:latin typeface="Arial"/>
            </a:endParaRPr>
          </a:p>
          <a:p>
            <a:pPr marL="343080" indent="-34164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>
                <a:solidFill>
                  <a:srgbClr val="000000"/>
                </a:solidFill>
                <a:latin typeface="Arial"/>
                <a:ea typeface="DejaVu Sans"/>
              </a:rPr>
              <a:t>Επαναξιολόγηση στόχων - αναπροσαρμογή θεραπευτικής προσέγγισης -πορείας ασθενούς</a:t>
            </a:r>
            <a:endParaRPr lang="el-GR" sz="2400" spc="-1">
              <a:latin typeface="Arial"/>
            </a:endParaRPr>
          </a:p>
          <a:p>
            <a:pPr marL="343080" indent="-34164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>
                <a:solidFill>
                  <a:srgbClr val="000000"/>
                </a:solidFill>
                <a:latin typeface="Arial"/>
                <a:ea typeface="DejaVu Sans"/>
              </a:rPr>
              <a:t>Συνεργασία ειδικοτήτων  </a:t>
            </a:r>
            <a:endParaRPr lang="el-GR" sz="2400" spc="-1">
              <a:latin typeface="Arial"/>
            </a:endParaRPr>
          </a:p>
          <a:p>
            <a:pPr>
              <a:spcBef>
                <a:spcPts val="479"/>
              </a:spcBef>
            </a:pPr>
            <a:r>
              <a:rPr lang="el-GR" sz="2400" spc="-1">
                <a:solidFill>
                  <a:srgbClr val="000000"/>
                </a:solidFill>
                <a:latin typeface="Arial"/>
                <a:ea typeface="DejaVu Sans"/>
              </a:rPr>
              <a:t>φροντίζοντας παράλληλα για πλαισίωση των  </a:t>
            </a:r>
            <a:r>
              <a:rPr lang="el-GR" sz="2400" b="1" spc="-1">
                <a:solidFill>
                  <a:srgbClr val="0070C0"/>
                </a:solidFill>
                <a:latin typeface="Arial"/>
                <a:ea typeface="DejaVu Sans"/>
              </a:rPr>
              <a:t>οικογενειών</a:t>
            </a:r>
            <a:endParaRPr lang="el-GR" sz="2400" spc="-1">
              <a:latin typeface="Arial"/>
            </a:endParaRPr>
          </a:p>
        </p:txBody>
      </p:sp>
      <p:pic>
        <p:nvPicPr>
          <p:cNvPr id="165" name="Picture 2"/>
          <p:cNvPicPr/>
          <p:nvPr/>
        </p:nvPicPr>
        <p:blipFill>
          <a:blip r:embed="rId2"/>
          <a:stretch/>
        </p:blipFill>
        <p:spPr>
          <a:xfrm>
            <a:off x="6377880" y="1793520"/>
            <a:ext cx="3987360" cy="298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2097120" y="1845000"/>
            <a:ext cx="5759280" cy="435600"/>
          </a:xfrm>
          <a:prstGeom prst="rect">
            <a:avLst/>
          </a:prstGeom>
          <a:noFill/>
          <a:ln w="0"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  <a:bevelB w="50800" h="508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spc="-1">
                <a:solidFill>
                  <a:srgbClr val="000000"/>
                </a:solidFill>
                <a:latin typeface="Arial"/>
                <a:ea typeface="DejaVu Sans"/>
              </a:rPr>
              <a:t>Παρέμβαση σε οικογένεια/ σπίτι</a:t>
            </a:r>
            <a:endParaRPr lang="el-GR" sz="2600" spc="-1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1735680" y="3072241"/>
            <a:ext cx="7641720" cy="301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640">
              <a:spcBef>
                <a:spcPts val="621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solidFill>
                  <a:srgbClr val="000000"/>
                </a:solidFill>
                <a:latin typeface="Arial"/>
                <a:ea typeface="DejaVu Sans"/>
              </a:rPr>
              <a:t>Συμβουλευτική/ Ενημέρωση γονέων</a:t>
            </a:r>
            <a:endParaRPr lang="el-GR" sz="2400" spc="-1" dirty="0">
              <a:latin typeface="Arial"/>
            </a:endParaRPr>
          </a:p>
          <a:p>
            <a:pPr marL="343080" indent="-341640">
              <a:spcBef>
                <a:spcPts val="621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solidFill>
                  <a:srgbClr val="000000"/>
                </a:solidFill>
                <a:latin typeface="Arial"/>
                <a:ea typeface="DejaVu Sans"/>
              </a:rPr>
              <a:t>Τρόποι παρέμβασης και καθοδήγησης σε σπίτι</a:t>
            </a:r>
            <a:endParaRPr lang="el-GR" sz="2400" spc="-1" dirty="0">
              <a:latin typeface="Arial"/>
            </a:endParaRPr>
          </a:p>
          <a:p>
            <a:pPr marL="343080" indent="-341640">
              <a:spcBef>
                <a:spcPts val="621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solidFill>
                  <a:srgbClr val="000000"/>
                </a:solidFill>
                <a:latin typeface="Arial"/>
                <a:ea typeface="DejaVu Sans"/>
              </a:rPr>
              <a:t>Συμμετοχή μελών οικογένειας</a:t>
            </a:r>
            <a:endParaRPr lang="el-GR" sz="2400" spc="-1" dirty="0">
              <a:latin typeface="Arial"/>
            </a:endParaRPr>
          </a:p>
          <a:p>
            <a:pPr marL="343080" indent="-341640">
              <a:spcBef>
                <a:spcPts val="621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solidFill>
                  <a:srgbClr val="000000"/>
                </a:solidFill>
                <a:latin typeface="Arial"/>
                <a:ea typeface="DejaVu Sans"/>
              </a:rPr>
              <a:t>Μείωση στρες/ κατάθλιψης γονιού</a:t>
            </a:r>
            <a:endParaRPr lang="el-GR" sz="2400" spc="-1" dirty="0">
              <a:latin typeface="Arial"/>
            </a:endParaRPr>
          </a:p>
          <a:p>
            <a:pPr marL="343080" indent="-341640">
              <a:spcBef>
                <a:spcPts val="621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solidFill>
                  <a:srgbClr val="000000"/>
                </a:solidFill>
                <a:latin typeface="Arial"/>
                <a:ea typeface="DejaVu Sans"/>
              </a:rPr>
              <a:t>Βελτίωση παραμέτρων ποιότητας ζωής οικογένειας</a:t>
            </a:r>
            <a:endParaRPr lang="el-GR" sz="2400" spc="-1" dirty="0">
              <a:latin typeface="Arial"/>
            </a:endParaRPr>
          </a:p>
        </p:txBody>
      </p:sp>
      <p:pic>
        <p:nvPicPr>
          <p:cNvPr id="168" name="Picture 2"/>
          <p:cNvPicPr/>
          <p:nvPr/>
        </p:nvPicPr>
        <p:blipFill>
          <a:blip r:embed="rId2"/>
          <a:stretch/>
        </p:blipFill>
        <p:spPr>
          <a:xfrm>
            <a:off x="8218200" y="476640"/>
            <a:ext cx="2238120" cy="289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216E19-EFE8-B816-8998-D07BE7FC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60" y="984381"/>
            <a:ext cx="10968480" cy="1143000"/>
          </a:xfrm>
        </p:spPr>
        <p:txBody>
          <a:bodyPr/>
          <a:lstStyle/>
          <a:p>
            <a:pPr algn="ctr"/>
            <a:r>
              <a:rPr lang="el-GR" sz="2600" b="1" dirty="0"/>
              <a:t>Μετάβαση σε ενήλικο ζωή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1A18B5E-96A2-DB28-C2CE-09C811AA700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86041" y="2127381"/>
            <a:ext cx="8824490" cy="31537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400" dirty="0"/>
              <a:t>Λιγότεροι απόφοιτοι δευτεροβάθμιας/ τριτοβάθμιας εκπαίδευσης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Εργασία </a:t>
            </a:r>
            <a:r>
              <a:rPr lang="en-US" sz="2400" dirty="0"/>
              <a:t>meaningful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Λιγότερη Αυτονομία από γονείς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Αποφυγή ρίσκων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Μικρότερα ποσοστά αλκοόλ, ναρκωτικά, εγκλήματα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171A5-20A0-8896-D7E0-899B33E4874A}"/>
              </a:ext>
            </a:extLst>
          </p:cNvPr>
          <p:cNvSpPr txBox="1"/>
          <p:nvPr/>
        </p:nvSpPr>
        <p:spPr>
          <a:xfrm>
            <a:off x="786041" y="5402424"/>
            <a:ext cx="1040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Marilee C Allen 1, Elizabeth </a:t>
            </a:r>
            <a:r>
              <a:rPr lang="en-US" sz="1600" dirty="0" err="1"/>
              <a:t>Cristofalo</a:t>
            </a:r>
            <a:r>
              <a:rPr lang="en-US" sz="1600" dirty="0"/>
              <a:t>, Christina Kim. Preterm birth: Transition to adulthood. Review Dev </a:t>
            </a:r>
            <a:r>
              <a:rPr lang="en-US" sz="1600" dirty="0" err="1"/>
              <a:t>Disabil</a:t>
            </a:r>
            <a:r>
              <a:rPr lang="en-US" sz="1600" dirty="0"/>
              <a:t> Res Rev. 2010;16(4):323-35. </a:t>
            </a:r>
            <a:r>
              <a:rPr lang="en-US" sz="1600" dirty="0" err="1"/>
              <a:t>doi</a:t>
            </a:r>
            <a:r>
              <a:rPr lang="en-US" sz="1600" dirty="0"/>
              <a:t>: 10.1002/ddrr.128.</a:t>
            </a:r>
          </a:p>
        </p:txBody>
      </p:sp>
      <p:pic>
        <p:nvPicPr>
          <p:cNvPr id="9222" name="Picture 6" descr="Teenage Boy Holding Skateboard Cartoon Vector Clipart - FriendlyStock">
            <a:extLst>
              <a:ext uri="{FF2B5EF4-FFF2-40B4-BE49-F238E27FC236}">
                <a16:creationId xmlns:a16="http://schemas.microsoft.com/office/drawing/2014/main" id="{045F7977-A5B9-C933-128E-D91F496E3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446" y="984381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3579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8DC469-E257-9314-1603-01D80E30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0" y="5047860"/>
            <a:ext cx="11661215" cy="1385344"/>
          </a:xfrm>
        </p:spPr>
        <p:txBody>
          <a:bodyPr/>
          <a:lstStyle/>
          <a:p>
            <a:r>
              <a:rPr lang="en-US" sz="1600" dirty="0"/>
              <a:t>Anna Perez, </a:t>
            </a:r>
            <a:r>
              <a:rPr lang="en-US" sz="1600" dirty="0" err="1"/>
              <a:t>Luise</a:t>
            </a:r>
            <a:r>
              <a:rPr lang="en-US" sz="1600" dirty="0"/>
              <a:t> </a:t>
            </a:r>
            <a:r>
              <a:rPr lang="en-US" sz="1600" dirty="0" err="1"/>
              <a:t>Thiede</a:t>
            </a:r>
            <a:r>
              <a:rPr lang="en-US" sz="1600" dirty="0"/>
              <a:t>, Daniel </a:t>
            </a:r>
            <a:r>
              <a:rPr lang="en-US" sz="1600" dirty="0" err="1"/>
              <a:t>Lüdecke,Chinedu</a:t>
            </a:r>
            <a:r>
              <a:rPr lang="en-US" sz="1600" dirty="0"/>
              <a:t> Ulrich </a:t>
            </a:r>
            <a:r>
              <a:rPr lang="en-US" sz="1600" dirty="0" err="1"/>
              <a:t>Ebenebe,Olaf</a:t>
            </a:r>
            <a:r>
              <a:rPr lang="en-US" sz="1600" dirty="0"/>
              <a:t> von dem Knesebeck,2 and Dominique Singer</a:t>
            </a:r>
            <a:r>
              <a:rPr lang="el-GR" sz="1600" dirty="0"/>
              <a:t>. </a:t>
            </a:r>
            <a:r>
              <a:rPr lang="en-US" sz="1600" dirty="0"/>
              <a:t>Lost in Transition: Health Care Experiences of Adults Born Very Preterm—A Qualitative Approach</a:t>
            </a:r>
            <a:r>
              <a:rPr lang="el-GR" sz="1600" dirty="0"/>
              <a:t>. </a:t>
            </a:r>
            <a:r>
              <a:rPr lang="en-US" sz="1600" dirty="0"/>
              <a:t>Front. Public Health, 30 November 2020</a:t>
            </a:r>
            <a:br>
              <a:rPr lang="en-US" sz="1600" dirty="0"/>
            </a:br>
            <a:r>
              <a:rPr lang="en-US" sz="1600" dirty="0"/>
              <a:t>Sec. Children and Health. Volume 8 - 2020 | </a:t>
            </a:r>
            <a:r>
              <a:rPr lang="en-US" sz="1600" dirty="0">
                <a:hlinkClick r:id="rId2"/>
              </a:rPr>
              <a:t>https://doi.org/10.3389/fpubh.2020.605149</a:t>
            </a:r>
            <a:br>
              <a:rPr lang="en-US" sz="1600" dirty="0"/>
            </a:br>
            <a:r>
              <a:rPr lang="en-US" sz="1600" dirty="0"/>
              <a:t>Marilee C Allen 1, Elizabeth </a:t>
            </a:r>
            <a:r>
              <a:rPr lang="en-US" sz="1600" dirty="0" err="1"/>
              <a:t>Cristofalo</a:t>
            </a:r>
            <a:r>
              <a:rPr lang="en-US" sz="1600" dirty="0"/>
              <a:t>, Christina Kim. Preterm birth: Transition to adulthood. Review Dev </a:t>
            </a:r>
            <a:r>
              <a:rPr lang="en-US" sz="1600" dirty="0" err="1"/>
              <a:t>Disabil</a:t>
            </a:r>
            <a:r>
              <a:rPr lang="en-US" sz="1600" dirty="0"/>
              <a:t> Res Rev. 2010;16(4):323-35. </a:t>
            </a:r>
            <a:r>
              <a:rPr lang="en-US" sz="1600" dirty="0" err="1"/>
              <a:t>doi</a:t>
            </a:r>
            <a:r>
              <a:rPr lang="en-US" sz="1600" dirty="0"/>
              <a:t>: 10.1002/ddrr.128.</a:t>
            </a:r>
            <a:br>
              <a:rPr lang="en-US" sz="1600" dirty="0"/>
            </a:br>
            <a:endParaRPr lang="el-GR" sz="1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462C46A-5657-943B-A8E3-D42D8E1060D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112614" y="839755"/>
            <a:ext cx="10968480" cy="38722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400" dirty="0"/>
              <a:t>Προοδευτικά αυξάνονται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Πολλαπλά Σωματικά, 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Νοητικά, </a:t>
            </a:r>
          </a:p>
          <a:p>
            <a:pPr>
              <a:lnSpc>
                <a:spcPct val="150000"/>
              </a:lnSpc>
            </a:pPr>
            <a:r>
              <a:rPr lang="el-GR" sz="2400" dirty="0" err="1"/>
              <a:t>Ψυχοσυναισθηματικά</a:t>
            </a:r>
            <a:r>
              <a:rPr lang="el-GR" sz="2400" dirty="0"/>
              <a:t> ελλείμματα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που έχουν κληθεί να </a:t>
            </a:r>
            <a:r>
              <a:rPr lang="el-GR" sz="2400" dirty="0" err="1"/>
              <a:t>αντιρροπήσουν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dirty="0"/>
              <a:t>Κατά την ενήλικη ζωή διαπροσωπικές/ κοινωνικές σχέσεις – ποιότητα ζωής αντίστοιχη των ενηλίκων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4058E-F6C1-C043-2BBA-ED0A5A74B629}"/>
              </a:ext>
            </a:extLst>
          </p:cNvPr>
          <p:cNvSpPr txBox="1"/>
          <p:nvPr/>
        </p:nvSpPr>
        <p:spPr>
          <a:xfrm>
            <a:off x="2817844" y="503853"/>
            <a:ext cx="6027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>
                <a:latin typeface="+mj-lt"/>
              </a:rPr>
              <a:t>ΕΝΗΛΙΚΕΣ ΣΗΜΑΝΤΙΚΑ ΠΡΟΩΡΟΙ</a:t>
            </a:r>
          </a:p>
        </p:txBody>
      </p:sp>
    </p:spTree>
    <p:extLst>
      <p:ext uri="{BB962C8B-B14F-4D97-AF65-F5344CB8AC3E}">
        <p14:creationId xmlns:p14="http://schemas.microsoft.com/office/powerpoint/2010/main" val="2241415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DF92E8-B2E8-8BF2-C186-C290B617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95" y="1001388"/>
            <a:ext cx="10968480" cy="1143000"/>
          </a:xfrm>
        </p:spPr>
        <p:txBody>
          <a:bodyPr/>
          <a:lstStyle/>
          <a:p>
            <a:pPr algn="ctr"/>
            <a:r>
              <a:rPr lang="el-GR" sz="2600" b="1" dirty="0"/>
              <a:t>Απεικονιστικά ευρήματα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9034A-2F8E-368E-FDE0-5632FED6B618}"/>
              </a:ext>
            </a:extLst>
          </p:cNvPr>
          <p:cNvSpPr txBox="1"/>
          <p:nvPr/>
        </p:nvSpPr>
        <p:spPr>
          <a:xfrm>
            <a:off x="1770484" y="2213523"/>
            <a:ext cx="7280210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err="1">
                <a:latin typeface="+mn-lt"/>
              </a:rPr>
              <a:t>Ενδοεγκεφαλικοί</a:t>
            </a:r>
            <a:r>
              <a:rPr lang="el-GR" sz="2400" dirty="0">
                <a:latin typeface="+mn-lt"/>
              </a:rPr>
              <a:t> τραυματισμοί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Διαφορές σε δομή εγκεφαλικού παρεγχύματος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Διαφορετικά </a:t>
            </a:r>
            <a:r>
              <a:rPr lang="el-GR" sz="2400" dirty="0" err="1">
                <a:latin typeface="+mn-lt"/>
              </a:rPr>
              <a:t>νευρωνικά</a:t>
            </a:r>
            <a:r>
              <a:rPr lang="el-GR" sz="2400" dirty="0">
                <a:latin typeface="+mn-lt"/>
              </a:rPr>
              <a:t> κυκλώματα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702B8-655B-CE64-DE36-051D0B9C4ACA}"/>
              </a:ext>
            </a:extLst>
          </p:cNvPr>
          <p:cNvSpPr txBox="1"/>
          <p:nvPr/>
        </p:nvSpPr>
        <p:spPr>
          <a:xfrm>
            <a:off x="1045028" y="5654351"/>
            <a:ext cx="934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Marilee C Allen 1, Elizabeth </a:t>
            </a:r>
            <a:r>
              <a:rPr lang="en-US" sz="1600" dirty="0" err="1"/>
              <a:t>Cristofalo</a:t>
            </a:r>
            <a:r>
              <a:rPr lang="en-US" sz="1600" dirty="0"/>
              <a:t>, Christina Kim. Preterm birth: Transition to adulthood. Review Dev </a:t>
            </a:r>
            <a:r>
              <a:rPr lang="en-US" sz="1600" dirty="0" err="1"/>
              <a:t>Disabil</a:t>
            </a:r>
            <a:r>
              <a:rPr lang="en-US" sz="1600" dirty="0"/>
              <a:t> Res Rev. 2010;16(4):323-35. </a:t>
            </a:r>
            <a:r>
              <a:rPr lang="en-US" sz="1600" dirty="0" err="1"/>
              <a:t>doi</a:t>
            </a:r>
            <a:r>
              <a:rPr lang="en-US" sz="1600" dirty="0"/>
              <a:t>: 10.1002/ddrr.128.</a:t>
            </a:r>
          </a:p>
        </p:txBody>
      </p:sp>
      <p:pic>
        <p:nvPicPr>
          <p:cNvPr id="10242" name="Picture 2" descr="When inside the MRI… | Dr. Voodoo's Cartoons of Moral Hazard and Other  Cautionary Tales">
            <a:extLst>
              <a:ext uri="{FF2B5EF4-FFF2-40B4-BE49-F238E27FC236}">
                <a16:creationId xmlns:a16="http://schemas.microsoft.com/office/drawing/2014/main" id="{93C4AA8F-CB1A-37DE-F4C9-06FCBBE81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16" y="2051558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759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4EC65A-9376-773C-88FE-FE968B7B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60" y="273600"/>
            <a:ext cx="10968480" cy="696784"/>
          </a:xfrm>
        </p:spPr>
        <p:txBody>
          <a:bodyPr/>
          <a:lstStyle/>
          <a:p>
            <a:pPr algn="ctr"/>
            <a:r>
              <a:rPr lang="el-GR" sz="2800" b="1" dirty="0"/>
              <a:t>αναπτυξιακός προγραμματισμός</a:t>
            </a:r>
            <a:endParaRPr lang="el-GR" sz="2600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091C687-9BCD-FA1B-50EB-213D8B38658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8760" y="970384"/>
            <a:ext cx="10968480" cy="50478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3o </a:t>
            </a:r>
            <a:r>
              <a:rPr lang="el-GR" sz="2400" dirty="0">
                <a:latin typeface="+mn-lt"/>
              </a:rPr>
              <a:t>τρίμηνο (&gt; 28</a:t>
            </a:r>
            <a:r>
              <a:rPr lang="en-US" sz="2400" dirty="0">
                <a:latin typeface="+mn-lt"/>
              </a:rPr>
              <a:t>w) </a:t>
            </a:r>
            <a:r>
              <a:rPr lang="el-GR" sz="2400" dirty="0">
                <a:latin typeface="+mn-lt"/>
              </a:rPr>
              <a:t>περίοδος ραγδαίας ανάπτυξης οργάνων και ωρίμανση </a:t>
            </a:r>
            <a:endParaRPr lang="en-US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(</a:t>
            </a:r>
            <a:r>
              <a:rPr lang="el-GR" sz="2400" dirty="0" err="1">
                <a:latin typeface="+mn-lt"/>
              </a:rPr>
              <a:t>πρ</a:t>
            </a:r>
            <a:r>
              <a:rPr lang="en-US" sz="2400" dirty="0">
                <a:latin typeface="+mn-lt"/>
              </a:rPr>
              <a:t>o</a:t>
            </a:r>
            <a:r>
              <a:rPr lang="el-GR" sz="2400" dirty="0">
                <a:latin typeface="+mn-lt"/>
              </a:rPr>
              <a:t> της ολοκλήρωσης ανάπτυξης σημαντικών οργάνων)- </a:t>
            </a:r>
            <a:endParaRPr lang="en-US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μακροπρόθεσμες επιπτώσεις λόγω αδυναμίας επίτευξης της επιθυμητής ανάπτυξης ή ραγδαία έκπτωση της λειτουργίας τους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οξειδωτικό στρες κατά τη γέννηση προκαλεί μείωση μήκους </a:t>
            </a:r>
            <a:r>
              <a:rPr lang="el-GR" sz="2400" dirty="0" err="1">
                <a:latin typeface="+mn-lt"/>
              </a:rPr>
              <a:t>τελομερών</a:t>
            </a:r>
            <a:r>
              <a:rPr lang="el-GR" sz="2400" dirty="0">
                <a:latin typeface="+mn-lt"/>
              </a:rPr>
              <a:t> και </a:t>
            </a:r>
            <a:r>
              <a:rPr lang="en-US" sz="2400" dirty="0">
                <a:latin typeface="+mn-lt"/>
              </a:rPr>
              <a:t>DNA </a:t>
            </a:r>
            <a:r>
              <a:rPr lang="el-GR" sz="2400" dirty="0" err="1">
                <a:latin typeface="+mn-lt"/>
              </a:rPr>
              <a:t>μεθυλίωση</a:t>
            </a:r>
            <a:r>
              <a:rPr lang="el-GR" sz="2400" dirty="0">
                <a:latin typeface="+mn-lt"/>
              </a:rPr>
              <a:t> , οδηγώντας σε </a:t>
            </a:r>
            <a:r>
              <a:rPr lang="el-GR" sz="2400" dirty="0" err="1">
                <a:latin typeface="+mn-lt"/>
              </a:rPr>
              <a:t>επιγενετικές</a:t>
            </a:r>
            <a:r>
              <a:rPr lang="el-GR" sz="2400" dirty="0">
                <a:latin typeface="+mn-lt"/>
              </a:rPr>
              <a:t> μεταβολές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άξονας «υποθάλαμος- υπόφυση- αδρεναλίνη» διεγείρεται ραγδαία-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ραγδαίο </a:t>
            </a:r>
            <a:r>
              <a:rPr lang="en-US" sz="2400" dirty="0">
                <a:latin typeface="+mn-lt"/>
              </a:rPr>
              <a:t>“wear-and-tear.”</a:t>
            </a:r>
            <a:r>
              <a:rPr lang="el-GR" sz="2400" dirty="0">
                <a:latin typeface="+mn-lt"/>
              </a:rPr>
              <a:t> (απώλεια ή έκπτωση κατά τη φυσιολογική χρήση)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198C75-A5BD-2617-5C34-33D4494AFA92}"/>
              </a:ext>
            </a:extLst>
          </p:cNvPr>
          <p:cNvSpPr txBox="1"/>
          <p:nvPr/>
        </p:nvSpPr>
        <p:spPr>
          <a:xfrm>
            <a:off x="783772" y="6211669"/>
            <a:ext cx="10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Cristina I. Pravia, Merline Benny</a:t>
            </a:r>
            <a:r>
              <a:rPr lang="el-GR" dirty="0"/>
              <a:t>. </a:t>
            </a:r>
            <a:r>
              <a:rPr lang="en-US" dirty="0"/>
              <a:t>Long-term consequences of prematurity</a:t>
            </a:r>
            <a:r>
              <a:rPr lang="el-GR" dirty="0"/>
              <a:t>. </a:t>
            </a:r>
            <a:r>
              <a:rPr lang="en-US" dirty="0"/>
              <a:t>Cleveland Clinic Journal of Medicine December 2020, 87 (12) 759-767; DOI: https://doi.org/10.3949/ccjm.87a.19108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5178445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593991-76DB-4A91-4B50-7F8800C2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600" b="1" dirty="0"/>
              <a:t>υπόθεση  </a:t>
            </a:r>
            <a:r>
              <a:rPr lang="el-GR" sz="2600" b="1" dirty="0" err="1"/>
              <a:t>Barker</a:t>
            </a:r>
            <a:endParaRPr lang="el-GR" sz="2600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957A143-ABA5-7B6D-CAE3-3D2B8BBB0CA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00850" y="1063690"/>
            <a:ext cx="10968480" cy="5064950"/>
          </a:xfrm>
        </p:spPr>
        <p:txBody>
          <a:bodyPr/>
          <a:lstStyle/>
          <a:p>
            <a:r>
              <a:rPr lang="el-GR" sz="2400" dirty="0"/>
              <a:t>Καθυστέρηση της ενδομήτριας ανάπτυξης,</a:t>
            </a:r>
          </a:p>
          <a:p>
            <a:r>
              <a:rPr lang="el-GR" sz="2400" dirty="0"/>
              <a:t>Χαμηλό βάρος κατά τη γέννηση </a:t>
            </a:r>
          </a:p>
          <a:p>
            <a:r>
              <a:rPr lang="el-GR" sz="2400" dirty="0" err="1"/>
              <a:t>Προωρότητα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συνδέονται αιτιολογικά με ανάπτυξη υπέρτασης, στεφανιαίας νόσου και σακχαρώδη διαβήτη στη μέση ηλικία</a:t>
            </a:r>
          </a:p>
          <a:p>
            <a:pPr marL="0" indent="0">
              <a:buNone/>
            </a:pPr>
            <a:r>
              <a:rPr lang="el-GR" sz="2400" dirty="0"/>
              <a:t>τρεις φαινότυποι νεογνών επιρρεπείς για μετέπειτα εκδήλωση χρόνιων νοσημάτων: </a:t>
            </a:r>
          </a:p>
          <a:p>
            <a:pPr marL="0" indent="0">
              <a:buNone/>
            </a:pPr>
            <a:r>
              <a:rPr lang="el-GR" sz="2400" dirty="0"/>
              <a:t>α) τα κοντά, </a:t>
            </a:r>
          </a:p>
          <a:p>
            <a:pPr marL="0" indent="0">
              <a:buNone/>
            </a:pPr>
            <a:r>
              <a:rPr lang="el-GR" sz="2400" dirty="0"/>
              <a:t>β) τα </a:t>
            </a:r>
            <a:r>
              <a:rPr lang="el-GR" sz="2400" dirty="0" err="1"/>
              <a:t>ελλιποβαρή</a:t>
            </a:r>
            <a:r>
              <a:rPr lang="el-GR" sz="2400" dirty="0"/>
              <a:t> </a:t>
            </a:r>
          </a:p>
          <a:p>
            <a:pPr marL="0" indent="0">
              <a:buNone/>
            </a:pPr>
            <a:r>
              <a:rPr lang="el-GR" sz="2400" dirty="0"/>
              <a:t>γ) τα χοντρά και κοντά νεογνά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661246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2E10D5-9586-38CB-316A-20B929B9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60" y="4682340"/>
            <a:ext cx="10968480" cy="1143000"/>
          </a:xfrm>
        </p:spPr>
        <p:txBody>
          <a:bodyPr/>
          <a:lstStyle/>
          <a:p>
            <a:r>
              <a:rPr lang="en-US" sz="1400" dirty="0"/>
              <a:t>Emily Prior, Neena </a:t>
            </a:r>
            <a:r>
              <a:rPr lang="en-US" sz="1400" dirty="0" err="1"/>
              <a:t>ModiAdult</a:t>
            </a:r>
            <a:r>
              <a:rPr lang="en-US" sz="1400" dirty="0"/>
              <a:t> outcomes after preterm birth Get access Arrow</a:t>
            </a:r>
            <a:r>
              <a:rPr lang="el-GR" sz="1400" dirty="0"/>
              <a:t>. </a:t>
            </a:r>
            <a:r>
              <a:rPr lang="en-US" sz="1400" dirty="0"/>
              <a:t>Postgraduate Medical Journal, Volume 96, Issue 1140, October 2020, Pages 619–622, https://doi.org/10.1136/postgradmedj-2020-137707</a:t>
            </a:r>
            <a:br>
              <a:rPr lang="en-US" sz="1400" dirty="0"/>
            </a:br>
            <a:r>
              <a:rPr lang="en-US" sz="1400" dirty="0"/>
              <a:t>Published: 11 August 2020</a:t>
            </a:r>
            <a:br>
              <a:rPr lang="el-GR" sz="1400" dirty="0"/>
            </a:br>
            <a:r>
              <a:rPr lang="en-US" sz="1400" dirty="0"/>
              <a:t>Kari </a:t>
            </a:r>
            <a:r>
              <a:rPr lang="en-US" sz="1400" dirty="0" err="1"/>
              <a:t>Risnes</a:t>
            </a:r>
            <a:r>
              <a:rPr lang="en-US" sz="1400" dirty="0"/>
              <a:t>, Josephine </a:t>
            </a:r>
            <a:r>
              <a:rPr lang="en-US" sz="1400" dirty="0" err="1"/>
              <a:t>Funck</a:t>
            </a:r>
            <a:r>
              <a:rPr lang="en-US" sz="1400" dirty="0"/>
              <a:t> </a:t>
            </a:r>
            <a:r>
              <a:rPr lang="en-US" sz="1400" dirty="0" err="1"/>
              <a:t>Bilsteen</a:t>
            </a:r>
            <a:r>
              <a:rPr lang="en-US" sz="1400" dirty="0"/>
              <a:t>,</a:t>
            </a:r>
            <a:r>
              <a:rPr lang="el-GR" sz="1400" dirty="0"/>
              <a:t> </a:t>
            </a:r>
            <a:r>
              <a:rPr lang="en-US" sz="1400" dirty="0"/>
              <a:t>Paul Brown</a:t>
            </a:r>
            <a:r>
              <a:rPr lang="el-GR" sz="1400" dirty="0"/>
              <a:t>. </a:t>
            </a:r>
            <a:r>
              <a:rPr lang="en-US" sz="1400" dirty="0"/>
              <a:t>Mortality Among Young Adults Born Preterm and Early Term in 4 Nordic Nations</a:t>
            </a:r>
            <a:r>
              <a:rPr lang="el-GR" sz="1400" dirty="0"/>
              <a:t>. </a:t>
            </a:r>
            <a:r>
              <a:rPr lang="en-US" sz="1400" dirty="0"/>
              <a:t>AMA </a:t>
            </a:r>
            <a:r>
              <a:rPr lang="en-US" sz="1400" dirty="0" err="1"/>
              <a:t>Netw</a:t>
            </a:r>
            <a:r>
              <a:rPr lang="en-US" sz="1400" dirty="0"/>
              <a:t> Open. 2021;4(1):e2032779. doi:10.1001/jamanetworkopen.2020.32779</a:t>
            </a:r>
            <a:endParaRPr lang="el-GR" sz="14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11DD50C-DCAD-FCE3-2F02-368C8B3F36A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54563" y="1576169"/>
            <a:ext cx="11222677" cy="34530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400" dirty="0"/>
              <a:t>Επιτάχυνση γήρανσης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Μειωμένο προσδόκιμο επιβίωσης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l-GR" sz="2400" dirty="0"/>
              <a:t>Καρδιαγγειακό- καρδιακή ανεπάρκεια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Αναπνευστικό- </a:t>
            </a:r>
            <a:r>
              <a:rPr lang="el-GR" sz="2400" dirty="0" err="1"/>
              <a:t>βρογχοπνευμονική</a:t>
            </a:r>
            <a:r>
              <a:rPr lang="el-GR" sz="2400" dirty="0"/>
              <a:t> δυσπλασία, πνευμονική υπέρταση, άσθμα, αναπνευστική ανεπάρκεια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Νεφρικό σύστημα</a:t>
            </a:r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F14F3-11E6-8BA5-9972-A47EE5E05D74}"/>
              </a:ext>
            </a:extLst>
          </p:cNvPr>
          <p:cNvSpPr txBox="1"/>
          <p:nvPr/>
        </p:nvSpPr>
        <p:spPr>
          <a:xfrm>
            <a:off x="2631233" y="774441"/>
            <a:ext cx="6447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/>
              <a:t>Επιπτώσεις σε ενήλικη ζωή</a:t>
            </a:r>
          </a:p>
        </p:txBody>
      </p:sp>
    </p:spTree>
    <p:extLst>
      <p:ext uri="{BB962C8B-B14F-4D97-AF65-F5344CB8AC3E}">
        <p14:creationId xmlns:p14="http://schemas.microsoft.com/office/powerpoint/2010/main" val="3851777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5DB7BA-CE75-0854-7063-B3B09A73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600" b="1" dirty="0"/>
              <a:t>Επιπρόσθετες Μακροπρόθεσμες επιπτώσεις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342B784-51CD-4D34-0E99-2AED4EEA04B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94156" y="1192665"/>
            <a:ext cx="10968480" cy="49095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Αναπνευστικό- </a:t>
            </a:r>
            <a:r>
              <a:rPr lang="el-GR" sz="2400" dirty="0" err="1">
                <a:latin typeface="+mn-lt"/>
              </a:rPr>
              <a:t>βρογχοπνευμονική</a:t>
            </a:r>
            <a:r>
              <a:rPr lang="el-GR" sz="2400" dirty="0">
                <a:latin typeface="+mn-lt"/>
              </a:rPr>
              <a:t> δυσπλασία, πνευμονική υπέρταση, άσθμα, αναπνευστική ανεπάρκεια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Νεφρικό σύστημα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Νευρικό σύστημα- λευκή/ φαιά ουσία, μικρότερος ιππόκαμπος, </a:t>
            </a:r>
            <a:r>
              <a:rPr lang="el-GR" sz="2400" dirty="0" err="1">
                <a:latin typeface="+mn-lt"/>
              </a:rPr>
              <a:t>μετωποβρεγματικές</a:t>
            </a:r>
            <a:r>
              <a:rPr lang="el-GR" sz="2400" dirty="0">
                <a:latin typeface="+mn-lt"/>
              </a:rPr>
              <a:t> περιοχές- αυτισμός, δ/</a:t>
            </a:r>
            <a:r>
              <a:rPr lang="el-GR" sz="2400" dirty="0" err="1">
                <a:latin typeface="+mn-lt"/>
              </a:rPr>
              <a:t>χες</a:t>
            </a:r>
            <a:r>
              <a:rPr lang="el-GR" sz="2400" dirty="0">
                <a:latin typeface="+mn-lt"/>
              </a:rPr>
              <a:t> διάθεσης, νοητική στέρηση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Ενδοκρινικό- ΣΔ, παχυσαρκία, μεταβολικό σύνδρομο, οστεοπόρωση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Διατροφή (φρούτα, γαλακτοκομικά) 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Άσκηση</a:t>
            </a:r>
          </a:p>
        </p:txBody>
      </p:sp>
    </p:spTree>
    <p:extLst>
      <p:ext uri="{BB962C8B-B14F-4D97-AF65-F5344CB8AC3E}">
        <p14:creationId xmlns:p14="http://schemas.microsoft.com/office/powerpoint/2010/main" val="9373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F13A54-D920-2F91-D784-FA19FEA1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60" y="1104025"/>
            <a:ext cx="10968480" cy="1143000"/>
          </a:xfrm>
        </p:spPr>
        <p:txBody>
          <a:bodyPr/>
          <a:lstStyle/>
          <a:p>
            <a:pPr algn="ctr"/>
            <a:r>
              <a:rPr lang="el-GR" sz="2600" b="1" dirty="0"/>
              <a:t>Δυναμική αποκατάστασης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4BE686E-7052-D875-789C-AD43346EEFA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810786" y="1999762"/>
            <a:ext cx="4868309" cy="351462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Νεογνική περίοδος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Πρώιμη παρέμβαση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Έγκαιρη παρέμβαση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Εφηβεία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Ενήλικο ζωή</a:t>
            </a:r>
          </a:p>
        </p:txBody>
      </p:sp>
    </p:spTree>
    <p:extLst>
      <p:ext uri="{BB962C8B-B14F-4D97-AF65-F5344CB8AC3E}">
        <p14:creationId xmlns:p14="http://schemas.microsoft.com/office/powerpoint/2010/main" val="109754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71AAF0-49E4-B7BF-56E2-2E99AA6F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60" y="273600"/>
            <a:ext cx="6062628" cy="1143000"/>
          </a:xfrm>
        </p:spPr>
        <p:txBody>
          <a:bodyPr/>
          <a:lstStyle/>
          <a:p>
            <a:pPr algn="ctr"/>
            <a:r>
              <a:rPr lang="el-GR" sz="2600" b="1" dirty="0"/>
              <a:t>Προσαρμογή τρόπου ζωής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9F3257E-64BF-1108-2E94-E2054D73440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8760" y="1258927"/>
            <a:ext cx="9701567" cy="51512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400" dirty="0"/>
              <a:t>Εφηβεία/ αρχή ενήλικης ζωής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Καρδιαγγειακή άσκηση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Ασκήσεις ενδυνάμωσης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Αποφυγή καπνίσματος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Εμβόλια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Αρτηριακή πίεση, σωματικό βάρος, επίπεδα γλυκόζης/ χοληστερόλης </a:t>
            </a:r>
          </a:p>
        </p:txBody>
      </p:sp>
      <p:pic>
        <p:nvPicPr>
          <p:cNvPr id="11268" name="Picture 4" descr="Art Running GIF - Art Running Boy - Discover &amp; Share GIFs">
            <a:extLst>
              <a:ext uri="{FF2B5EF4-FFF2-40B4-BE49-F238E27FC236}">
                <a16:creationId xmlns:a16="http://schemas.microsoft.com/office/drawing/2014/main" id="{124D349F-5FF9-B407-0947-657F6541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273600"/>
            <a:ext cx="408622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65488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ED830705-9B6C-A1C4-6909-0B04094FE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062832"/>
          </a:xfrm>
        </p:spPr>
        <p:txBody>
          <a:bodyPr lIns="0" tIns="20803" rIns="0" bIns="0" anchor="ctr">
            <a:noAutofit/>
          </a:bodyPr>
          <a:lstStyle/>
          <a:p>
            <a:pPr algn="ctr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de-DE" altLang="el-GR" sz="2359" b="1" dirty="0"/>
              <a:t>American Cancer Society </a:t>
            </a:r>
            <a:r>
              <a:rPr lang="de-DE" altLang="el-GR" sz="2359" b="1" dirty="0" err="1"/>
              <a:t>guidelines</a:t>
            </a:r>
            <a:r>
              <a:rPr lang="de-DE" altLang="el-GR" sz="2359" b="1" dirty="0"/>
              <a:t> on </a:t>
            </a:r>
            <a:r>
              <a:rPr lang="de-DE" altLang="el-GR" sz="2359" b="1" dirty="0" err="1"/>
              <a:t>nutrition</a:t>
            </a:r>
            <a:r>
              <a:rPr lang="de-DE" altLang="el-GR" sz="2359" b="1" dirty="0"/>
              <a:t> and </a:t>
            </a:r>
            <a:r>
              <a:rPr lang="de-DE" altLang="el-GR" sz="2359" b="1" dirty="0" err="1"/>
              <a:t>physical</a:t>
            </a:r>
            <a:r>
              <a:rPr lang="de-DE" altLang="el-GR" sz="2359" b="1" dirty="0"/>
              <a:t> </a:t>
            </a:r>
            <a:r>
              <a:rPr lang="de-DE" altLang="el-GR" sz="2359" b="1" dirty="0" err="1"/>
              <a:t>activity</a:t>
            </a:r>
            <a:r>
              <a:rPr lang="de-DE" altLang="el-GR" sz="2359" b="1" dirty="0"/>
              <a:t>, 2012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2C4BD56-42ED-06AA-29FD-1D896A2B8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85628" y="1468955"/>
            <a:ext cx="8229024" cy="4245566"/>
          </a:xfrm>
        </p:spPr>
        <p:txBody>
          <a:bodyPr lIns="0" tIns="17603" rIns="0" bIns="0">
            <a:noAutofit/>
          </a:bodyPr>
          <a:lstStyle/>
          <a:p>
            <a:pPr marL="391729" indent="-293797">
              <a:buSzPct val="47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de-DE" altLang="el-GR" sz="1996"/>
              <a:t>Αεροβική δραστηριότητα: 150 min/ w μέσης έντασης δραστηριότητα ή 75   min/ w υψηλής έντασης δραστηριότητα</a:t>
            </a:r>
          </a:p>
          <a:p>
            <a:pPr marL="391729" indent="-293797">
              <a:buSzPct val="47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de-DE" altLang="el-GR" sz="1996"/>
              <a:t>Άνθρωποι που ήδη έχουν δραστηριότητα, αύξηση σε 300 min/ w</a:t>
            </a:r>
          </a:p>
          <a:p>
            <a:pPr marL="391729" indent="-293797">
              <a:buSzPct val="47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de-DE" altLang="el-GR" sz="1996"/>
              <a:t>Ανενεργοί ή μόλις ξεκινούν πρόγραμμα: υιοθέτηση δραστηριότητας- βελτίωση καρδιαγγειακής λειτουργίας</a:t>
            </a:r>
          </a:p>
          <a:p>
            <a:pPr marL="391729" indent="-293797">
              <a:buSzPct val="47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de-DE" altLang="el-GR" sz="1996"/>
              <a:t>Άντρες &gt; 40y, Γυναίκες &gt; 50y, χρόνιες ασθένειες, καρδιαγγειακοί επιβαρυντικοί παράγοντες: Ιατρική συμβουλή πριν ξεκινήσουν υψηλής έντασης δραστηριότητα</a:t>
            </a:r>
          </a:p>
          <a:p>
            <a:pPr marL="391729" indent="-293797">
              <a:buSzPct val="47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de-DE" altLang="el-GR" sz="1996"/>
              <a:t>Προθέρμανση, αποθεραπεία: μυοσκελετικούς τραυματισμούς, 'πιάσιμο'</a:t>
            </a:r>
          </a:p>
          <a:p>
            <a:pPr marL="391729" indent="-293797">
              <a:buSzPct val="47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de-DE" altLang="el-GR" sz="1996"/>
              <a:t>Διατάσεις: ευελιξία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5CF1A4B6-1FD1-0812-3615-89E65F085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5955" y="640868"/>
            <a:ext cx="5911821" cy="829527"/>
          </a:xfrm>
        </p:spPr>
        <p:txBody>
          <a:bodyPr lIns="0" tIns="20803" rIns="0" bIns="0" anchor="ctr">
            <a:noAutofit/>
          </a:bodyPr>
          <a:lstStyle/>
          <a:p>
            <a:pP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</a:tabLst>
            </a:pPr>
            <a:r>
              <a:rPr lang="de-DE" altLang="el-GR" sz="2359" b="1"/>
              <a:t>ΜΕΣΗΣ ΕΝΤΑΣΗΣ ΔΡΑΣΤΗΡΙΟΤΗΤΑ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35383D9-2F20-8A70-28A5-959DA0921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6258" y="1761306"/>
            <a:ext cx="7838743" cy="4444307"/>
          </a:xfrm>
        </p:spPr>
        <p:txBody>
          <a:bodyPr lIns="0" tIns="19203" rIns="0" bIns="0">
            <a:noAutofit/>
          </a:bodyPr>
          <a:lstStyle/>
          <a:p>
            <a:pPr marL="391729" indent="-293797">
              <a:buSzPct val="126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de-DE" altLang="el-GR" sz="2177"/>
              <a:t>Βάδισμα με 3-4,5 km/ h (σε τάξη, δουλειά, αγορά),</a:t>
            </a:r>
          </a:p>
          <a:p>
            <a:pPr marL="391729" indent="-293797">
              <a:buSzPct val="126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de-DE" altLang="el-GR" sz="2177"/>
              <a:t>Ποδήλατο στατικό,</a:t>
            </a:r>
          </a:p>
          <a:p>
            <a:pPr marL="391729" indent="-293797">
              <a:buSzPct val="126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de-DE" altLang="el-GR" sz="2177"/>
              <a:t>Χορός, μποξ, μπαλέτο, επιτραπέζιο τέννις, γκολφ, μπάσκετ (καλάθια), κολύμβηση,</a:t>
            </a:r>
          </a:p>
          <a:p>
            <a:pPr marL="391729" indent="-293797">
              <a:buSzPct val="126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de-DE" altLang="el-GR" sz="2177"/>
              <a:t>Καθαριότητα σπιτιού, πλυντήριο, παράθυρα, τακτοποίηση μικροπραγμάτων, σκουπιδιών,</a:t>
            </a:r>
          </a:p>
          <a:p>
            <a:pPr marL="391729" indent="-293797">
              <a:buSzPct val="126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de-DE" altLang="el-GR" sz="2177"/>
              <a:t>Παιχνίδι με παιδιά, σπρώξιμο καροτσιού, ντύσιμο, μπάνιο,</a:t>
            </a:r>
          </a:p>
          <a:p>
            <a:pPr marL="391729" indent="-293797">
              <a:buSzPct val="126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de-DE" altLang="el-GR" sz="2177"/>
              <a:t>Φροντίδα ηλικιωμένου,</a:t>
            </a:r>
          </a:p>
          <a:p>
            <a:pPr marL="391729" indent="-293797">
              <a:buSzPct val="126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de-DE" altLang="el-GR" sz="2177"/>
              <a:t>Κιθάρα, ντραμς,</a:t>
            </a:r>
          </a:p>
          <a:p>
            <a:pPr marL="391729" indent="-293797">
              <a:buSzPct val="126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de-DE" altLang="el-GR" sz="2177"/>
              <a:t>Πλύσιμο αυτοκινήτου, βάψιμο σπιτιού </a:t>
            </a: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7E8EF704-D6CF-C010-019A-10DFFB31F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25" y="66248"/>
            <a:ext cx="2526025" cy="163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id="{F1A61F9B-D49C-5577-C941-C642DCC7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84" y="4717936"/>
            <a:ext cx="2285519" cy="181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7A6FA410-EE37-DF2D-3A4E-B619FF274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062832"/>
          </a:xfrm>
        </p:spPr>
        <p:txBody>
          <a:bodyPr lIns="0" tIns="20803" rIns="0" bIns="0" anchor="ctr">
            <a:noAutofit/>
          </a:bodyPr>
          <a:lstStyle/>
          <a:p>
            <a:pP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de-DE" altLang="el-GR" sz="2359" b="1"/>
              <a:t>ΥΨΗΛΗΣ ΕΝΤΑΣΗΣ ΔΡΑΣΤΗΡΙΟΤΗΤΑ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E0CC834-E8D2-8728-A8F3-4E529D252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4575" y="1306219"/>
            <a:ext cx="5584906" cy="3620540"/>
          </a:xfrm>
        </p:spPr>
        <p:txBody>
          <a:bodyPr lIns="0" tIns="19203" rIns="0" bIns="0">
            <a:noAutofit/>
          </a:bodyPr>
          <a:lstStyle/>
          <a:p>
            <a:pPr marL="391729" indent="-293797">
              <a:buSzPct val="43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</a:tabLst>
            </a:pPr>
            <a:r>
              <a:rPr lang="de-DE" altLang="el-GR" sz="2177"/>
              <a:t>Τρέξιμο, </a:t>
            </a:r>
          </a:p>
          <a:p>
            <a:pPr marL="391729" indent="-293797">
              <a:buSzPct val="43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</a:tabLst>
            </a:pPr>
            <a:r>
              <a:rPr lang="de-DE" altLang="el-GR" sz="2177"/>
              <a:t>Σπρώξιμο αναπηρικού αμαξιδίου από ίδιο,</a:t>
            </a:r>
          </a:p>
          <a:p>
            <a:pPr marL="391729" indent="-293797">
              <a:buSzPct val="43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</a:tabLst>
            </a:pPr>
            <a:r>
              <a:rPr lang="de-DE" altLang="el-GR" sz="2177"/>
              <a:t>Ορειβασία,</a:t>
            </a:r>
          </a:p>
          <a:p>
            <a:pPr marL="391729" indent="-293797">
              <a:buSzPct val="43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</a:tabLst>
            </a:pPr>
            <a:r>
              <a:rPr lang="de-DE" altLang="el-GR" sz="2177"/>
              <a:t>Ποδήλατο σε ανηφόρα,</a:t>
            </a:r>
          </a:p>
          <a:p>
            <a:pPr marL="391729" indent="-293797">
              <a:buSzPct val="43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</a:tabLst>
            </a:pPr>
            <a:r>
              <a:rPr lang="de-DE" altLang="el-GR" sz="2177"/>
              <a:t>Έντονος χόρος, μποξ σε ρινγκ,</a:t>
            </a:r>
          </a:p>
          <a:p>
            <a:pPr marL="391729" indent="-293797">
              <a:buSzPct val="43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</a:tabLst>
            </a:pPr>
            <a:r>
              <a:rPr lang="de-DE" altLang="el-GR" sz="2177"/>
              <a:t>Βιολεντζέλο,</a:t>
            </a:r>
          </a:p>
          <a:p>
            <a:pPr marL="391729" indent="-293797">
              <a:buSzPct val="43000"/>
              <a:buFont typeface="Times New Roman" panose="02020603050405020304" pitchFamily="18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</a:tabLst>
            </a:pPr>
            <a:r>
              <a:rPr lang="de-DE" altLang="el-GR" sz="2177"/>
              <a:t>Μεταφορά παιδιού ή ενήλικα &gt; 12kg</a:t>
            </a: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C1CE1CA9-3AA8-EE42-0863-D44F6576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18" y="1960047"/>
            <a:ext cx="2939349" cy="3266263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7" name="Picture 4">
            <a:extLst>
              <a:ext uri="{FF2B5EF4-FFF2-40B4-BE49-F238E27FC236}">
                <a16:creationId xmlns:a16="http://schemas.microsoft.com/office/drawing/2014/main" id="{C1EA2C56-7E46-BBBB-C2D4-58A3CC042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67" y="4735218"/>
            <a:ext cx="2122783" cy="1795869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Εικόνα 2_0"/>
          <p:cNvPicPr/>
          <p:nvPr/>
        </p:nvPicPr>
        <p:blipFill>
          <a:blip r:embed="rId2"/>
          <a:stretch/>
        </p:blipFill>
        <p:spPr>
          <a:xfrm>
            <a:off x="6633120" y="1143720"/>
            <a:ext cx="4034160" cy="4480200"/>
          </a:xfrm>
          <a:prstGeom prst="rect">
            <a:avLst/>
          </a:prstGeom>
          <a:ln w="0"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1524720" y="1143720"/>
            <a:ext cx="4767480" cy="38890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spc="-1" dirty="0">
                <a:solidFill>
                  <a:srgbClr val="000000"/>
                </a:solidFill>
                <a:latin typeface="Arial"/>
                <a:ea typeface="DejaVu Sans"/>
              </a:rPr>
              <a:t>αρχική, </a:t>
            </a:r>
            <a:endParaRPr lang="el-GR" sz="2800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l-GR" sz="2800" spc="-1" dirty="0">
                <a:solidFill>
                  <a:srgbClr val="000000"/>
                </a:solidFill>
                <a:latin typeface="Arial"/>
                <a:ea typeface="DejaVu Sans"/>
              </a:rPr>
              <a:t>συνεχιζόμενη, </a:t>
            </a:r>
            <a:endParaRPr lang="el-GR" sz="2800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l-GR" sz="2800" spc="-1" dirty="0">
                <a:solidFill>
                  <a:srgbClr val="000000"/>
                </a:solidFill>
                <a:latin typeface="Arial"/>
                <a:ea typeface="DejaVu Sans"/>
              </a:rPr>
              <a:t>ολιστική, </a:t>
            </a:r>
            <a:endParaRPr lang="el-GR" sz="2800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l-GR" sz="2800" spc="-1" dirty="0">
                <a:solidFill>
                  <a:srgbClr val="000000"/>
                </a:solidFill>
                <a:latin typeface="Arial"/>
                <a:ea typeface="DejaVu Sans"/>
              </a:rPr>
              <a:t>πιο συντονισμένη προσωποποιημένη φροντίδα </a:t>
            </a:r>
            <a:endParaRPr lang="el-GR" sz="2800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l-GR" sz="2800" b="1" spc="-1" dirty="0">
                <a:solidFill>
                  <a:srgbClr val="00B050"/>
                </a:solidFill>
                <a:latin typeface="Arial"/>
                <a:ea typeface="DejaVu Sans"/>
              </a:rPr>
              <a:t>ενιαίο λειτουργικό σύνολο</a:t>
            </a:r>
            <a:endParaRPr lang="el-GR" sz="28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D1BA90DB-5507-E874-B60E-F81C75DDE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521" y="856891"/>
            <a:ext cx="9144960" cy="44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226" rIns="81646" bIns="40823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de-DE" altLang="el-GR" sz="2540" b="1">
                <a:solidFill>
                  <a:srgbClr val="000000"/>
                </a:solidFill>
              </a:rPr>
              <a:t>ΕΠΙΒΙΩΣΗ-ΠΟΙΟΤΗΤΑ ΖΩΗΣ</a:t>
            </a: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FC67917A-456D-51EB-6F8B-AD4D2C81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38" y="1468955"/>
            <a:ext cx="6531085" cy="4572481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CCCCCC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Εικόνα 3_0"/>
          <p:cNvPicPr/>
          <p:nvPr/>
        </p:nvPicPr>
        <p:blipFill>
          <a:blip r:embed="rId2"/>
          <a:stretch/>
        </p:blipFill>
        <p:spPr>
          <a:xfrm>
            <a:off x="2351640" y="1484640"/>
            <a:ext cx="6094440" cy="4570560"/>
          </a:xfrm>
          <a:prstGeom prst="rect">
            <a:avLst/>
          </a:prstGeom>
          <a:ln w="0"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6672000" y="341640"/>
            <a:ext cx="375624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93000"/>
              </a:lnSpc>
            </a:pPr>
            <a:r>
              <a:rPr lang="el-GR" sz="3000" b="1" spc="-1">
                <a:solidFill>
                  <a:srgbClr val="000000"/>
                </a:solidFill>
                <a:latin typeface="Arial"/>
                <a:ea typeface="Microsoft YaHei"/>
              </a:rPr>
              <a:t>ΕΥΧΑΡΙΣΤΩ</a:t>
            </a:r>
            <a:endParaRPr lang="el-GR" sz="3000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3926280" y="877658"/>
            <a:ext cx="5151240" cy="631080"/>
          </a:xfrm>
          <a:prstGeom prst="rect">
            <a:avLst/>
          </a:prstGeom>
          <a:noFill/>
          <a:ln w="0"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  <a:bevelB w="50800" h="508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spc="-1" dirty="0">
                <a:solidFill>
                  <a:srgbClr val="000000"/>
                </a:solidFill>
                <a:latin typeface="Arial"/>
                <a:ea typeface="DejaVu Sans"/>
              </a:rPr>
              <a:t>Ιατρική αξιολόγηση</a:t>
            </a:r>
            <a:endParaRPr lang="el-GR" sz="2600" spc="-1" dirty="0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5105587" y="2189137"/>
            <a:ext cx="6100478" cy="29800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64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solidFill>
                  <a:srgbClr val="000000"/>
                </a:solidFill>
                <a:ea typeface="DejaVu Sans"/>
              </a:rPr>
              <a:t>Διάγνωση</a:t>
            </a:r>
            <a:endParaRPr lang="el-GR" sz="2400" spc="-1" dirty="0"/>
          </a:p>
          <a:p>
            <a:pPr marL="343080" indent="-34164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spc="-1" dirty="0">
                <a:solidFill>
                  <a:srgbClr val="000000"/>
                </a:solidFill>
                <a:ea typeface="DejaVu Sans"/>
              </a:rPr>
              <a:t>Ιατρική εκτίμηση</a:t>
            </a:r>
          </a:p>
          <a:p>
            <a:r>
              <a:rPr lang="el-GR" sz="2400" dirty="0"/>
              <a:t>Αυθόρμητες κινήσεις</a:t>
            </a:r>
          </a:p>
          <a:p>
            <a:r>
              <a:rPr lang="el-GR" sz="2400" dirty="0"/>
              <a:t>Μεταβολές θέσεων</a:t>
            </a:r>
          </a:p>
          <a:p>
            <a:r>
              <a:rPr lang="el-GR" sz="2400" dirty="0"/>
              <a:t>Τρόπος κίνησης (</a:t>
            </a:r>
            <a:r>
              <a:rPr lang="el-GR" sz="2400" dirty="0" err="1"/>
              <a:t>μπουσούλημα</a:t>
            </a:r>
            <a:r>
              <a:rPr lang="el-GR" sz="2400" dirty="0"/>
              <a:t>)</a:t>
            </a:r>
          </a:p>
          <a:p>
            <a:r>
              <a:rPr lang="el-GR" sz="2400" dirty="0"/>
              <a:t>Αντανακλαστικά</a:t>
            </a:r>
          </a:p>
          <a:p>
            <a:r>
              <a:rPr lang="el-GR" sz="2400" dirty="0"/>
              <a:t>Μυϊκός τόνος </a:t>
            </a:r>
          </a:p>
        </p:txBody>
      </p:sp>
      <p:pic>
        <p:nvPicPr>
          <p:cNvPr id="130" name="Εικόνα 3"/>
          <p:cNvPicPr/>
          <p:nvPr/>
        </p:nvPicPr>
        <p:blipFill>
          <a:blip r:embed="rId2"/>
          <a:stretch/>
        </p:blipFill>
        <p:spPr>
          <a:xfrm>
            <a:off x="9077520" y="692640"/>
            <a:ext cx="1589040" cy="272592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3"/>
          <p:cNvPicPr/>
          <p:nvPr/>
        </p:nvPicPr>
        <p:blipFill>
          <a:blip r:embed="rId3"/>
          <a:stretch/>
        </p:blipFill>
        <p:spPr>
          <a:xfrm>
            <a:off x="1325567" y="1508738"/>
            <a:ext cx="3153600" cy="416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E6627E-0F20-4099-4156-4BE9712D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600" b="1" dirty="0"/>
              <a:t>ΝΕΟΓΝΙΚΗ ΠΕΡΙΟΔΟΣ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B3F90AC-8466-A465-A3AA-88ECAAD33D9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8760" y="1175657"/>
            <a:ext cx="7508873" cy="46839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400" dirty="0" err="1">
                <a:latin typeface="+mn-lt"/>
              </a:rPr>
              <a:t>Υποξαιμική</a:t>
            </a:r>
            <a:r>
              <a:rPr lang="el-GR" sz="2400" dirty="0">
                <a:latin typeface="+mn-lt"/>
              </a:rPr>
              <a:t> ισχαιμική εγκεφαλοπάθεια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Αναπνευστική δυσχέρεια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Προβλήματα όρασης (</a:t>
            </a:r>
            <a:r>
              <a:rPr lang="el-GR" sz="2400" dirty="0" err="1">
                <a:latin typeface="+mn-lt"/>
              </a:rPr>
              <a:t>αμφιβληστροειδοπάθεια</a:t>
            </a:r>
            <a:r>
              <a:rPr lang="el-GR" sz="2400" dirty="0">
                <a:latin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5- 10 % εγκεφαλική παράλυση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Υποτονία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Νωθρότητα σε κινήσεις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Δυσκολία σε κατάποση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Δυσκολία αυτορρύθμισης-  επίμονο κλάμα </a:t>
            </a:r>
          </a:p>
          <a:p>
            <a:endParaRPr lang="el-GR" sz="2400" dirty="0">
              <a:latin typeface="+mn-lt"/>
            </a:endParaRPr>
          </a:p>
        </p:txBody>
      </p:sp>
      <p:pic>
        <p:nvPicPr>
          <p:cNvPr id="4098" name="Picture 2" descr="Pin on png">
            <a:extLst>
              <a:ext uri="{FF2B5EF4-FFF2-40B4-BE49-F238E27FC236}">
                <a16:creationId xmlns:a16="http://schemas.microsoft.com/office/drawing/2014/main" id="{A4AB7D57-8543-97B0-30D4-24A68E065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426" y="187224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92902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4E38099-57A8-8268-1AB7-497C06A7D87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588362" y="1248224"/>
            <a:ext cx="9804316" cy="40367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Θέσεις σώματος 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Κατάποση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Κίνηση: ενδυνάμωση, ευλυγισία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Περιβαλλοντικές προσαρμογές 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Επικοινωνία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Εμπλοκή οικογένειας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Στρατηγικές παρέμβασης/ φυσικοθεραπείες κατά τη διάρκεια της μέρας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85248-F05F-D434-1824-061BC02D8BC8}"/>
              </a:ext>
            </a:extLst>
          </p:cNvPr>
          <p:cNvSpPr txBox="1"/>
          <p:nvPr/>
        </p:nvSpPr>
        <p:spPr>
          <a:xfrm>
            <a:off x="3949960" y="616802"/>
            <a:ext cx="4292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>
                <a:latin typeface="+mn-lt"/>
              </a:rPr>
              <a:t>ΠΡΩΙΜΗ ΠΑΡΕΜΒΑΣΗ</a:t>
            </a:r>
            <a:endParaRPr lang="el-GR" sz="2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9B61F-8D64-90F6-3A99-E8FFF14865B3}"/>
              </a:ext>
            </a:extLst>
          </p:cNvPr>
          <p:cNvSpPr txBox="1"/>
          <p:nvPr/>
        </p:nvSpPr>
        <p:spPr>
          <a:xfrm>
            <a:off x="363894" y="5423945"/>
            <a:ext cx="11616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Yang Liu, Zheng-feng Li, Yun-</a:t>
            </a:r>
            <a:r>
              <a:rPr lang="en-US" dirty="0" err="1"/>
              <a:t>huan</a:t>
            </a:r>
            <a:r>
              <a:rPr lang="en-US" dirty="0"/>
              <a:t> Zhong, Zhi-hui Zhao, Wen-</a:t>
            </a:r>
            <a:r>
              <a:rPr lang="en-US" dirty="0" err="1"/>
              <a:t>xin</a:t>
            </a:r>
            <a:r>
              <a:rPr lang="en-US" dirty="0"/>
              <a:t> Deng, Ling-ling Chen, Bei-</a:t>
            </a:r>
            <a:r>
              <a:rPr lang="en-US" dirty="0" err="1"/>
              <a:t>bei</a:t>
            </a:r>
            <a:r>
              <a:rPr lang="en-US" dirty="0"/>
              <a:t> Liu, Tao-</a:t>
            </a:r>
            <a:r>
              <a:rPr lang="en-US" dirty="0" err="1"/>
              <a:t>jun</a:t>
            </a:r>
            <a:r>
              <a:rPr lang="en-US" dirty="0"/>
              <a:t> Du &amp; Yong Zhang. Early combined rehabilitation intervention to improve the short-term prognosis of premature infants. BMC Pediatrics volume 21, Article number: 269 (2021)</a:t>
            </a:r>
          </a:p>
        </p:txBody>
      </p:sp>
    </p:spTree>
    <p:extLst>
      <p:ext uri="{BB962C8B-B14F-4D97-AF65-F5344CB8AC3E}">
        <p14:creationId xmlns:p14="http://schemas.microsoft.com/office/powerpoint/2010/main" val="319497525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9A37FE-9E7A-E453-CBBD-26E54001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60" y="329584"/>
            <a:ext cx="10968480" cy="1143000"/>
          </a:xfrm>
        </p:spPr>
        <p:txBody>
          <a:bodyPr/>
          <a:lstStyle/>
          <a:p>
            <a:pPr algn="ctr"/>
            <a:r>
              <a:rPr lang="el-GR" sz="2600" b="1" dirty="0"/>
              <a:t>ΒΡΕΦΙΚΗ ΠΕΡΙΟΔΟΣ </a:t>
            </a:r>
            <a:endParaRPr lang="el-GR" sz="2600" dirty="0"/>
          </a:p>
        </p:txBody>
      </p:sp>
      <p:pic>
        <p:nvPicPr>
          <p:cNvPr id="5124" name="Picture 4" descr="602 fotos e imágenes de Neonatal Cartoon - Getty Images">
            <a:extLst>
              <a:ext uri="{FF2B5EF4-FFF2-40B4-BE49-F238E27FC236}">
                <a16:creationId xmlns:a16="http://schemas.microsoft.com/office/drawing/2014/main" id="{DE2D2276-6D0A-5600-79D3-303890B8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15" y="9010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350690A-35FE-5B81-DBA8-C530A1F02BC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67379" y="1296954"/>
            <a:ext cx="9263029" cy="489857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l-GR" sz="2400" dirty="0">
                <a:latin typeface="+mn-lt"/>
              </a:rPr>
              <a:t>Δυσκολία σε κατάποση </a:t>
            </a:r>
          </a:p>
          <a:p>
            <a:pPr>
              <a:lnSpc>
                <a:spcPct val="200000"/>
              </a:lnSpc>
            </a:pPr>
            <a:r>
              <a:rPr lang="el-GR" sz="2400" dirty="0">
                <a:latin typeface="+mn-lt"/>
              </a:rPr>
              <a:t>Υποτονία</a:t>
            </a:r>
          </a:p>
          <a:p>
            <a:pPr>
              <a:lnSpc>
                <a:spcPct val="200000"/>
              </a:lnSpc>
            </a:pPr>
            <a:r>
              <a:rPr lang="el-GR" sz="2400" dirty="0">
                <a:latin typeface="+mn-lt"/>
              </a:rPr>
              <a:t>Νωθρότητα σε κινήσεις</a:t>
            </a:r>
          </a:p>
          <a:p>
            <a:pPr>
              <a:lnSpc>
                <a:spcPct val="200000"/>
              </a:lnSpc>
            </a:pPr>
            <a:r>
              <a:rPr lang="el-GR" sz="2400" dirty="0">
                <a:latin typeface="+mn-lt"/>
              </a:rPr>
              <a:t>Καθυστέρηση σε επίτευξη κινητικών στόχων αντίστοιχων ηλικιακά)</a:t>
            </a:r>
          </a:p>
          <a:p>
            <a:pPr>
              <a:lnSpc>
                <a:spcPct val="200000"/>
              </a:lnSpc>
            </a:pPr>
            <a:r>
              <a:rPr lang="el-GR" sz="2400" dirty="0">
                <a:latin typeface="+mn-lt"/>
              </a:rPr>
              <a:t>Δυσκολία αυτορρύθμισης/ επίμονο κλάμα, </a:t>
            </a:r>
          </a:p>
          <a:p>
            <a:pPr>
              <a:lnSpc>
                <a:spcPct val="200000"/>
              </a:lnSpc>
            </a:pPr>
            <a:r>
              <a:rPr lang="el-GR" sz="2400" dirty="0" err="1">
                <a:latin typeface="+mn-lt"/>
              </a:rPr>
              <a:t>Υπερκινητικότητα</a:t>
            </a:r>
            <a:r>
              <a:rPr lang="el-GR" sz="2400" dirty="0">
                <a:latin typeface="+mn-lt"/>
              </a:rPr>
              <a:t> ή ανάγκη για έντονα ερεθίσματα</a:t>
            </a:r>
          </a:p>
          <a:p>
            <a:pPr>
              <a:lnSpc>
                <a:spcPct val="200000"/>
              </a:lnSpc>
            </a:pPr>
            <a:r>
              <a:rPr lang="el-GR" sz="2400" dirty="0">
                <a:latin typeface="+mn-lt"/>
              </a:rPr>
              <a:t>Αργότερα καθυστέρηση λόγου</a:t>
            </a:r>
          </a:p>
          <a:p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74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400334" y="4380892"/>
            <a:ext cx="5759640" cy="435960"/>
          </a:xfrm>
          <a:prstGeom prst="rect">
            <a:avLst/>
          </a:prstGeom>
          <a:noFill/>
          <a:ln w="0"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  <a:bevelB w="50800" h="508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spc="-1" dirty="0">
                <a:solidFill>
                  <a:srgbClr val="000000"/>
                </a:solidFill>
                <a:latin typeface="Arial"/>
                <a:ea typeface="DejaVu Sans"/>
              </a:rPr>
              <a:t>Παρέμβαση σε οικογένεια/ σπίτι</a:t>
            </a:r>
            <a:endParaRPr lang="el-GR" sz="2600" spc="-1" dirty="0">
              <a:latin typeface="Arial"/>
            </a:endParaRPr>
          </a:p>
        </p:txBody>
      </p:sp>
      <p:pic>
        <p:nvPicPr>
          <p:cNvPr id="162" name="Εικόνα 4"/>
          <p:cNvPicPr/>
          <p:nvPr/>
        </p:nvPicPr>
        <p:blipFill>
          <a:blip r:embed="rId2"/>
          <a:stretch/>
        </p:blipFill>
        <p:spPr>
          <a:xfrm>
            <a:off x="8112360" y="116640"/>
            <a:ext cx="2475360" cy="277056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3E42F1-0308-9192-88C0-E00AFE03130B}"/>
              </a:ext>
            </a:extLst>
          </p:cNvPr>
          <p:cNvSpPr txBox="1"/>
          <p:nvPr/>
        </p:nvSpPr>
        <p:spPr>
          <a:xfrm>
            <a:off x="1324947" y="1501920"/>
            <a:ext cx="449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Πρώιμη παρέμβαση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6CB5E-65B4-DE2D-442E-AFEB7A23349C}"/>
              </a:ext>
            </a:extLst>
          </p:cNvPr>
          <p:cNvSpPr txBox="1"/>
          <p:nvPr/>
        </p:nvSpPr>
        <p:spPr>
          <a:xfrm>
            <a:off x="3041779" y="2677886"/>
            <a:ext cx="5999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92D050"/>
                </a:solidFill>
              </a:rPr>
              <a:t>Ιατρική παρακολούθηση</a:t>
            </a:r>
          </a:p>
          <a:p>
            <a:r>
              <a:rPr lang="el-GR" sz="2400" b="1" dirty="0">
                <a:solidFill>
                  <a:srgbClr val="92D050"/>
                </a:solidFill>
              </a:rPr>
              <a:t>Φυσικοθεραπεία</a:t>
            </a:r>
          </a:p>
          <a:p>
            <a:r>
              <a:rPr lang="el-GR" sz="2400" b="1" dirty="0" err="1">
                <a:solidFill>
                  <a:srgbClr val="92D050"/>
                </a:solidFill>
              </a:rPr>
              <a:t>Λογοθεραπεία</a:t>
            </a:r>
            <a:r>
              <a:rPr lang="el-GR" sz="2400" b="1" dirty="0">
                <a:solidFill>
                  <a:srgbClr val="92D050"/>
                </a:solidFill>
              </a:rPr>
              <a:t> </a:t>
            </a:r>
            <a:r>
              <a:rPr lang="el-GR" sz="2400" dirty="0"/>
              <a:t>(κατάποση/ επικοινωνία)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53FAEA-4A5B-CB7D-EC4D-7EED8796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453" y="506865"/>
            <a:ext cx="7601094" cy="1143000"/>
          </a:xfrm>
        </p:spPr>
        <p:txBody>
          <a:bodyPr/>
          <a:lstStyle/>
          <a:p>
            <a:pPr algn="ctr"/>
            <a:r>
              <a:rPr lang="el-GR" sz="2600" b="1" dirty="0">
                <a:solidFill>
                  <a:srgbClr val="FFC000"/>
                </a:solidFill>
              </a:rPr>
              <a:t>Τρόποι παρέμβασης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6EFFCA9-5E2D-6752-C96F-BA31D264532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49976" y="2649894"/>
            <a:ext cx="11092048" cy="393394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sz="2400" dirty="0">
                <a:solidFill>
                  <a:srgbClr val="444444"/>
                </a:solidFill>
              </a:rPr>
              <a:t>Ασκήσεις/ τεχνικές                        </a:t>
            </a:r>
            <a:r>
              <a:rPr lang="el-GR" sz="2400" b="0" i="0" dirty="0">
                <a:solidFill>
                  <a:srgbClr val="444444"/>
                </a:solidFill>
                <a:effectLst/>
              </a:rPr>
              <a:t>Ενδυνάμωση/ ευλυγισία/ αντοχή</a:t>
            </a:r>
            <a:endParaRPr lang="en-US" sz="2400" b="0" i="0" dirty="0">
              <a:solidFill>
                <a:srgbClr val="444444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el-GR" sz="2400" dirty="0"/>
              <a:t>Διαχείριση άλγους </a:t>
            </a:r>
          </a:p>
          <a:p>
            <a:pPr algn="ctr">
              <a:lnSpc>
                <a:spcPct val="150000"/>
              </a:lnSpc>
            </a:pPr>
            <a:r>
              <a:rPr lang="el-GR" sz="2400" b="0" i="0" dirty="0">
                <a:solidFill>
                  <a:srgbClr val="444444"/>
                </a:solidFill>
                <a:effectLst/>
              </a:rPr>
              <a:t>Μασάζ</a:t>
            </a:r>
            <a:endParaRPr lang="en-US" sz="2400" b="0" i="0" dirty="0">
              <a:solidFill>
                <a:srgbClr val="444444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el-GR" sz="2400" b="0" i="0" dirty="0">
                <a:solidFill>
                  <a:srgbClr val="444444"/>
                </a:solidFill>
                <a:effectLst/>
              </a:rPr>
              <a:t>Φυσικά μέσα</a:t>
            </a:r>
            <a:endParaRPr lang="en-US" sz="2400" b="0" i="0" dirty="0">
              <a:solidFill>
                <a:srgbClr val="444444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el-GR" sz="2400" dirty="0">
                <a:solidFill>
                  <a:srgbClr val="444444"/>
                </a:solidFill>
              </a:rPr>
              <a:t>Εξοπλισμός προς διευκόλυνση/ καλύτερη ποιότητα ζωής</a:t>
            </a:r>
          </a:p>
          <a:p>
            <a:pPr algn="ctr">
              <a:lnSpc>
                <a:spcPct val="150000"/>
              </a:lnSpc>
            </a:pPr>
            <a:r>
              <a:rPr lang="el-GR" sz="2400" dirty="0">
                <a:solidFill>
                  <a:srgbClr val="444444"/>
                </a:solidFill>
              </a:rPr>
              <a:t>Κατάποση</a:t>
            </a:r>
          </a:p>
          <a:p>
            <a:pPr algn="ctr">
              <a:lnSpc>
                <a:spcPct val="150000"/>
              </a:lnSpc>
            </a:pPr>
            <a:r>
              <a:rPr lang="el-GR" sz="2400" dirty="0">
                <a:solidFill>
                  <a:srgbClr val="444444"/>
                </a:solidFill>
              </a:rPr>
              <a:t>Επικοινωνία</a:t>
            </a:r>
          </a:p>
          <a:p>
            <a:pPr algn="ctr">
              <a:lnSpc>
                <a:spcPct val="150000"/>
              </a:lnSpc>
            </a:pPr>
            <a:r>
              <a:rPr lang="el-GR" sz="2400" dirty="0">
                <a:solidFill>
                  <a:srgbClr val="444444"/>
                </a:solidFill>
              </a:rPr>
              <a:t>Χρήση παιχνιδιών προς κινητοποίηση / προσέλκυση ενδιαφέροντος</a:t>
            </a:r>
          </a:p>
          <a:p>
            <a:pPr algn="ctr">
              <a:lnSpc>
                <a:spcPct val="200000"/>
              </a:lnSpc>
            </a:pPr>
            <a:endParaRPr lang="en-US" sz="2400" b="0" i="0" dirty="0">
              <a:solidFill>
                <a:srgbClr val="444444"/>
              </a:solidFill>
              <a:effectLst/>
            </a:endParaRPr>
          </a:p>
          <a:p>
            <a:endParaRPr lang="el-GR" dirty="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11566A2B-6B2A-BFCA-6C73-77D0C5ADD568}"/>
              </a:ext>
            </a:extLst>
          </p:cNvPr>
          <p:cNvSpPr/>
          <p:nvPr/>
        </p:nvSpPr>
        <p:spPr>
          <a:xfrm>
            <a:off x="4837674" y="17431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4353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1418</Words>
  <Application>Microsoft Office PowerPoint</Application>
  <PresentationFormat>Ευρεία οθόνη</PresentationFormat>
  <Paragraphs>239</Paragraphs>
  <Slides>36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Θέμα του Office</vt:lpstr>
      <vt:lpstr>Office Theme</vt:lpstr>
      <vt:lpstr>Παρουσίαση του PowerPoint</vt:lpstr>
      <vt:lpstr>Ελλείμματα σε </vt:lpstr>
      <vt:lpstr>Δυναμική αποκατάστασης </vt:lpstr>
      <vt:lpstr>Παρουσίαση του PowerPoint</vt:lpstr>
      <vt:lpstr>ΝΕΟΓΝΙΚΗ ΠΕΡΙΟΔΟΣ</vt:lpstr>
      <vt:lpstr>Παρουσίαση του PowerPoint</vt:lpstr>
      <vt:lpstr>ΒΡΕΦΙΚΗ ΠΕΡΙΟΔΟΣ </vt:lpstr>
      <vt:lpstr>Παρουσίαση του PowerPoint</vt:lpstr>
      <vt:lpstr>Τρόποι παρέμβασης</vt:lpstr>
      <vt:lpstr>ΠΑΙΔΙΚΗ ΗΛΙΚΙΑ- κινητικότητα αδρή/ λεπτή</vt:lpstr>
      <vt:lpstr>ΠΑΙΔΙΚΗ ΗΛΙΚΙΑ- συνοδά προβλήματα</vt:lpstr>
      <vt:lpstr>Προσπάθεια διαχείρισης κατά την ΠΑΙΔΙΚΗ ΗΛΙΚΙΑ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Μετάβαση σε ενήλικο ζωή</vt:lpstr>
      <vt:lpstr>Anna Perez, Luise Thiede, Daniel Lüdecke,Chinedu Ulrich Ebenebe,Olaf von dem Knesebeck,2 and Dominique Singer. Lost in Transition: Health Care Experiences of Adults Born Very Preterm—A Qualitative Approach. Front. Public Health, 30 November 2020 Sec. Children and Health. Volume 8 - 2020 | https://doi.org/10.3389/fpubh.2020.605149 Marilee C Allen 1, Elizabeth Cristofalo, Christina Kim. Preterm birth: Transition to adulthood. Review Dev Disabil Res Rev. 2010;16(4):323-35. doi: 10.1002/ddrr.128. </vt:lpstr>
      <vt:lpstr>Απεικονιστικά ευρήματα</vt:lpstr>
      <vt:lpstr>αναπτυξιακός προγραμματισμός</vt:lpstr>
      <vt:lpstr>υπόθεση  Barker</vt:lpstr>
      <vt:lpstr>Emily Prior, Neena ModiAdult outcomes after preterm birth Get access Arrow. Postgraduate Medical Journal, Volume 96, Issue 1140, October 2020, Pages 619–622, https://doi.org/10.1136/postgradmedj-2020-137707 Published: 11 August 2020 Kari Risnes, Josephine Funck Bilsteen, Paul Brown. Mortality Among Young Adults Born Preterm and Early Term in 4 Nordic Nations. AMA Netw Open. 2021;4(1):e2032779. doi:10.1001/jamanetworkopen.2020.32779</vt:lpstr>
      <vt:lpstr>Επιπρόσθετες Μακροπρόθεσμες επιπτώσεις</vt:lpstr>
      <vt:lpstr>Προσαρμογή τρόπου ζωής</vt:lpstr>
      <vt:lpstr>American Cancer Society guidelines on nutrition and physical activity, 2012</vt:lpstr>
      <vt:lpstr>ΜΕΣΗΣ ΕΝΤΑΣΗΣ ΔΡΑΣΤΗΡΙΟΤΗΤΑ</vt:lpstr>
      <vt:lpstr>ΥΨΗΛΗΣ ΕΝΤΑΣΗΣ ΔΡΑΣΤΗΡΙΟΤΗΤΑ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Saloni</dc:creator>
  <cp:lastModifiedBy>ΟΥΡΑΝΙΑ ΚΩΤΣΙΟΥ</cp:lastModifiedBy>
  <cp:revision>155</cp:revision>
  <dcterms:created xsi:type="dcterms:W3CDTF">2023-05-27T10:50:16Z</dcterms:created>
  <dcterms:modified xsi:type="dcterms:W3CDTF">2023-06-06T11:11:27Z</dcterms:modified>
</cp:coreProperties>
</file>