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6"/>
  </p:handoutMasterIdLst>
  <p:sldIdLst>
    <p:sldId id="256" r:id="rId2"/>
    <p:sldId id="285" r:id="rId3"/>
    <p:sldId id="283" r:id="rId4"/>
    <p:sldId id="284" r:id="rId5"/>
    <p:sldId id="301" r:id="rId6"/>
    <p:sldId id="302" r:id="rId7"/>
    <p:sldId id="303" r:id="rId8"/>
    <p:sldId id="282" r:id="rId9"/>
    <p:sldId id="268" r:id="rId10"/>
    <p:sldId id="289" r:id="rId11"/>
    <p:sldId id="267" r:id="rId12"/>
    <p:sldId id="290" r:id="rId13"/>
    <p:sldId id="266" r:id="rId14"/>
    <p:sldId id="291" r:id="rId15"/>
    <p:sldId id="270" r:id="rId16"/>
    <p:sldId id="287" r:id="rId17"/>
    <p:sldId id="288" r:id="rId18"/>
    <p:sldId id="292" r:id="rId19"/>
    <p:sldId id="275" r:id="rId20"/>
    <p:sldId id="279" r:id="rId21"/>
    <p:sldId id="286" r:id="rId22"/>
    <p:sldId id="276" r:id="rId23"/>
    <p:sldId id="280" r:id="rId24"/>
    <p:sldId id="295" r:id="rId25"/>
    <p:sldId id="298" r:id="rId26"/>
    <p:sldId id="297" r:id="rId27"/>
    <p:sldId id="299" r:id="rId28"/>
    <p:sldId id="296" r:id="rId29"/>
    <p:sldId id="300" r:id="rId30"/>
    <p:sldId id="305" r:id="rId31"/>
    <p:sldId id="261" r:id="rId32"/>
    <p:sldId id="272" r:id="rId33"/>
    <p:sldId id="259" r:id="rId34"/>
    <p:sldId id="27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805E0-7CE0-441A-95B6-D346642337B2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C027C-D8F3-4B3F-BDC7-69243BD5E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949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3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3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179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235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218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047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0915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493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387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359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69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3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4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87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97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386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85F8-7351-4B01-ACAA-99B81EF395C8}" type="datetimeFigureOut">
              <a:rPr lang="el-GR" smtClean="0"/>
              <a:t>9/6/2023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D30EB5-427C-4085-B98B-39D3FC10F30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86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pr.2017.301" TargetMode="External"/><Relationship Id="rId2" Type="http://schemas.openxmlformats.org/officeDocument/2006/relationships/hyperlink" Target="https://doi.org/10.1016/j.numecd.2022.06.005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46217" y="1428206"/>
            <a:ext cx="9658395" cy="209005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Διατροφική ποιότητα &amp; Διατροφική συμπεριφορά νεαρών ενηλίκων που γεννήθηκαν πρόωρα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46217" y="3901441"/>
            <a:ext cx="9658395" cy="2002222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Λαμπρινή Κοντοπούλου</a:t>
            </a:r>
          </a:p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M.Sc. Human Nutrition</a:t>
            </a:r>
          </a:p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PhD(c) 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Τμήματος Ιατρικής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ΕΔΙΠ Νοσηλευτικής</a:t>
            </a:r>
          </a:p>
          <a:p>
            <a:pPr algn="ctr"/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Πανεπιστήμιο Θεσσαλίας</a:t>
            </a:r>
          </a:p>
          <a:p>
            <a:endParaRPr lang="el-GR" dirty="0"/>
          </a:p>
        </p:txBody>
      </p:sp>
      <p:pic>
        <p:nvPicPr>
          <p:cNvPr id="4" name="Εικόνα 3" descr="http://www.uth.gr/images/logos/UTH-logo-greek.jpg">
            <a:extLst>
              <a:ext uri="{FF2B5EF4-FFF2-40B4-BE49-F238E27FC236}">
                <a16:creationId xmlns:a16="http://schemas.microsoft.com/office/drawing/2014/main" id="{FA605DCA-3B52-463E-808F-87A55AFE50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85" y="175444"/>
            <a:ext cx="1890395" cy="169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0752021-DB74-44D9-85EA-F9ACDD7D1F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679" y="175444"/>
            <a:ext cx="1919401" cy="1479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77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3211" y="60960"/>
            <a:ext cx="11904618" cy="1219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Preterm Birth as a Risk Factor for Metabolic Syndrome </a:t>
            </a:r>
            <a:r>
              <a:rPr lang="el-GR" sz="2800" b="1" dirty="0"/>
              <a:t>&amp;</a:t>
            </a:r>
            <a:r>
              <a:rPr lang="en-US" sz="2800" b="1" dirty="0"/>
              <a:t> Cardiovascular Disease in Adult Life: A Systematic Review </a:t>
            </a:r>
            <a:r>
              <a:rPr lang="el-GR" sz="2800" b="1" dirty="0"/>
              <a:t>&amp;</a:t>
            </a:r>
            <a:r>
              <a:rPr lang="en-US" sz="2800" b="1" dirty="0"/>
              <a:t> Meta-Analysis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2549" y="1741714"/>
            <a:ext cx="11765280" cy="4946469"/>
          </a:xfrm>
        </p:spPr>
        <p:txBody>
          <a:bodyPr>
            <a:normAutofit/>
          </a:bodyPr>
          <a:lstStyle/>
          <a:p>
            <a:pPr algn="just"/>
            <a:r>
              <a:rPr lang="el-GR" sz="2500" b="1" dirty="0">
                <a:solidFill>
                  <a:srgbClr val="002060"/>
                </a:solidFill>
              </a:rPr>
              <a:t>Αποτελέσματα: </a:t>
            </a:r>
            <a:r>
              <a:rPr lang="el-GR" sz="2500" dirty="0"/>
              <a:t>Η </a:t>
            </a:r>
            <a:r>
              <a:rPr lang="el-GR" sz="2500" dirty="0" err="1"/>
              <a:t>προωρότητα</a:t>
            </a:r>
            <a:r>
              <a:rPr lang="el-GR" sz="2500" dirty="0"/>
              <a:t> συσχετίστηκε με σημαντικά: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dirty="0"/>
              <a:t> </a:t>
            </a:r>
            <a:r>
              <a:rPr lang="el-GR" sz="2500" b="1" dirty="0">
                <a:solidFill>
                  <a:schemeClr val="tx1"/>
                </a:solidFill>
              </a:rPr>
              <a:t>   </a:t>
            </a:r>
            <a:r>
              <a:rPr lang="el-GR" sz="2500" b="1" dirty="0"/>
              <a:t> λιπώδη μάζα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/>
              <a:t>     SBP &amp; DBP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/>
              <a:t>      τιμές γλυκόζης νηστείας, ινσουλίνης &amp; ολικής χοληστερόλης </a:t>
            </a:r>
          </a:p>
          <a:p>
            <a:pPr marL="0" indent="0" algn="just">
              <a:buNone/>
            </a:pPr>
            <a:endParaRPr lang="el-GR" sz="2500" b="1" dirty="0"/>
          </a:p>
          <a:p>
            <a:pPr algn="just"/>
            <a:r>
              <a:rPr lang="el-GR" sz="2500" b="1" dirty="0">
                <a:solidFill>
                  <a:srgbClr val="002060"/>
                </a:solidFill>
              </a:rPr>
              <a:t>Συμπεράσματα:</a:t>
            </a:r>
            <a:r>
              <a:rPr lang="el-GR" sz="2500" b="1" dirty="0"/>
              <a:t> </a:t>
            </a:r>
            <a:r>
              <a:rPr lang="el-GR" sz="2500" dirty="0"/>
              <a:t>Ο πρόωρος τοκετός συνδέεται στενά με στοιχεία του </a:t>
            </a:r>
            <a:r>
              <a:rPr lang="el-GR" sz="2500" b="1" dirty="0">
                <a:solidFill>
                  <a:srgbClr val="0070C0"/>
                </a:solidFill>
              </a:rPr>
              <a:t>μεταβολικού συνδρόμου &amp; καρδιαγγειακών παθήσεων στην ενήλικη ζωή</a:t>
            </a:r>
          </a:p>
          <a:p>
            <a:pPr algn="just"/>
            <a:endParaRPr lang="el-GR" sz="2500" dirty="0"/>
          </a:p>
        </p:txBody>
      </p:sp>
      <p:sp>
        <p:nvSpPr>
          <p:cNvPr id="4" name="Ορθογώνιο 3"/>
          <p:cNvSpPr/>
          <p:nvPr/>
        </p:nvSpPr>
        <p:spPr>
          <a:xfrm>
            <a:off x="8830490" y="6444342"/>
            <a:ext cx="2908663" cy="381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Markopoulou et al., 2019</a:t>
            </a:r>
            <a:endParaRPr lang="el-GR" sz="1000" dirty="0"/>
          </a:p>
        </p:txBody>
      </p:sp>
      <p:sp>
        <p:nvSpPr>
          <p:cNvPr id="5" name="Βέλος: Δεξιό 4">
            <a:extLst>
              <a:ext uri="{FF2B5EF4-FFF2-40B4-BE49-F238E27FC236}">
                <a16:creationId xmlns:a16="http://schemas.microsoft.com/office/drawing/2014/main" id="{DA547C14-900A-4AE7-B2A2-2C99BEBCDDA9}"/>
              </a:ext>
            </a:extLst>
          </p:cNvPr>
          <p:cNvSpPr/>
          <p:nvPr/>
        </p:nvSpPr>
        <p:spPr>
          <a:xfrm rot="16200000">
            <a:off x="714872" y="2280001"/>
            <a:ext cx="469783" cy="331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F9EE9D71-249D-418B-B944-D444EBFAF6C2}"/>
              </a:ext>
            </a:extLst>
          </p:cNvPr>
          <p:cNvSpPr/>
          <p:nvPr/>
        </p:nvSpPr>
        <p:spPr>
          <a:xfrm rot="16200000">
            <a:off x="714871" y="2882948"/>
            <a:ext cx="469783" cy="331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47114817-1414-4103-BAAA-875FC849A7B5}"/>
              </a:ext>
            </a:extLst>
          </p:cNvPr>
          <p:cNvSpPr/>
          <p:nvPr/>
        </p:nvSpPr>
        <p:spPr>
          <a:xfrm rot="16200000">
            <a:off x="714870" y="3408208"/>
            <a:ext cx="469783" cy="331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09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" y="95795"/>
            <a:ext cx="11617233" cy="69668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Diet and nutrient intake in young adults born preterm at very low birth weight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6720" y="1323703"/>
            <a:ext cx="11617234" cy="5425440"/>
          </a:xfrm>
        </p:spPr>
        <p:txBody>
          <a:bodyPr>
            <a:normAutofit/>
          </a:bodyPr>
          <a:lstStyle/>
          <a:p>
            <a:pPr algn="just"/>
            <a:r>
              <a:rPr lang="el-GR" sz="2600" b="1" dirty="0">
                <a:solidFill>
                  <a:srgbClr val="002060"/>
                </a:solidFill>
              </a:rPr>
              <a:t>Σκοπός:</a:t>
            </a:r>
            <a:r>
              <a:rPr lang="el-GR" sz="2600" b="1" dirty="0"/>
              <a:t> </a:t>
            </a:r>
            <a:r>
              <a:rPr lang="el-GR" sz="2600" dirty="0"/>
              <a:t>αξιολόγηση διατροφικής πρόσληψης σε νεαρούς ενήλικες που γεννήθηκαν πρόωρα με πολύ χαμηλό βάρος γέννησης (VLBW) (≤ 1500 g)</a:t>
            </a:r>
          </a:p>
          <a:p>
            <a:pPr marL="0" indent="0" algn="just">
              <a:buNone/>
            </a:pPr>
            <a:endParaRPr lang="el-GR" sz="2600" dirty="0"/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Σχεδιασμός μελέτης: </a:t>
            </a:r>
            <a:r>
              <a:rPr lang="el-GR" sz="2600" dirty="0"/>
              <a:t>151 νεαροί ενήλικες ηλικίας 19-27 ετών που γεννήθηκαν με VLBW &amp; 156 μάρτυρες. Συμπλήρωση </a:t>
            </a:r>
            <a:r>
              <a:rPr lang="el-GR" sz="2600" b="1" dirty="0">
                <a:solidFill>
                  <a:srgbClr val="00B0F0"/>
                </a:solidFill>
              </a:rPr>
              <a:t>ανάκλησης τροφίμων 3 ημερών</a:t>
            </a:r>
          </a:p>
          <a:p>
            <a:endParaRPr lang="el-GR" sz="2600" dirty="0"/>
          </a:p>
        </p:txBody>
      </p:sp>
      <p:sp>
        <p:nvSpPr>
          <p:cNvPr id="4" name="Ορθογώνιο 3"/>
          <p:cNvSpPr/>
          <p:nvPr/>
        </p:nvSpPr>
        <p:spPr>
          <a:xfrm>
            <a:off x="9544593" y="6392091"/>
            <a:ext cx="2377440" cy="357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Kaseva et al., 2013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16840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" y="95795"/>
            <a:ext cx="11617233" cy="69668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Diet and nutrient intake in young adults born preterm at very low birth weight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6720" y="1132113"/>
            <a:ext cx="11617234" cy="5617029"/>
          </a:xfrm>
        </p:spPr>
        <p:txBody>
          <a:bodyPr>
            <a:normAutofit/>
          </a:bodyPr>
          <a:lstStyle/>
          <a:p>
            <a:pPr algn="just"/>
            <a:r>
              <a:rPr lang="el-GR" sz="2500" b="1" dirty="0">
                <a:solidFill>
                  <a:srgbClr val="002060"/>
                </a:solidFill>
              </a:rPr>
              <a:t>Αποτελέσματα:</a:t>
            </a:r>
            <a:r>
              <a:rPr lang="el-GR" sz="2500" b="1" dirty="0"/>
              <a:t> </a:t>
            </a:r>
            <a:r>
              <a:rPr lang="el-GR" sz="2500" dirty="0"/>
              <a:t>τα άτομα με VLBW είχαν </a:t>
            </a:r>
            <a:r>
              <a:rPr lang="el-GR" sz="2500" b="1" dirty="0">
                <a:solidFill>
                  <a:srgbClr val="00B050"/>
                </a:solidFill>
              </a:rPr>
              <a:t> ημερήσια πρόσληψη λαχανικών, φρούτων </a:t>
            </a:r>
            <a:r>
              <a:rPr lang="en-US" sz="2500" b="1" dirty="0">
                <a:solidFill>
                  <a:srgbClr val="00B050"/>
                </a:solidFill>
              </a:rPr>
              <a:t>&amp;</a:t>
            </a:r>
            <a:r>
              <a:rPr lang="el-GR" sz="2500" b="1" dirty="0">
                <a:solidFill>
                  <a:srgbClr val="00B050"/>
                </a:solidFill>
              </a:rPr>
              <a:t> γαλακτοκομικών προϊόντων</a:t>
            </a:r>
            <a:r>
              <a:rPr lang="el-GR" sz="2500" dirty="0"/>
              <a:t>. Η πρόσληψη ενέργειας από υδατάνθρακες, πρωτεΐνες </a:t>
            </a:r>
            <a:r>
              <a:rPr lang="en-US" sz="2500" dirty="0"/>
              <a:t>&amp;</a:t>
            </a:r>
            <a:r>
              <a:rPr lang="el-GR" sz="2500" dirty="0"/>
              <a:t> λίπος ήταν παρόμοια, όπως </a:t>
            </a:r>
            <a:r>
              <a:rPr lang="en-US" sz="2500" dirty="0"/>
              <a:t>&amp;</a:t>
            </a:r>
            <a:r>
              <a:rPr lang="el-GR" sz="2500" dirty="0"/>
              <a:t> η πρόσληψη αλατιού. Οι συμμετέχοντες με VLBW είχαν </a:t>
            </a:r>
            <a:r>
              <a:rPr lang="el-GR" sz="2500" b="1" dirty="0">
                <a:solidFill>
                  <a:srgbClr val="00B050"/>
                </a:solidFill>
              </a:rPr>
              <a:t> ημερήσια πρόσληψη ασβεστίου, βιταμίνης D </a:t>
            </a:r>
            <a:r>
              <a:rPr lang="en-US" sz="2500" b="1" dirty="0">
                <a:solidFill>
                  <a:srgbClr val="00B050"/>
                </a:solidFill>
              </a:rPr>
              <a:t>&amp;</a:t>
            </a:r>
            <a:r>
              <a:rPr lang="el-GR" sz="2500" b="1" dirty="0">
                <a:solidFill>
                  <a:srgbClr val="00B050"/>
                </a:solidFill>
              </a:rPr>
              <a:t> χοληστερόλης</a:t>
            </a:r>
            <a:r>
              <a:rPr lang="el-GR" sz="2500" dirty="0"/>
              <a:t> ενώ η πρόσληψη βασικών λιπαρών οξέων ήταν υψηλότερη</a:t>
            </a:r>
          </a:p>
          <a:p>
            <a:pPr algn="just"/>
            <a:endParaRPr lang="el-GR" sz="2500" dirty="0"/>
          </a:p>
          <a:p>
            <a:pPr algn="just"/>
            <a:r>
              <a:rPr lang="el-GR" sz="2500" b="1" dirty="0">
                <a:solidFill>
                  <a:srgbClr val="002060"/>
                </a:solidFill>
              </a:rPr>
              <a:t>Συμπεράσματα: </a:t>
            </a:r>
            <a:r>
              <a:rPr lang="el-GR" sz="2500" dirty="0"/>
              <a:t>Η </a:t>
            </a:r>
            <a:r>
              <a:rPr lang="el-GR" sz="2500" b="1" dirty="0">
                <a:solidFill>
                  <a:schemeClr val="accent1">
                    <a:lumMod val="75000"/>
                  </a:schemeClr>
                </a:solidFill>
              </a:rPr>
              <a:t>χαμηλότερη κατανάλωση λαχανικών, φρούτων &amp; γαλακτοκομικών προϊόντων σε συνδυασμό με χαμηλότερη πρόσληψη ασβεστίου &amp; βιταμίνης D </a:t>
            </a:r>
            <a:r>
              <a:rPr lang="el-GR" sz="2500" b="1" dirty="0">
                <a:solidFill>
                  <a:schemeClr val="accent4">
                    <a:lumMod val="50000"/>
                  </a:schemeClr>
                </a:solidFill>
              </a:rPr>
              <a:t>στους συμμετέχοντες με VLBW προσφέρει </a:t>
            </a:r>
            <a:r>
              <a:rPr lang="el-GR" sz="2500" b="1" dirty="0">
                <a:solidFill>
                  <a:srgbClr val="0070C0"/>
                </a:solidFill>
              </a:rPr>
              <a:t>στόχο για τη μείωση του κινδύνου οστεοπόρωσης &amp; καρδιαγγειακών παθήσεων σε άτομα με VLBW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544593" y="6392091"/>
            <a:ext cx="2377440" cy="357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Kaseva et al., 2013</a:t>
            </a:r>
            <a:endParaRPr lang="el-GR" sz="1100" dirty="0"/>
          </a:p>
        </p:txBody>
      </p:sp>
      <p:sp>
        <p:nvSpPr>
          <p:cNvPr id="5" name="Κάτω βέλος 4"/>
          <p:cNvSpPr/>
          <p:nvPr/>
        </p:nvSpPr>
        <p:spPr>
          <a:xfrm>
            <a:off x="8072850" y="1132112"/>
            <a:ext cx="313509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Κάτω βέλος 5"/>
          <p:cNvSpPr/>
          <p:nvPr/>
        </p:nvSpPr>
        <p:spPr>
          <a:xfrm>
            <a:off x="10197738" y="2290354"/>
            <a:ext cx="278675" cy="4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90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217714" y="87086"/>
            <a:ext cx="11869783" cy="74022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Body size at birth is associated with food and nutrient intake in adulthood</a:t>
            </a:r>
            <a:endParaRPr lang="el-GR" sz="2800" b="1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304801" y="1375953"/>
            <a:ext cx="11660776" cy="5251269"/>
          </a:xfrm>
        </p:spPr>
        <p:txBody>
          <a:bodyPr>
            <a:normAutofit/>
          </a:bodyPr>
          <a:lstStyle/>
          <a:p>
            <a:pPr algn="just"/>
            <a:r>
              <a:rPr lang="el-GR" sz="2600" b="1" dirty="0">
                <a:solidFill>
                  <a:srgbClr val="002060"/>
                </a:solidFill>
              </a:rPr>
              <a:t>Σκοπός:</a:t>
            </a:r>
            <a:r>
              <a:rPr lang="el-GR" sz="2600" dirty="0"/>
              <a:t> σχέση μεταξύ </a:t>
            </a:r>
            <a:r>
              <a:rPr lang="el-GR" sz="2600" b="1" dirty="0"/>
              <a:t>μεγέθους σώματος κατά τη γέννηση &amp; της πρόσληψης τροφίμων </a:t>
            </a:r>
            <a:r>
              <a:rPr lang="en-US" sz="2600" b="1" dirty="0"/>
              <a:t>&amp;</a:t>
            </a:r>
            <a:r>
              <a:rPr lang="el-GR" sz="2600" b="1" dirty="0"/>
              <a:t> </a:t>
            </a:r>
            <a:r>
              <a:rPr lang="el-GR" sz="2600" b="1" dirty="0" err="1"/>
              <a:t>μακροθρεπτικών</a:t>
            </a:r>
            <a:r>
              <a:rPr lang="el-GR" sz="2600" b="1" dirty="0"/>
              <a:t> συστατικών στην ενήλικη ζωή</a:t>
            </a:r>
          </a:p>
          <a:p>
            <a:pPr marL="0" indent="0" algn="just">
              <a:buNone/>
            </a:pPr>
            <a:endParaRPr lang="el-GR" sz="2600" b="1" dirty="0"/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Σχεδιασμός μελέτης: </a:t>
            </a:r>
            <a:r>
              <a:rPr lang="el-GR" sz="2600" dirty="0"/>
              <a:t>1797 συμμετέχοντες, ηλικίας 56 έως 70 ετών. Η δίαιτα αξιολογήθηκε με  </a:t>
            </a:r>
            <a:r>
              <a:rPr lang="el-GR" sz="2600" b="1" dirty="0">
                <a:solidFill>
                  <a:srgbClr val="00B050"/>
                </a:solidFill>
              </a:rPr>
              <a:t>ερωτηματολόγιο συχνότητας τροφίμων </a:t>
            </a:r>
          </a:p>
          <a:p>
            <a:endParaRPr lang="el-GR" sz="2600" dirty="0"/>
          </a:p>
        </p:txBody>
      </p:sp>
      <p:sp>
        <p:nvSpPr>
          <p:cNvPr id="8" name="Ορθογώνιο 7"/>
          <p:cNvSpPr/>
          <p:nvPr/>
        </p:nvSpPr>
        <p:spPr>
          <a:xfrm>
            <a:off x="10084526" y="6364067"/>
            <a:ext cx="175042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Perälä et al., 2012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6435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217714" y="87086"/>
            <a:ext cx="11869783" cy="74022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Body size at birth is associated with food and nutrient intake in adulthood</a:t>
            </a:r>
            <a:endParaRPr lang="el-GR" sz="2800" b="1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304801" y="1088571"/>
            <a:ext cx="11660776" cy="55386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l-GR" sz="2300" b="1" dirty="0">
              <a:solidFill>
                <a:srgbClr val="00B050"/>
              </a:solidFill>
            </a:endParaRPr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Αποτελέσματα:</a:t>
            </a:r>
            <a:r>
              <a:rPr lang="el-GR" sz="2600" b="1" dirty="0"/>
              <a:t>  πρόσληψη υδατανθράκων,  </a:t>
            </a:r>
            <a:r>
              <a:rPr lang="el-GR" sz="2600" b="1" i="1" dirty="0"/>
              <a:t>(σακχαρόζης, φρουκτόζης &amp; φυτικών ινών),</a:t>
            </a:r>
            <a:r>
              <a:rPr lang="el-GR" sz="2600" b="1" dirty="0"/>
              <a:t> φρούτων &amp; προϊόντων ολικής άλεσης &amp;</a:t>
            </a:r>
            <a:r>
              <a:rPr lang="el-GR" sz="2600" b="1" i="1" dirty="0"/>
              <a:t>      </a:t>
            </a:r>
            <a:r>
              <a:rPr lang="el-GR" sz="2600" b="1" dirty="0"/>
              <a:t>πρόσληψη λίπους</a:t>
            </a:r>
          </a:p>
          <a:p>
            <a:pPr algn="just"/>
            <a:endParaRPr lang="el-GR" sz="2600" b="1" dirty="0"/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Συμπεράσματα: </a:t>
            </a:r>
            <a:r>
              <a:rPr lang="el-GR" sz="2600" dirty="0"/>
              <a:t>η προγεννητική ανάπτυξη μπορεί να τροποποιήσει αργότερα την πρόσληψη τροφής </a:t>
            </a:r>
            <a:r>
              <a:rPr lang="en-US" sz="2600" dirty="0"/>
              <a:t>&amp;</a:t>
            </a:r>
            <a:r>
              <a:rPr lang="el-GR" sz="2600" dirty="0"/>
              <a:t> </a:t>
            </a:r>
            <a:r>
              <a:rPr lang="el-GR" sz="2600" dirty="0" err="1"/>
              <a:t>μακροθρεπτικών</a:t>
            </a:r>
            <a:r>
              <a:rPr lang="el-GR" sz="2600" dirty="0"/>
              <a:t> συστατικών</a:t>
            </a:r>
            <a:br>
              <a:rPr lang="en-US" sz="2600" dirty="0"/>
            </a:br>
            <a:r>
              <a:rPr lang="el-GR" sz="2600" dirty="0"/>
              <a:t>Οι </a:t>
            </a:r>
            <a:r>
              <a:rPr lang="el-GR" sz="2600" b="1" dirty="0"/>
              <a:t>τροποποιημένες διατροφικές συνήθειες θα μπορούσαν ενδεχομένως να εξηγήσουν τον </a:t>
            </a:r>
            <a:r>
              <a:rPr lang="el-GR" sz="2600" b="1" dirty="0">
                <a:solidFill>
                  <a:srgbClr val="0070C0"/>
                </a:solidFill>
              </a:rPr>
              <a:t>αυξημένο κίνδυνο χρόνιας νόσου σε άτομα που γεννιούνται με μικρό σωματικό μέγεθος</a:t>
            </a:r>
          </a:p>
          <a:p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10084526" y="6364067"/>
            <a:ext cx="175042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Perälä et al., 2012</a:t>
            </a:r>
            <a:endParaRPr lang="el-GR" sz="1000" dirty="0"/>
          </a:p>
        </p:txBody>
      </p:sp>
      <p:sp>
        <p:nvSpPr>
          <p:cNvPr id="9" name="Κάτω βέλος 8"/>
          <p:cNvSpPr/>
          <p:nvPr/>
        </p:nvSpPr>
        <p:spPr>
          <a:xfrm>
            <a:off x="3431176" y="1619794"/>
            <a:ext cx="278675" cy="49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Δεξί βέλος 9"/>
          <p:cNvSpPr/>
          <p:nvPr/>
        </p:nvSpPr>
        <p:spPr>
          <a:xfrm rot="16200000">
            <a:off x="1007370" y="2496530"/>
            <a:ext cx="487681" cy="28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95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9967" y="130630"/>
            <a:ext cx="11817530" cy="94923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Dietary behaviors of adults born prematurely may explain future risk for cardiovascular disease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5759" y="1079863"/>
            <a:ext cx="11721738" cy="5712823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Τα αποτελέσματα μελέτης των</a:t>
            </a:r>
            <a:r>
              <a:rPr lang="en-US" sz="2400" dirty="0"/>
              <a:t> Sharafi et al., </a:t>
            </a:r>
            <a:r>
              <a:rPr lang="el-GR" sz="2400" dirty="0"/>
              <a:t>έδειξε ότι: Οι ενήλικες με PT είχαν </a:t>
            </a:r>
            <a:r>
              <a:rPr lang="el-GR" sz="2400" b="1" dirty="0">
                <a:solidFill>
                  <a:srgbClr val="00B05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el-GR" sz="2400" b="1" dirty="0">
                <a:solidFill>
                  <a:srgbClr val="00B050"/>
                </a:solidFill>
              </a:rPr>
              <a:t>          προτίμηση σε πρωτεϊνούχα τρόφιμα, κρασί, φρούτα/λαχανικά   &amp;</a:t>
            </a:r>
          </a:p>
          <a:p>
            <a:pPr marL="0" indent="0" algn="just">
              <a:buNone/>
            </a:pPr>
            <a:r>
              <a:rPr lang="el-GR" sz="2400" b="1" dirty="0">
                <a:solidFill>
                  <a:srgbClr val="00B050"/>
                </a:solidFill>
              </a:rPr>
              <a:t>          προτίμηση στα γλυκά</a:t>
            </a:r>
          </a:p>
          <a:p>
            <a:pPr algn="just"/>
            <a:r>
              <a:rPr lang="el-GR" sz="2400" dirty="0"/>
              <a:t>Άτομα με </a:t>
            </a:r>
            <a:r>
              <a:rPr lang="en-US" sz="2400" dirty="0"/>
              <a:t>PT</a:t>
            </a:r>
            <a:r>
              <a:rPr lang="el-GR" sz="2400" dirty="0"/>
              <a:t> είχαν </a:t>
            </a:r>
            <a:r>
              <a:rPr lang="el-GR" sz="2400" b="1" dirty="0">
                <a:solidFill>
                  <a:srgbClr val="002060"/>
                </a:solidFill>
              </a:rPr>
              <a:t> αυτοέλεγχο στις λιγότερο υγιεινές διατροφικές προτιμήσεις &amp;</a:t>
            </a:r>
            <a:r>
              <a:rPr lang="el-GR" sz="2400" dirty="0"/>
              <a:t>    </a:t>
            </a:r>
            <a:r>
              <a:rPr lang="el-GR" sz="2400" b="1" dirty="0">
                <a:solidFill>
                  <a:srgbClr val="0070C0"/>
                </a:solidFill>
              </a:rPr>
              <a:t>προθυμία να δοκιμάσουν νέα τρόφιμα </a:t>
            </a:r>
            <a:r>
              <a:rPr lang="el-GR" sz="2400" b="1" dirty="0">
                <a:solidFill>
                  <a:srgbClr val="00B0F0"/>
                </a:solidFill>
              </a:rPr>
              <a:t>(νεοφοβία).</a:t>
            </a:r>
            <a:r>
              <a:rPr lang="el-GR" sz="2400" dirty="0"/>
              <a:t> Τα </a:t>
            </a:r>
            <a:r>
              <a:rPr lang="el-GR" sz="2400" dirty="0">
                <a:solidFill>
                  <a:schemeClr val="accent1"/>
                </a:solidFill>
              </a:rPr>
              <a:t>δυσμενή νεογνικά περιβάλλοντα σχετίζονται με την αποφυγή νέων ερεθισμάτων</a:t>
            </a:r>
          </a:p>
          <a:p>
            <a:pPr algn="just"/>
            <a:r>
              <a:rPr lang="en-US" sz="2400" dirty="0"/>
              <a:t>H</a:t>
            </a:r>
            <a:r>
              <a:rPr lang="el-GR" sz="2400" dirty="0"/>
              <a:t> σχέση </a:t>
            </a:r>
            <a:r>
              <a:rPr lang="el-GR" sz="2400" b="1" dirty="0"/>
              <a:t>πρόωρης δυσλιπιδαιμίας </a:t>
            </a:r>
            <a:r>
              <a:rPr lang="el-GR" sz="2400" dirty="0"/>
              <a:t>εξηγείται από την </a:t>
            </a:r>
            <a:r>
              <a:rPr lang="el-GR" sz="2400" b="1" dirty="0"/>
              <a:t>κακή ποιότητα της διατροφής</a:t>
            </a:r>
            <a:endParaRPr lang="el-GR" sz="2400" dirty="0"/>
          </a:p>
          <a:p>
            <a:pPr algn="just"/>
            <a:r>
              <a:rPr lang="el-GR" sz="2400" dirty="0"/>
              <a:t>Οι ενήλικες με PT </a:t>
            </a:r>
            <a:r>
              <a:rPr lang="el-GR" sz="2000" i="1" dirty="0"/>
              <a:t>(ειδικά με χαμηλότερο βάρος γέννησης) </a:t>
            </a:r>
            <a:r>
              <a:rPr lang="el-GR" sz="2400" dirty="0"/>
              <a:t>είχαν μια </a:t>
            </a:r>
            <a:r>
              <a:rPr lang="el-GR" sz="2400" b="1" dirty="0">
                <a:solidFill>
                  <a:srgbClr val="0070C0"/>
                </a:solidFill>
              </a:rPr>
              <a:t>συνολική διατροφική ποιότητα ασύμβατη με τις τρέχουσες διατροφικές συστάσεις για την πρόληψη της καρδιαγγειακής νόσου </a:t>
            </a:r>
          </a:p>
          <a:p>
            <a:pPr algn="just"/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701349" y="6365965"/>
            <a:ext cx="1950720" cy="357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Sharafi et al., 2016</a:t>
            </a:r>
            <a:endParaRPr lang="el-GR" sz="1100" dirty="0"/>
          </a:p>
        </p:txBody>
      </p:sp>
      <p:sp>
        <p:nvSpPr>
          <p:cNvPr id="5" name="Κάτω βέλος 4"/>
          <p:cNvSpPr/>
          <p:nvPr/>
        </p:nvSpPr>
        <p:spPr>
          <a:xfrm>
            <a:off x="992788" y="1640909"/>
            <a:ext cx="243840" cy="359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ί βέλος 5"/>
          <p:cNvSpPr/>
          <p:nvPr/>
        </p:nvSpPr>
        <p:spPr>
          <a:xfrm rot="16200000">
            <a:off x="918002" y="2211974"/>
            <a:ext cx="393408" cy="243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Κάτω βέλος 6"/>
          <p:cNvSpPr/>
          <p:nvPr/>
        </p:nvSpPr>
        <p:spPr>
          <a:xfrm>
            <a:off x="4058195" y="2530601"/>
            <a:ext cx="243840" cy="452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Κάτω βέλος 7"/>
          <p:cNvSpPr/>
          <p:nvPr/>
        </p:nvSpPr>
        <p:spPr>
          <a:xfrm>
            <a:off x="3117668" y="2983447"/>
            <a:ext cx="296092" cy="452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5981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93669" y="78377"/>
            <a:ext cx="9301343" cy="566057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Βιταμίνη </a:t>
            </a:r>
            <a:r>
              <a:rPr lang="en-US" b="1" dirty="0"/>
              <a:t>D </a:t>
            </a:r>
            <a:r>
              <a:rPr lang="el-GR" b="1" dirty="0"/>
              <a:t>  &amp;    πρόωρα βρέφη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96686" y="644434"/>
            <a:ext cx="11234057" cy="6078583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               Η βιταμίνη D, αποκτάται: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μέσω διατροφικών πηγών            </a:t>
            </a:r>
            <a:r>
              <a:rPr lang="el-GR" sz="2400" b="1" u="sng" dirty="0">
                <a:solidFill>
                  <a:srgbClr val="002060"/>
                </a:solidFill>
              </a:rPr>
              <a:t>αλλά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παράγεται κυρίως από το υπεριώδες φως μέσω του δέρματος όπου μετατρέπει την 7-δεϋδροχοληστερόλη σε βιταμίνη D3</a:t>
            </a:r>
            <a:r>
              <a:rPr lang="el-GR" sz="2400" b="1" dirty="0"/>
              <a:t> </a:t>
            </a:r>
          </a:p>
          <a:p>
            <a:pPr algn="just"/>
            <a:r>
              <a:rPr lang="el-GR" sz="2400" dirty="0"/>
              <a:t>Στη συνέχεια υφίσταται </a:t>
            </a:r>
            <a:r>
              <a:rPr lang="el-GR" sz="2400" b="1" dirty="0" err="1">
                <a:solidFill>
                  <a:schemeClr val="accent1"/>
                </a:solidFill>
              </a:rPr>
              <a:t>υδροξυλίωση</a:t>
            </a:r>
            <a:r>
              <a:rPr lang="el-GR" sz="2400" b="1" dirty="0">
                <a:solidFill>
                  <a:schemeClr val="accent1"/>
                </a:solidFill>
              </a:rPr>
              <a:t> στο ήπαρ &amp; </a:t>
            </a:r>
            <a:r>
              <a:rPr lang="el-GR" sz="2400" b="1" dirty="0" err="1">
                <a:solidFill>
                  <a:schemeClr val="accent1"/>
                </a:solidFill>
              </a:rPr>
              <a:t>στούς</a:t>
            </a:r>
            <a:r>
              <a:rPr lang="el-GR" sz="2400" b="1" dirty="0">
                <a:solidFill>
                  <a:schemeClr val="accent1"/>
                </a:solidFill>
              </a:rPr>
              <a:t> </a:t>
            </a:r>
            <a:r>
              <a:rPr lang="el-GR" sz="2400" b="1" dirty="0" err="1">
                <a:solidFill>
                  <a:schemeClr val="accent1"/>
                </a:solidFill>
              </a:rPr>
              <a:t>νεφρούς</a:t>
            </a:r>
            <a:r>
              <a:rPr lang="el-GR" sz="2400" b="1" dirty="0">
                <a:solidFill>
                  <a:schemeClr val="accent1"/>
                </a:solidFill>
              </a:rPr>
              <a:t> για να παραχθεί η 1,25 </a:t>
            </a:r>
            <a:r>
              <a:rPr lang="el-GR" sz="2400" b="1" dirty="0" err="1">
                <a:solidFill>
                  <a:schemeClr val="accent1"/>
                </a:solidFill>
              </a:rPr>
              <a:t>διυδροξυβιταμίνη</a:t>
            </a:r>
            <a:r>
              <a:rPr lang="el-GR" sz="2400" b="1" dirty="0">
                <a:solidFill>
                  <a:schemeClr val="accent1"/>
                </a:solidFill>
              </a:rPr>
              <a:t> D</a:t>
            </a:r>
          </a:p>
          <a:p>
            <a:pPr marL="0" indent="0" algn="just">
              <a:buNone/>
            </a:pPr>
            <a:endParaRPr lang="el-GR" sz="2400" b="1" dirty="0">
              <a:solidFill>
                <a:schemeClr val="accent1"/>
              </a:solidFill>
            </a:endParaRPr>
          </a:p>
          <a:p>
            <a:pPr algn="just"/>
            <a:r>
              <a:rPr lang="el-GR" sz="2400" dirty="0"/>
              <a:t>Οι επιδράσεις της βιταμίνης D </a:t>
            </a:r>
            <a:r>
              <a:rPr lang="el-GR" sz="2400" dirty="0" err="1"/>
              <a:t>διαμεσολαβούνται</a:t>
            </a:r>
            <a:r>
              <a:rPr lang="el-GR" sz="2400" dirty="0"/>
              <a:t> σε όλο το σώμα από τους </a:t>
            </a:r>
            <a:r>
              <a:rPr lang="el-GR" sz="2400" b="1" dirty="0">
                <a:solidFill>
                  <a:srgbClr val="002060"/>
                </a:solidFill>
              </a:rPr>
              <a:t>υποδοχείς της βιταμίνης D </a:t>
            </a:r>
            <a:r>
              <a:rPr lang="el-GR" sz="2400" dirty="0"/>
              <a:t>τόσο στους </a:t>
            </a:r>
            <a:r>
              <a:rPr lang="el-GR" sz="2400" b="1" dirty="0">
                <a:solidFill>
                  <a:srgbClr val="002060"/>
                </a:solidFill>
              </a:rPr>
              <a:t>οστικούς όσο &amp; στους μη σκελετικούς ιστούς όπως οι μύες</a:t>
            </a:r>
          </a:p>
          <a:p>
            <a:pPr marL="0" indent="0" algn="just">
              <a:buNone/>
            </a:pPr>
            <a:endParaRPr lang="el-GR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/>
              <a:t>Η ανεπάρκεια βιταμίνης D σε ενήλικες έχει αποδειχθεί ότι έχει αντίκτυπο στην οξειδωτική λειτουργία των μιτοχονδρίων</a:t>
            </a:r>
          </a:p>
          <a:p>
            <a:pPr algn="just"/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958840" y="6331132"/>
            <a:ext cx="187234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  <a:latin typeface="Roboto"/>
              </a:rPr>
              <a:t>Wood CL</a:t>
            </a:r>
            <a:r>
              <a:rPr lang="el-GR" sz="1000" dirty="0">
                <a:solidFill>
                  <a:schemeClr val="bg2"/>
                </a:solidFill>
                <a:latin typeface="Roboto"/>
              </a:rPr>
              <a:t> </a:t>
            </a:r>
            <a:r>
              <a:rPr lang="en-US" sz="1000" dirty="0">
                <a:solidFill>
                  <a:schemeClr val="bg2"/>
                </a:solidFill>
                <a:latin typeface="Roboto"/>
              </a:rPr>
              <a:t>et al., 2022</a:t>
            </a:r>
            <a:endParaRPr lang="el-GR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5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3325" y="171264"/>
            <a:ext cx="8911687" cy="656050"/>
          </a:xfrm>
        </p:spPr>
        <p:txBody>
          <a:bodyPr/>
          <a:lstStyle/>
          <a:p>
            <a:r>
              <a:rPr lang="el-GR" b="1" dirty="0"/>
              <a:t>Βιταμίνη </a:t>
            </a:r>
            <a:r>
              <a:rPr lang="en-US" b="1" dirty="0"/>
              <a:t>D </a:t>
            </a:r>
            <a:r>
              <a:rPr lang="el-GR" b="1" dirty="0"/>
              <a:t> &amp;  πρόωρα βρέφη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61851" y="966651"/>
            <a:ext cx="11268892" cy="5677989"/>
          </a:xfrm>
        </p:spPr>
        <p:txBody>
          <a:bodyPr>
            <a:normAutofit/>
          </a:bodyPr>
          <a:lstStyle/>
          <a:p>
            <a:pPr algn="just"/>
            <a:r>
              <a:rPr lang="el-GR" sz="2600" b="1" dirty="0">
                <a:solidFill>
                  <a:srgbClr val="002060"/>
                </a:solidFill>
              </a:rPr>
              <a:t>Η βιταμίνη D μεταφέρεται κυρίως στο έμβρυο στο </a:t>
            </a:r>
            <a:r>
              <a:rPr lang="en-US" sz="2600" b="1" dirty="0">
                <a:solidFill>
                  <a:srgbClr val="0070C0"/>
                </a:solidFill>
              </a:rPr>
              <a:t>3o </a:t>
            </a:r>
            <a:r>
              <a:rPr lang="el-GR" sz="2600" b="1" dirty="0">
                <a:solidFill>
                  <a:srgbClr val="0070C0"/>
                </a:solidFill>
              </a:rPr>
              <a:t>τρίμηνο</a:t>
            </a:r>
            <a:r>
              <a:rPr lang="el-GR" sz="2600" b="1" dirty="0">
                <a:solidFill>
                  <a:srgbClr val="002060"/>
                </a:solidFill>
              </a:rPr>
              <a:t>, τα πρόωρα βρέφη διατρέχουν υψηλό κίνδυνο ανεπάρκειας βιταμίνης D</a:t>
            </a:r>
          </a:p>
          <a:p>
            <a:pPr algn="just"/>
            <a:r>
              <a:rPr lang="el-GR" sz="2600" dirty="0"/>
              <a:t>Μελέτες από το Ηνωμένο Βασίλειο &amp; την Ιρλανδία έχουν δείξει ότι τουλάχιστον </a:t>
            </a:r>
            <a:r>
              <a:rPr lang="el-GR" sz="2600" b="1" dirty="0">
                <a:solidFill>
                  <a:srgbClr val="002060"/>
                </a:solidFill>
              </a:rPr>
              <a:t>τα 2/3 των πρόωρων βρεφών είναι πιθανό να έχουν ανεπάρκεια βιταμίνης D κατά τη γέννηση </a:t>
            </a:r>
          </a:p>
          <a:p>
            <a:pPr marL="0" indent="0" algn="just">
              <a:buNone/>
            </a:pPr>
            <a:endParaRPr lang="el-GR" sz="2600" b="1" dirty="0">
              <a:solidFill>
                <a:srgbClr val="002060"/>
              </a:solidFill>
            </a:endParaRPr>
          </a:p>
          <a:p>
            <a:pPr algn="just"/>
            <a:r>
              <a:rPr lang="en-US" sz="2600" dirty="0"/>
              <a:t>O</a:t>
            </a:r>
            <a:r>
              <a:rPr lang="el-GR" sz="2600" dirty="0"/>
              <a:t>ι τρέχουσες </a:t>
            </a:r>
            <a:r>
              <a:rPr lang="el-GR" sz="2600" b="1" dirty="0">
                <a:solidFill>
                  <a:srgbClr val="00B050"/>
                </a:solidFill>
              </a:rPr>
              <a:t>διατροφικές στρατηγικές για πρόωρα βρέφη μπορεί να είναι </a:t>
            </a:r>
            <a:r>
              <a:rPr lang="el-GR" sz="2600" b="1" u="sng" dirty="0">
                <a:solidFill>
                  <a:srgbClr val="00B050"/>
                </a:solidFill>
              </a:rPr>
              <a:t>ανεπαρκείς</a:t>
            </a:r>
            <a:r>
              <a:rPr lang="el-GR" sz="2600" b="1" dirty="0">
                <a:solidFill>
                  <a:srgbClr val="00B050"/>
                </a:solidFill>
              </a:rPr>
              <a:t> για την επίτευξη της συνιστώμενης πρόσληψης βιταμίνης D &amp; τις </a:t>
            </a:r>
            <a:r>
              <a:rPr lang="el-GR" sz="2600" b="1" dirty="0" err="1">
                <a:solidFill>
                  <a:srgbClr val="00B050"/>
                </a:solidFill>
              </a:rPr>
              <a:t>στοχευόμενες</a:t>
            </a:r>
            <a:r>
              <a:rPr lang="el-GR" sz="2600" b="1" dirty="0">
                <a:solidFill>
                  <a:srgbClr val="00B050"/>
                </a:solidFill>
              </a:rPr>
              <a:t> συγκεντρώσεις 25(OH)D στον ορό</a:t>
            </a:r>
          </a:p>
          <a:p>
            <a:pPr algn="just"/>
            <a:endParaRPr lang="el-GR" sz="2600" dirty="0"/>
          </a:p>
        </p:txBody>
      </p:sp>
      <p:sp>
        <p:nvSpPr>
          <p:cNvPr id="4" name="Ορθογώνιο 3"/>
          <p:cNvSpPr/>
          <p:nvPr/>
        </p:nvSpPr>
        <p:spPr>
          <a:xfrm>
            <a:off x="9187543" y="6322422"/>
            <a:ext cx="1872343" cy="32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212121"/>
                </a:solidFill>
                <a:latin typeface="Roboto"/>
              </a:rPr>
              <a:t>Wood CL</a:t>
            </a:r>
            <a:r>
              <a:rPr lang="el-GR" sz="1000" dirty="0">
                <a:solidFill>
                  <a:srgbClr val="212121"/>
                </a:solidFill>
                <a:latin typeface="Roboto"/>
              </a:rPr>
              <a:t> </a:t>
            </a:r>
            <a:r>
              <a:rPr lang="en-US" sz="1000" dirty="0">
                <a:solidFill>
                  <a:srgbClr val="212121"/>
                </a:solidFill>
                <a:latin typeface="Roboto"/>
              </a:rPr>
              <a:t>et al., 2022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8019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5097" y="171264"/>
            <a:ext cx="11425646" cy="551547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Βιταμίνη </a:t>
            </a:r>
            <a:r>
              <a:rPr lang="en-US" b="1" dirty="0"/>
              <a:t>D</a:t>
            </a:r>
            <a:r>
              <a:rPr lang="el-GR" b="1" dirty="0"/>
              <a:t>-ευαισθησία στην ινσουλίνη</a:t>
            </a:r>
            <a:r>
              <a:rPr lang="en-US" b="1" dirty="0"/>
              <a:t> </a:t>
            </a:r>
            <a:r>
              <a:rPr lang="el-GR" b="1" dirty="0"/>
              <a:t>&amp; πρόωρα βρέφη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92777" y="966651"/>
            <a:ext cx="10937966" cy="5677989"/>
          </a:xfrm>
        </p:spPr>
        <p:txBody>
          <a:bodyPr>
            <a:normAutofit/>
          </a:bodyPr>
          <a:lstStyle/>
          <a:p>
            <a:pPr algn="just"/>
            <a:r>
              <a:rPr lang="el-GR" sz="2500" dirty="0"/>
              <a:t>Τα επίπεδα </a:t>
            </a:r>
            <a:r>
              <a:rPr lang="el-GR" sz="2500" b="1" dirty="0">
                <a:solidFill>
                  <a:srgbClr val="00B050"/>
                </a:solidFill>
              </a:rPr>
              <a:t>βιταμίνης D στον ορό συσχετίζονται με την ευαισθησία στην ινσουλίνη &amp; </a:t>
            </a:r>
            <a:r>
              <a:rPr lang="el-GR" sz="2500" b="1" dirty="0">
                <a:solidFill>
                  <a:srgbClr val="0070C0"/>
                </a:solidFill>
              </a:rPr>
              <a:t>η βιταμίνη D</a:t>
            </a:r>
            <a:r>
              <a:rPr lang="en-US" sz="2500" b="1" dirty="0">
                <a:solidFill>
                  <a:srgbClr val="0070C0"/>
                </a:solidFill>
              </a:rPr>
              <a:t>,</a:t>
            </a:r>
            <a:r>
              <a:rPr lang="el-GR" sz="2500" b="1" dirty="0">
                <a:solidFill>
                  <a:srgbClr val="0070C0"/>
                </a:solidFill>
              </a:rPr>
              <a:t> </a:t>
            </a:r>
            <a:r>
              <a:rPr lang="el-GR" sz="2500" b="1" u="sng" dirty="0">
                <a:solidFill>
                  <a:srgbClr val="0070C0"/>
                </a:solidFill>
              </a:rPr>
              <a:t>βελτιώνει</a:t>
            </a:r>
            <a:r>
              <a:rPr lang="el-GR" sz="2500" b="1" dirty="0">
                <a:solidFill>
                  <a:srgbClr val="0070C0"/>
                </a:solidFill>
              </a:rPr>
              <a:t> την ευαισθησία των περιφερικών μυών στην ινσουλίνη</a:t>
            </a:r>
            <a:endParaRPr lang="el-GR" sz="25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l-GR" sz="2500" dirty="0"/>
              <a:t>                  επομένως είναι σημαντικό να</a:t>
            </a:r>
          </a:p>
          <a:p>
            <a:pPr marL="0" indent="0" algn="just">
              <a:buNone/>
            </a:pPr>
            <a:endParaRPr lang="el-GR" sz="2500" dirty="0"/>
          </a:p>
          <a:p>
            <a:pPr algn="just"/>
            <a:r>
              <a:rPr lang="el-GR" sz="2500" dirty="0"/>
              <a:t> λαμβάνονται υπόψη τα </a:t>
            </a:r>
            <a:r>
              <a:rPr lang="el-GR" sz="2500" b="1" dirty="0">
                <a:solidFill>
                  <a:srgbClr val="002060"/>
                </a:solidFill>
              </a:rPr>
              <a:t>επίπεδα βιταμίνης D κατά τη διερεύνηση της συσχέτισης </a:t>
            </a:r>
            <a:r>
              <a:rPr lang="el-GR" sz="2500" b="1" u="sng" dirty="0">
                <a:solidFill>
                  <a:srgbClr val="002060"/>
                </a:solidFill>
              </a:rPr>
              <a:t>μεταξύ πρόωρου τοκετού, ευαισθησίας στην ινσουλίνη &amp; μυϊκής λειτουργίας</a:t>
            </a:r>
          </a:p>
          <a:p>
            <a:pPr marL="0" indent="0" algn="just">
              <a:buNone/>
            </a:pPr>
            <a:endParaRPr lang="el-GR" sz="2500" dirty="0"/>
          </a:p>
          <a:p>
            <a:pPr algn="just"/>
            <a:r>
              <a:rPr lang="el-GR" sz="2500" dirty="0"/>
              <a:t>Λίγες μελέτες έχουν διερευνήσει τον αντίκτυπο του πρόωρου τοκετού στον μεταβολισμό </a:t>
            </a:r>
            <a:r>
              <a:rPr lang="en-US" sz="2500" dirty="0"/>
              <a:t>&amp;</a:t>
            </a:r>
            <a:r>
              <a:rPr lang="el-GR" sz="2500" dirty="0"/>
              <a:t> τη λειτουργία των μυών στη μετέπειτα ζωή</a:t>
            </a:r>
          </a:p>
          <a:p>
            <a:pPr algn="just"/>
            <a:endParaRPr lang="el-GR" sz="2500" dirty="0"/>
          </a:p>
        </p:txBody>
      </p:sp>
      <p:sp>
        <p:nvSpPr>
          <p:cNvPr id="4" name="Ορθογώνιο 3"/>
          <p:cNvSpPr/>
          <p:nvPr/>
        </p:nvSpPr>
        <p:spPr>
          <a:xfrm>
            <a:off x="9187543" y="6270170"/>
            <a:ext cx="1872343" cy="37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  <a:latin typeface="Roboto"/>
              </a:rPr>
              <a:t>Wood CL</a:t>
            </a:r>
            <a:r>
              <a:rPr lang="el-GR" sz="1000" dirty="0">
                <a:solidFill>
                  <a:schemeClr val="bg2"/>
                </a:solidFill>
                <a:latin typeface="Roboto"/>
              </a:rPr>
              <a:t> </a:t>
            </a:r>
            <a:r>
              <a:rPr lang="en-US" sz="1000" dirty="0">
                <a:solidFill>
                  <a:schemeClr val="bg2"/>
                </a:solidFill>
                <a:latin typeface="Roboto"/>
              </a:rPr>
              <a:t>et al., 2022</a:t>
            </a:r>
            <a:endParaRPr lang="el-GR" sz="1000" dirty="0">
              <a:solidFill>
                <a:schemeClr val="bg2"/>
              </a:solidFill>
            </a:endParaRPr>
          </a:p>
        </p:txBody>
      </p:sp>
      <p:sp>
        <p:nvSpPr>
          <p:cNvPr id="5" name="Κάτω βέλος 4"/>
          <p:cNvSpPr/>
          <p:nvPr/>
        </p:nvSpPr>
        <p:spPr>
          <a:xfrm rot="1584020">
            <a:off x="6801393" y="2621280"/>
            <a:ext cx="357052" cy="679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692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1" y="145139"/>
            <a:ext cx="10842170" cy="95214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Συστάσεις βελτιστοποίησης της δια βίου υγείας &amp; ευεξίας για άτομα που γεννήθηκαν πρόωρα</a:t>
            </a:r>
            <a:br>
              <a:rPr lang="el-GR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8937" y="1227909"/>
            <a:ext cx="10755675" cy="5373188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Το σύνολο συστάσεων Πρόληψης &amp; Διαχείρισης επικεντρώνεται στον </a:t>
            </a:r>
            <a:r>
              <a:rPr lang="el-GR" sz="2400" b="1" u="sng" dirty="0">
                <a:solidFill>
                  <a:srgbClr val="0070C0"/>
                </a:solidFill>
              </a:rPr>
              <a:t>καρδιαγγειακό κίνδυνο</a:t>
            </a:r>
            <a:r>
              <a:rPr lang="el-GR" sz="2400" b="1" dirty="0">
                <a:solidFill>
                  <a:srgbClr val="0070C0"/>
                </a:solidFill>
              </a:rPr>
              <a:t>, με έμφαση στον:</a:t>
            </a:r>
          </a:p>
          <a:p>
            <a:pPr marL="0" indent="0" algn="just">
              <a:buNone/>
            </a:pPr>
            <a:r>
              <a:rPr lang="el-GR" sz="2400" b="1" dirty="0">
                <a:solidFill>
                  <a:srgbClr val="0070C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 err="1">
                <a:solidFill>
                  <a:srgbClr val="002060"/>
                </a:solidFill>
              </a:rPr>
              <a:t>προσυμπτωματικό</a:t>
            </a:r>
            <a:r>
              <a:rPr lang="el-GR" sz="2400" b="1" dirty="0">
                <a:solidFill>
                  <a:srgbClr val="002060"/>
                </a:solidFill>
              </a:rPr>
              <a:t> έλεγχο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αναγνώριση πρόσθετου οικογενειακού ιστορικού    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u="sng" dirty="0">
                <a:solidFill>
                  <a:srgbClr val="002060"/>
                </a:solidFill>
              </a:rPr>
              <a:t>προώθηση συμπεριφορών τρόπου ζωής </a:t>
            </a:r>
            <a:r>
              <a:rPr lang="el-GR" sz="2400" b="1" dirty="0">
                <a:solidFill>
                  <a:srgbClr val="002060"/>
                </a:solidFill>
              </a:rPr>
              <a:t>που υποστηρίζουν την καρδιαγγειακή υγεία</a:t>
            </a:r>
          </a:p>
          <a:p>
            <a:pPr marL="0" indent="0" algn="just">
              <a:buNone/>
            </a:pPr>
            <a:endParaRPr lang="el-GR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/>
              <a:t>Τα άτομα που γεννιούνται </a:t>
            </a:r>
            <a:r>
              <a:rPr lang="el-GR" sz="2400" b="1" dirty="0"/>
              <a:t>πρόωρα</a:t>
            </a:r>
            <a:r>
              <a:rPr lang="el-GR" sz="2400" dirty="0"/>
              <a:t> &amp; όσοι έχουν επιπλέον </a:t>
            </a:r>
            <a:r>
              <a:rPr lang="el-GR" sz="2400" b="1" dirty="0"/>
              <a:t>οικογενειακό ιστορικό </a:t>
            </a:r>
            <a:r>
              <a:rPr lang="el-GR" sz="2400" dirty="0"/>
              <a:t>ή κινδύνους που σχετίζονται με τον </a:t>
            </a:r>
            <a:r>
              <a:rPr lang="el-GR" sz="2400" b="1" dirty="0"/>
              <a:t>τρόπο ζωής</a:t>
            </a:r>
            <a:r>
              <a:rPr lang="el-GR" sz="2400" dirty="0"/>
              <a:t>, διατρέχουν </a:t>
            </a:r>
            <a:r>
              <a:rPr lang="el-GR" sz="2400" b="1" u="sng" dirty="0">
                <a:solidFill>
                  <a:srgbClr val="002060"/>
                </a:solidFill>
              </a:rPr>
              <a:t>αυξημένο κίνδυνο υπέρτασης </a:t>
            </a:r>
            <a:r>
              <a:rPr lang="el-GR" sz="2400" b="1" dirty="0">
                <a:solidFill>
                  <a:srgbClr val="002060"/>
                </a:solidFill>
              </a:rPr>
              <a:t>στην ενήλικη ζωή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36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226424"/>
            <a:ext cx="8911687" cy="609599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Εισαγωγή-Ορισμός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0891" y="757646"/>
            <a:ext cx="11355978" cy="6004559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Η </a:t>
            </a:r>
            <a:r>
              <a:rPr lang="el-GR" sz="2400" b="1" dirty="0"/>
              <a:t>πρόωρη γέννηση είναι ο τοκετός </a:t>
            </a:r>
            <a:r>
              <a:rPr lang="el-GR" sz="2400" dirty="0"/>
              <a:t>που γίνεται πριν από την </a:t>
            </a:r>
            <a:r>
              <a:rPr lang="el-GR" sz="2400" b="1" dirty="0">
                <a:solidFill>
                  <a:schemeClr val="accent1"/>
                </a:solidFill>
              </a:rPr>
              <a:t>37η εβδομάδα κύησης</a:t>
            </a:r>
          </a:p>
          <a:p>
            <a:pPr algn="just"/>
            <a:r>
              <a:rPr lang="el-GR" sz="2400" dirty="0"/>
              <a:t>Οι διαφορετικοί βαθμοί </a:t>
            </a:r>
            <a:r>
              <a:rPr lang="el-GR" sz="2400" dirty="0" err="1"/>
              <a:t>προωρότητας</a:t>
            </a:r>
            <a:r>
              <a:rPr lang="el-GR" sz="2400" dirty="0"/>
              <a:t> καθορίζονται από: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την ηλικία κύησης (GA)  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το βάρος γέννησης (BW)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sz="2400" b="1" dirty="0"/>
          </a:p>
          <a:p>
            <a:pPr algn="just"/>
            <a:r>
              <a:rPr lang="el-GR" sz="2400" dirty="0"/>
              <a:t> </a:t>
            </a:r>
            <a:r>
              <a:rPr lang="el-GR" sz="2400" b="1" dirty="0">
                <a:solidFill>
                  <a:schemeClr val="accent1"/>
                </a:solidFill>
              </a:rPr>
              <a:t>Ταξινόμηση πρόωρων βρεφών σύμφωνα με το Βάρος Σώματος: </a:t>
            </a:r>
          </a:p>
          <a:p>
            <a:pPr marL="0" indent="0" algn="just">
              <a:buNone/>
            </a:pPr>
            <a:endParaRPr lang="el-GR" sz="2400" b="1" dirty="0">
              <a:solidFill>
                <a:schemeClr val="accent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Χαμηλό βάρος γέννησης (LBW)                  BW μικρότερο από 2500 g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Πολύ χαμηλό βάρος γέννησης (VLBW)         &gt;&gt;    &gt;&gt;    &gt;&gt;         1500 g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Εξαιρετικά χαμηλό βάρος γέννησης (ELBW)  &gt;&gt;    &gt;&gt;    &gt;&gt;        1000 g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7402286" y="6352903"/>
            <a:ext cx="4223657" cy="409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dirty="0" err="1"/>
              <a:t>Γκιούρου</a:t>
            </a:r>
            <a:r>
              <a:rPr lang="el-GR" sz="800" dirty="0"/>
              <a:t> Θ. Ευθυμία, Γρηγόρης </a:t>
            </a:r>
            <a:r>
              <a:rPr lang="el-GR" sz="800" dirty="0" err="1"/>
              <a:t>Αμπατζόγλου</a:t>
            </a:r>
            <a:r>
              <a:rPr lang="el-GR" sz="800" dirty="0"/>
              <a:t>, 2018 </a:t>
            </a:r>
          </a:p>
        </p:txBody>
      </p:sp>
    </p:spTree>
    <p:extLst>
      <p:ext uri="{BB962C8B-B14F-4D97-AF65-F5344CB8AC3E}">
        <p14:creationId xmlns:p14="http://schemas.microsoft.com/office/powerpoint/2010/main" val="105340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2080" y="95794"/>
            <a:ext cx="10789919" cy="94923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Συστάσεις βελτιστοποίησης της δια βίου υγείας &amp; ευεξίας για άτομα που γεννήθηκαν πρόωρα</a:t>
            </a:r>
            <a:endParaRPr lang="el-GR" sz="3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88273" y="1045029"/>
            <a:ext cx="11138263" cy="565186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Ο πρόωρος τοκετός αυξάνει τους κινδύνους για </a:t>
            </a:r>
            <a:r>
              <a:rPr lang="el-GR" sz="2400" b="1" u="sng" dirty="0">
                <a:solidFill>
                  <a:srgbClr val="0070C0"/>
                </a:solidFill>
              </a:rPr>
              <a:t>μεταβολικό σύνδρομο</a:t>
            </a:r>
            <a:r>
              <a:rPr lang="el-GR" sz="2400" u="sng" dirty="0">
                <a:solidFill>
                  <a:schemeClr val="tx1"/>
                </a:solidFill>
              </a:rPr>
              <a:t> </a:t>
            </a:r>
            <a:r>
              <a:rPr lang="el-GR" sz="2400" dirty="0">
                <a:solidFill>
                  <a:schemeClr val="tx1"/>
                </a:solidFill>
              </a:rPr>
              <a:t>που σχετίζεται με: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αυξημένο ποσοστό λίπους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υψηλότερα επίπεδα γλυκόζης νηστείας  &amp;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ολικής χοληστερόλης</a:t>
            </a:r>
          </a:p>
          <a:p>
            <a:pPr marL="0" indent="0" algn="just">
              <a:buNone/>
            </a:pPr>
            <a:endParaRPr lang="el-GR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Οι συστάσεις προαγωγής της υγείας αποσκοπούν στο να ενθαρρύνουν τους </a:t>
            </a:r>
            <a:r>
              <a:rPr lang="el-GR" sz="2400" dirty="0" err="1">
                <a:solidFill>
                  <a:schemeClr val="tx1"/>
                </a:solidFill>
              </a:rPr>
              <a:t>παρόχους</a:t>
            </a:r>
            <a:r>
              <a:rPr lang="el-GR" sz="2400" dirty="0">
                <a:solidFill>
                  <a:schemeClr val="tx1"/>
                </a:solidFill>
              </a:rPr>
              <a:t> να παρέμβουν νωρίτερα για να </a:t>
            </a:r>
            <a:r>
              <a:rPr lang="el-GR" sz="2400" b="1" dirty="0">
                <a:solidFill>
                  <a:srgbClr val="0070C0"/>
                </a:solidFill>
              </a:rPr>
              <a:t>συστήσουν τη διαχείριση του τρόπου ζωής με στόχο την πρόληψη</a:t>
            </a:r>
            <a:r>
              <a:rPr lang="el-GR" sz="240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υπέρτασης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καρδιαγγειακής  νόσου   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μεταβολικής νόσου</a:t>
            </a:r>
          </a:p>
          <a:p>
            <a:pPr algn="just"/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77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11681" y="235132"/>
            <a:ext cx="9492932" cy="53122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Έφηβοι &amp; μεταβολικό σύνδρομο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6354" y="940526"/>
            <a:ext cx="11129555" cy="5704114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Οι έφηβοι που γεννήθηκαν πρόωρα φαίνεται ότι είναι πιο πιθανό να έχουν: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υψηλότερο  σωματικό λίπος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υψηλότερη  περίμετρο μέσης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αντίσταση στην ινσουλίνη   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/>
              <a:t>μεταβολικό σύνδρομο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dirty="0"/>
              <a:t> σχετίζεται με την </a:t>
            </a:r>
            <a:r>
              <a:rPr lang="el-GR" sz="2400" b="1" dirty="0"/>
              <a:t>ταχύτερη αύξηση βάρους στη παιδική ηλικία </a:t>
            </a:r>
            <a:r>
              <a:rPr lang="el-GR" sz="2400" i="1" dirty="0"/>
              <a:t>(μετά την ηλικία του 1 έτους) </a:t>
            </a:r>
            <a:r>
              <a:rPr lang="el-GR" sz="2400" dirty="0"/>
              <a:t>&amp; της </a:t>
            </a:r>
            <a:r>
              <a:rPr lang="el-GR" sz="2400" b="1" dirty="0"/>
              <a:t>επακόλουθης σωματικής σύνθεσης </a:t>
            </a:r>
            <a:r>
              <a:rPr lang="el-GR" sz="2400" dirty="0"/>
              <a:t>καθώς &amp; με την </a:t>
            </a:r>
            <a:r>
              <a:rPr lang="el-GR" sz="2400" b="1" dirty="0"/>
              <a:t>απώλεια του μητρικού θηλασμού </a:t>
            </a:r>
          </a:p>
          <a:p>
            <a:pPr algn="just"/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9683931" y="5886994"/>
            <a:ext cx="1497874" cy="452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/>
              <a:t>Embleton, 2016</a:t>
            </a:r>
          </a:p>
        </p:txBody>
      </p:sp>
      <p:sp>
        <p:nvSpPr>
          <p:cNvPr id="5" name="Κάτω βέλος 4"/>
          <p:cNvSpPr/>
          <p:nvPr/>
        </p:nvSpPr>
        <p:spPr>
          <a:xfrm rot="1549361">
            <a:off x="5729299" y="2166991"/>
            <a:ext cx="484632" cy="1849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9712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4331" y="182880"/>
            <a:ext cx="10337075" cy="1062446"/>
          </a:xfrm>
        </p:spPr>
        <p:txBody>
          <a:bodyPr>
            <a:normAutofit/>
          </a:bodyPr>
          <a:lstStyle/>
          <a:p>
            <a:pPr algn="ctr"/>
            <a:r>
              <a:rPr lang="el-GR" sz="3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Συστάσεις βελτιστοποίησης της δια βίου υγείας &amp; ευεξίας για άτομα που γεννήθηκαν πρόωρα</a:t>
            </a:r>
            <a:endParaRPr lang="el-GR" sz="3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96685" y="1245326"/>
            <a:ext cx="11355977" cy="5242560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Η αναγνώριση του κινδύνου είναι το πρώτο βήμα για την αναγνώριση της </a:t>
            </a:r>
            <a:r>
              <a:rPr lang="el-GR" sz="2400" b="1" u="sng" dirty="0">
                <a:solidFill>
                  <a:srgbClr val="0070C0"/>
                </a:solidFill>
              </a:rPr>
              <a:t>σημασίας της παρέμβασης </a:t>
            </a:r>
            <a:r>
              <a:rPr lang="el-GR" sz="2400" b="1" dirty="0">
                <a:solidFill>
                  <a:srgbClr val="0070C0"/>
                </a:solidFill>
              </a:rPr>
              <a:t>&amp; περιλαμβάνει: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την εκπαίδευση των οικογενειών   &amp;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των ασθενών </a:t>
            </a:r>
          </a:p>
          <a:p>
            <a:pPr marL="0" indent="0" algn="just">
              <a:buNone/>
            </a:pPr>
            <a:r>
              <a:rPr lang="el-GR" sz="2400" dirty="0"/>
              <a:t>                                                                         σχετικά με τρόπους </a:t>
            </a:r>
          </a:p>
          <a:p>
            <a:pPr marL="0" indent="0" algn="just">
              <a:buNone/>
            </a:pPr>
            <a:endParaRPr lang="el-GR" sz="2400" dirty="0"/>
          </a:p>
          <a:p>
            <a:pPr algn="just"/>
            <a:r>
              <a:rPr lang="el-GR" sz="2400" dirty="0"/>
              <a:t>μείωσης των επιπτώσεων του κινδύνου μέσω της </a:t>
            </a:r>
            <a:r>
              <a:rPr lang="el-GR" sz="2400" b="1" dirty="0">
                <a:solidFill>
                  <a:srgbClr val="002060"/>
                </a:solidFill>
              </a:rPr>
              <a:t>διαχείρισης του τρόπου ζωής </a:t>
            </a:r>
            <a:r>
              <a:rPr lang="el-GR" sz="2400" dirty="0"/>
              <a:t>&amp; των </a:t>
            </a:r>
            <a:r>
              <a:rPr lang="el-GR" sz="2400" b="1" dirty="0">
                <a:solidFill>
                  <a:srgbClr val="002060"/>
                </a:solidFill>
              </a:rPr>
              <a:t>συμπεριφορών</a:t>
            </a:r>
          </a:p>
          <a:p>
            <a:pPr algn="just"/>
            <a:r>
              <a:rPr lang="el-GR" sz="2400" dirty="0"/>
              <a:t>Η μείωση των </a:t>
            </a:r>
            <a:r>
              <a:rPr lang="el-GR" sz="2400" b="1" dirty="0">
                <a:solidFill>
                  <a:srgbClr val="002060"/>
                </a:solidFill>
              </a:rPr>
              <a:t>κοινωνικοοικονομικών &amp; περιβαλλοντικών παραγόντων κινδύνου </a:t>
            </a:r>
            <a:r>
              <a:rPr lang="el-GR" sz="2400" dirty="0"/>
              <a:t>θα πρέπει να λαμβάνεται υπόψη σε οποιαδήποτε συνιστώμενη παρέμβαση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927771" y="6305285"/>
            <a:ext cx="1698172" cy="382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Michelle M. et al., 2021</a:t>
            </a:r>
            <a:endParaRPr lang="el-GR" sz="900" dirty="0"/>
          </a:p>
        </p:txBody>
      </p:sp>
      <p:sp>
        <p:nvSpPr>
          <p:cNvPr id="5" name="Κάτω βέλος 4"/>
          <p:cNvSpPr/>
          <p:nvPr/>
        </p:nvSpPr>
        <p:spPr>
          <a:xfrm rot="1184706">
            <a:off x="6374673" y="2168435"/>
            <a:ext cx="483327" cy="1698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369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41417" y="95794"/>
            <a:ext cx="10528663" cy="62701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Αλληλεπιδράσεις σίτισης με τους φροντιστές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7714" y="722811"/>
            <a:ext cx="11739155" cy="6000206"/>
          </a:xfrm>
        </p:spPr>
        <p:txBody>
          <a:bodyPr>
            <a:noAutofit/>
          </a:bodyPr>
          <a:lstStyle/>
          <a:p>
            <a:pPr algn="just"/>
            <a:r>
              <a:rPr lang="el-GR" sz="2400" dirty="0"/>
              <a:t>                 Τα παιδιά που γεννήθηκαν πρόωρα βιώνουν: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πιο καταναγκαστικές &amp; αρνητικές αλληλεπιδράσεις σίτισης με τους φροντιστές                   </a:t>
            </a:r>
          </a:p>
          <a:p>
            <a:pPr marL="0" indent="0" algn="just">
              <a:buNone/>
            </a:pPr>
            <a:r>
              <a:rPr lang="el-GR" sz="2400" b="1" dirty="0">
                <a:solidFill>
                  <a:srgbClr val="002060"/>
                </a:solidFill>
              </a:rPr>
              <a:t>                                            λόγω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sz="2400" b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υψηλών ποσοστών μητρικού άγχους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χαμηλής διάρκειας αποκλειστική σίτιση με μητρικό γάλα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πρώιμη εισαγωγή σε στερεά τρόφιμα &amp; κακής ποιότητας διατροφή</a:t>
            </a:r>
          </a:p>
          <a:p>
            <a:pPr algn="just"/>
            <a:endParaRPr lang="el-GR" sz="2400" dirty="0"/>
          </a:p>
          <a:p>
            <a:pPr algn="just"/>
            <a:r>
              <a:rPr lang="el-GR" sz="2400" dirty="0"/>
              <a:t>Απαιτείται έρευνα που εξετάζει </a:t>
            </a:r>
            <a:r>
              <a:rPr lang="el-GR" sz="2400" b="1" dirty="0"/>
              <a:t>τον ρόλο των αλληλεπιδράσεων φροντιστή-παιδιού στη διατροφή </a:t>
            </a:r>
          </a:p>
        </p:txBody>
      </p:sp>
      <p:sp>
        <p:nvSpPr>
          <p:cNvPr id="4" name="Κάτω βέλος 3"/>
          <p:cNvSpPr/>
          <p:nvPr/>
        </p:nvSpPr>
        <p:spPr>
          <a:xfrm rot="1511710">
            <a:off x="5373190" y="1907177"/>
            <a:ext cx="313509" cy="1053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9683931" y="6470469"/>
            <a:ext cx="2081349" cy="31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Walton et al., 2022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499999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89166" y="243840"/>
            <a:ext cx="10015446" cy="53122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Διατροφικές συστάσεις καρδιαγγειακής υγείας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0891" y="1393371"/>
            <a:ext cx="11390811" cy="5303519"/>
          </a:xfrm>
        </p:spPr>
        <p:txBody>
          <a:bodyPr>
            <a:normAutofit/>
          </a:bodyPr>
          <a:lstStyle/>
          <a:p>
            <a:pPr algn="just"/>
            <a:r>
              <a:rPr lang="el-GR" sz="2600" dirty="0"/>
              <a:t>Η </a:t>
            </a:r>
            <a:r>
              <a:rPr lang="el-GR" sz="2600" b="1" dirty="0"/>
              <a:t>διατροφή</a:t>
            </a:r>
            <a:r>
              <a:rPr lang="el-GR" sz="2600" dirty="0"/>
              <a:t> είναι ο ακρογωνιαίος λίθος της </a:t>
            </a:r>
            <a:r>
              <a:rPr lang="el-GR" sz="2600" b="1" dirty="0"/>
              <a:t>πρόληψης των καρδιαγγειακών παθήσεων:</a:t>
            </a:r>
            <a:r>
              <a:rPr lang="el-GR" sz="2600" dirty="0"/>
              <a:t> επηρεάζει μεγάλο αριθμό παραγόντων κινδύνου &amp; μεταβολικών οδών &amp; είναι σημαντική για τη διατήρηση του βάρους</a:t>
            </a:r>
          </a:p>
          <a:p>
            <a:pPr marL="0" indent="0" algn="just">
              <a:buNone/>
            </a:pPr>
            <a:endParaRPr lang="el-GR" sz="2600" dirty="0"/>
          </a:p>
          <a:p>
            <a:pPr algn="just"/>
            <a:r>
              <a:rPr lang="el-GR" sz="2600" dirty="0"/>
              <a:t>Η εστίαση πρέπει να είναι σε </a:t>
            </a:r>
            <a:r>
              <a:rPr lang="el-GR" sz="2600" b="1" dirty="0">
                <a:solidFill>
                  <a:srgbClr val="002060"/>
                </a:solidFill>
              </a:rPr>
              <a:t>υγιεινά τρόφιμα &amp; διατροφικά πρότυπα, </a:t>
            </a:r>
            <a:r>
              <a:rPr lang="el-GR" sz="2600" b="1" u="sng" dirty="0">
                <a:solidFill>
                  <a:srgbClr val="FF0000"/>
                </a:solidFill>
              </a:rPr>
              <a:t>όχι</a:t>
            </a:r>
            <a:r>
              <a:rPr lang="el-GR" sz="2600" b="1" dirty="0">
                <a:solidFill>
                  <a:srgbClr val="002060"/>
                </a:solidFill>
              </a:rPr>
              <a:t> σε μεμονωμένα θρεπτικά συστατικά</a:t>
            </a:r>
            <a:r>
              <a:rPr lang="el-GR" sz="2600" dirty="0">
                <a:solidFill>
                  <a:srgbClr val="002060"/>
                </a:solidFill>
              </a:rPr>
              <a:t> </a:t>
            </a:r>
            <a:r>
              <a:rPr lang="el-GR" sz="2600" i="1" dirty="0"/>
              <a:t>(δεν υπάρχει μαγική σφαίρα)</a:t>
            </a:r>
          </a:p>
          <a:p>
            <a:pPr algn="just"/>
            <a:endParaRPr lang="el-GR" sz="2600" dirty="0"/>
          </a:p>
        </p:txBody>
      </p:sp>
      <p:sp>
        <p:nvSpPr>
          <p:cNvPr id="4" name="Ορθογώνιο 3"/>
          <p:cNvSpPr/>
          <p:nvPr/>
        </p:nvSpPr>
        <p:spPr>
          <a:xfrm>
            <a:off x="8195355" y="6017624"/>
            <a:ext cx="3309257" cy="57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>
                <a:solidFill>
                  <a:prstClr val="white"/>
                </a:solidFill>
              </a:rPr>
              <a:t>Verschuren WMM, Boer JMA, </a:t>
            </a:r>
            <a:r>
              <a:rPr lang="en-US" sz="800" dirty="0" err="1">
                <a:solidFill>
                  <a:prstClr val="white"/>
                </a:solidFill>
              </a:rPr>
              <a:t>Temme</a:t>
            </a:r>
            <a:r>
              <a:rPr lang="en-US" sz="800" dirty="0">
                <a:solidFill>
                  <a:prstClr val="white"/>
                </a:solidFill>
              </a:rPr>
              <a:t> EHM</a:t>
            </a:r>
          </a:p>
          <a:p>
            <a:pPr lvl="0"/>
            <a:r>
              <a:rPr lang="en-US" sz="800" dirty="0">
                <a:solidFill>
                  <a:prstClr val="white"/>
                </a:solidFill>
              </a:rPr>
              <a:t>Optimal diet for cardiovascular and planetary health</a:t>
            </a:r>
          </a:p>
          <a:p>
            <a:pPr lvl="0"/>
            <a:r>
              <a:rPr lang="en-US" sz="800" i="1" dirty="0">
                <a:solidFill>
                  <a:prstClr val="white"/>
                </a:solidFill>
              </a:rPr>
              <a:t>Heart </a:t>
            </a:r>
            <a:r>
              <a:rPr lang="en-US" sz="800" dirty="0">
                <a:solidFill>
                  <a:prstClr val="white"/>
                </a:solidFill>
              </a:rPr>
              <a:t>2022;</a:t>
            </a:r>
            <a:r>
              <a:rPr lang="en-US" sz="800" b="1" dirty="0">
                <a:solidFill>
                  <a:prstClr val="white"/>
                </a:solidFill>
              </a:rPr>
              <a:t>108:</a:t>
            </a:r>
            <a:r>
              <a:rPr lang="en-US" sz="800" dirty="0">
                <a:solidFill>
                  <a:prstClr val="white"/>
                </a:solidFill>
              </a:rPr>
              <a:t>1234-1239.</a:t>
            </a:r>
          </a:p>
        </p:txBody>
      </p:sp>
    </p:spTree>
    <p:extLst>
      <p:ext uri="{BB962C8B-B14F-4D97-AF65-F5344CB8AC3E}">
        <p14:creationId xmlns:p14="http://schemas.microsoft.com/office/powerpoint/2010/main" val="1217545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50423" y="87086"/>
            <a:ext cx="9754189" cy="648791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Διατροφικές συστάσεις καρδιαγγειακής υγείας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83771" y="627017"/>
            <a:ext cx="11190515" cy="5969728"/>
          </a:xfrm>
        </p:spPr>
        <p:txBody>
          <a:bodyPr/>
          <a:lstStyle/>
          <a:p>
            <a:pPr lvl="0" algn="just">
              <a:buClr>
                <a:srgbClr val="A53010"/>
              </a:buClr>
            </a:pPr>
            <a:r>
              <a:rPr lang="el-G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Κατευθυντήρια αρχή για υγιεινές διατροφικές επιλογές είναι η στροφή προς μια </a:t>
            </a:r>
            <a:r>
              <a:rPr lang="el-GR" sz="2400" b="1" dirty="0">
                <a:solidFill>
                  <a:srgbClr val="002060"/>
                </a:solidFill>
              </a:rPr>
              <a:t>φυτική διατροφή </a:t>
            </a:r>
            <a:r>
              <a:rPr lang="el-G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&amp; η </a:t>
            </a:r>
            <a:r>
              <a:rPr lang="el-GR" sz="2400" b="1" u="sng" dirty="0">
                <a:solidFill>
                  <a:srgbClr val="0070C0"/>
                </a:solidFill>
              </a:rPr>
              <a:t>αποφυγή τροφών </a:t>
            </a:r>
            <a:r>
              <a:rPr lang="el-GR" sz="2400" b="1" dirty="0">
                <a:solidFill>
                  <a:srgbClr val="0070C0"/>
                </a:solidFill>
              </a:rPr>
              <a:t>εξαιρετικά επεξεργασμένων </a:t>
            </a:r>
            <a:r>
              <a:rPr lang="el-GR" sz="2400" dirty="0">
                <a:solidFill>
                  <a:srgbClr val="0070C0"/>
                </a:solidFill>
              </a:rPr>
              <a:t>με υψηλή </a:t>
            </a:r>
            <a:r>
              <a:rPr lang="el-GR" sz="2400" b="1" dirty="0">
                <a:solidFill>
                  <a:srgbClr val="0070C0"/>
                </a:solidFill>
              </a:rPr>
              <a:t>πυκνότητα ενέργειας, πλούσιων σε αλάτι, ζάχαρη &amp; λίπος</a:t>
            </a:r>
          </a:p>
          <a:p>
            <a:pPr lvl="0" algn="just">
              <a:buClr>
                <a:srgbClr val="A53010"/>
              </a:buClr>
            </a:pPr>
            <a:r>
              <a:rPr lang="el-G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Βασικά συστατικά μιας υγιεινής διατροφής είναι: </a:t>
            </a:r>
            <a:r>
              <a:rPr lang="el-GR" sz="2400" b="1" dirty="0">
                <a:solidFill>
                  <a:srgbClr val="002060"/>
                </a:solidFill>
              </a:rPr>
              <a:t>φρούτα, λαχανικά, όσπρια, ξηροί καρποί, δημητριακά ολικής αλέσεως, ψάρια, γαλακτοκομικά με χαμηλά λιπαρά &amp; φυτικά έλαια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195355" y="6017624"/>
            <a:ext cx="3309257" cy="57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>
                <a:solidFill>
                  <a:prstClr val="white"/>
                </a:solidFill>
              </a:rPr>
              <a:t>Verschuren WMM, Boer JMA, </a:t>
            </a:r>
            <a:r>
              <a:rPr lang="en-US" sz="800" dirty="0" err="1">
                <a:solidFill>
                  <a:prstClr val="white"/>
                </a:solidFill>
              </a:rPr>
              <a:t>Temme</a:t>
            </a:r>
            <a:r>
              <a:rPr lang="en-US" sz="800" dirty="0">
                <a:solidFill>
                  <a:prstClr val="white"/>
                </a:solidFill>
              </a:rPr>
              <a:t> EHM</a:t>
            </a:r>
          </a:p>
          <a:p>
            <a:pPr lvl="0"/>
            <a:r>
              <a:rPr lang="en-US" sz="800" dirty="0">
                <a:solidFill>
                  <a:prstClr val="white"/>
                </a:solidFill>
              </a:rPr>
              <a:t>Optimal diet for cardiovascular and planetary health</a:t>
            </a:r>
          </a:p>
          <a:p>
            <a:pPr lvl="0"/>
            <a:r>
              <a:rPr lang="en-US" sz="800" i="1" dirty="0">
                <a:solidFill>
                  <a:prstClr val="white"/>
                </a:solidFill>
              </a:rPr>
              <a:t>Heart </a:t>
            </a:r>
            <a:r>
              <a:rPr lang="en-US" sz="800" dirty="0">
                <a:solidFill>
                  <a:prstClr val="white"/>
                </a:solidFill>
              </a:rPr>
              <a:t>2022;</a:t>
            </a:r>
            <a:r>
              <a:rPr lang="en-US" sz="800" b="1" dirty="0">
                <a:solidFill>
                  <a:prstClr val="white"/>
                </a:solidFill>
              </a:rPr>
              <a:t>108:</a:t>
            </a:r>
            <a:r>
              <a:rPr lang="en-US" sz="800" dirty="0">
                <a:solidFill>
                  <a:prstClr val="white"/>
                </a:solidFill>
              </a:rPr>
              <a:t>1234-1239.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246" y="3753395"/>
            <a:ext cx="5947954" cy="2973978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293223" y="662484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https://www.hcs.gr/astheneis-koino/odigies-gia-ygieini-diatrofi/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3908607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7211" y="243840"/>
            <a:ext cx="9867401" cy="53122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Διατροφικές συστάσεις καρδιαγγειακής υγείας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6353" y="1105989"/>
            <a:ext cx="11225349" cy="5547359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Μια φυτική διατροφή με </a:t>
            </a:r>
            <a:r>
              <a:rPr lang="el-GR" sz="2400" b="1" dirty="0">
                <a:solidFill>
                  <a:srgbClr val="002060"/>
                </a:solidFill>
              </a:rPr>
              <a:t>περιορισμένες ποσότητες ζωικών τροφών</a:t>
            </a:r>
            <a:r>
              <a:rPr lang="el-GR" sz="2400" dirty="0"/>
              <a:t>, χρησιμοποιώντας </a:t>
            </a:r>
            <a:r>
              <a:rPr lang="el-GR" sz="2400" b="1" dirty="0">
                <a:solidFill>
                  <a:srgbClr val="0070C0"/>
                </a:solidFill>
              </a:rPr>
              <a:t>τοπικά &amp; εποχιακά προϊόντα</a:t>
            </a:r>
            <a:r>
              <a:rPr lang="el-GR" sz="2400" dirty="0"/>
              <a:t>, </a:t>
            </a:r>
            <a:r>
              <a:rPr lang="el-GR" sz="2400" b="1" u="sng" dirty="0"/>
              <a:t>είναι </a:t>
            </a:r>
            <a:r>
              <a:rPr lang="el-GR" sz="2400" b="1" u="sng" dirty="0">
                <a:solidFill>
                  <a:srgbClr val="002060"/>
                </a:solidFill>
              </a:rPr>
              <a:t>καλή για την υγεία του ανθρώπου &amp; του πλανήτη</a:t>
            </a:r>
          </a:p>
          <a:p>
            <a:pPr marL="0" indent="0" algn="just">
              <a:buNone/>
            </a:pPr>
            <a:endParaRPr lang="el-GR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/>
              <a:t>Η </a:t>
            </a:r>
            <a:r>
              <a:rPr lang="el-GR" sz="2400" b="1" dirty="0">
                <a:solidFill>
                  <a:srgbClr val="002060"/>
                </a:solidFill>
              </a:rPr>
              <a:t>μείωση των απορριμμάτων τροφίμων </a:t>
            </a:r>
            <a:r>
              <a:rPr lang="el-GR" sz="2400" dirty="0"/>
              <a:t>συμβάλλει στη </a:t>
            </a:r>
            <a:r>
              <a:rPr lang="el-GR" sz="2400" b="1" dirty="0">
                <a:solidFill>
                  <a:srgbClr val="002060"/>
                </a:solidFill>
              </a:rPr>
              <a:t>μείωση των περιβαλλοντικών επιπτώσεων</a:t>
            </a:r>
          </a:p>
          <a:p>
            <a:pPr marL="0" indent="0" algn="just">
              <a:buNone/>
            </a:pPr>
            <a:endParaRPr lang="el-GR" sz="2400" dirty="0"/>
          </a:p>
          <a:p>
            <a:pPr algn="just"/>
            <a:r>
              <a:rPr lang="el-GR" sz="2400" b="1" dirty="0">
                <a:solidFill>
                  <a:srgbClr val="0070C0"/>
                </a:solidFill>
              </a:rPr>
              <a:t>Οι αλλαγές στη διατροφή </a:t>
            </a:r>
            <a:r>
              <a:rPr lang="el-GR" sz="2400" b="1" u="sng" dirty="0">
                <a:solidFill>
                  <a:srgbClr val="0070C0"/>
                </a:solidFill>
              </a:rPr>
              <a:t>δεν</a:t>
            </a:r>
            <a:r>
              <a:rPr lang="el-GR" sz="2400" b="1" dirty="0">
                <a:solidFill>
                  <a:srgbClr val="0070C0"/>
                </a:solidFill>
              </a:rPr>
              <a:t> είναι ευθύνη μόνο του ατόμου</a:t>
            </a:r>
          </a:p>
          <a:p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195355" y="6074228"/>
            <a:ext cx="3309257" cy="57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>
                <a:solidFill>
                  <a:prstClr val="white"/>
                </a:solidFill>
              </a:rPr>
              <a:t>Verschuren WMM, Boer JMA, </a:t>
            </a:r>
            <a:r>
              <a:rPr lang="en-US" sz="800" dirty="0" err="1">
                <a:solidFill>
                  <a:prstClr val="white"/>
                </a:solidFill>
              </a:rPr>
              <a:t>Temme</a:t>
            </a:r>
            <a:r>
              <a:rPr lang="en-US" sz="800" dirty="0">
                <a:solidFill>
                  <a:prstClr val="white"/>
                </a:solidFill>
              </a:rPr>
              <a:t> EHM</a:t>
            </a:r>
          </a:p>
          <a:p>
            <a:pPr lvl="0"/>
            <a:r>
              <a:rPr lang="en-US" sz="800" dirty="0">
                <a:solidFill>
                  <a:prstClr val="white"/>
                </a:solidFill>
              </a:rPr>
              <a:t>Optimal diet for cardiovascular and planetary health</a:t>
            </a:r>
          </a:p>
          <a:p>
            <a:pPr lvl="0"/>
            <a:r>
              <a:rPr lang="en-US" sz="800" i="1" dirty="0">
                <a:solidFill>
                  <a:prstClr val="white"/>
                </a:solidFill>
              </a:rPr>
              <a:t>Heart </a:t>
            </a:r>
            <a:r>
              <a:rPr lang="en-US" sz="800" dirty="0">
                <a:solidFill>
                  <a:prstClr val="white"/>
                </a:solidFill>
              </a:rPr>
              <a:t>2022;</a:t>
            </a:r>
            <a:r>
              <a:rPr lang="en-US" sz="800" b="1" dirty="0">
                <a:solidFill>
                  <a:prstClr val="white"/>
                </a:solidFill>
              </a:rPr>
              <a:t>108:</a:t>
            </a:r>
            <a:r>
              <a:rPr lang="en-US" sz="800" dirty="0">
                <a:solidFill>
                  <a:prstClr val="white"/>
                </a:solidFill>
              </a:rPr>
              <a:t>1234-1239.</a:t>
            </a:r>
          </a:p>
        </p:txBody>
      </p:sp>
    </p:spTree>
    <p:extLst>
      <p:ext uri="{BB962C8B-B14F-4D97-AF65-F5344CB8AC3E}">
        <p14:creationId xmlns:p14="http://schemas.microsoft.com/office/powerpoint/2010/main" val="1968436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19497" y="261258"/>
            <a:ext cx="10458994" cy="731519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Διατροφικές συστάσεις καρδιαγγειακής υγείας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66651" y="923109"/>
            <a:ext cx="10911840" cy="5730239"/>
          </a:xfrm>
        </p:spPr>
        <p:txBody>
          <a:bodyPr/>
          <a:lstStyle/>
          <a:p>
            <a:pPr algn="just"/>
            <a:r>
              <a:rPr lang="el-GR" sz="2600" dirty="0"/>
              <a:t>Τα </a:t>
            </a:r>
            <a:r>
              <a:rPr lang="el-GR" sz="2600" b="1" dirty="0">
                <a:solidFill>
                  <a:srgbClr val="002060"/>
                </a:solidFill>
              </a:rPr>
              <a:t>κοινωνικά μέτρα &amp; τα μέτρα πολιτικής </a:t>
            </a:r>
            <a:r>
              <a:rPr lang="el-GR" sz="2600" dirty="0"/>
              <a:t>μπορούν να συμβάλουν σημαντικά στο να κάνουμε </a:t>
            </a:r>
            <a:r>
              <a:rPr lang="el-GR" sz="2600" b="1" dirty="0">
                <a:solidFill>
                  <a:srgbClr val="002060"/>
                </a:solidFill>
              </a:rPr>
              <a:t>την υγιεινή επιλογή, εύκολη επιλογή, βελτιώνοντας το διατροφικό μας περιβάλλον</a:t>
            </a:r>
            <a:endParaRPr lang="en-US" sz="2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l-GR" sz="2600" dirty="0"/>
          </a:p>
          <a:p>
            <a:pPr algn="just"/>
            <a:r>
              <a:rPr lang="el-GR" sz="2600" dirty="0"/>
              <a:t>Η βιομηχανία μπορεί να συμβάλει με την αναμόρφωση των </a:t>
            </a:r>
            <a:r>
              <a:rPr lang="el-GR" sz="2600" dirty="0" err="1"/>
              <a:t>υπερεπεξεργασμένων</a:t>
            </a:r>
            <a:r>
              <a:rPr lang="el-GR" sz="2600" dirty="0"/>
              <a:t> τροφίμων </a:t>
            </a:r>
            <a:r>
              <a:rPr lang="el-GR" sz="2600" b="1" i="1" dirty="0">
                <a:solidFill>
                  <a:srgbClr val="002060"/>
                </a:solidFill>
              </a:rPr>
              <a:t>(λιγότερη ζάχαρη, αλάτι, κορεσμένα &amp; </a:t>
            </a:r>
            <a:r>
              <a:rPr lang="en-US" sz="2600" b="1" i="1" dirty="0">
                <a:solidFill>
                  <a:srgbClr val="002060"/>
                </a:solidFill>
              </a:rPr>
              <a:t>trans</a:t>
            </a:r>
            <a:r>
              <a:rPr lang="el-GR" sz="2600" b="1" i="1" dirty="0">
                <a:solidFill>
                  <a:srgbClr val="002060"/>
                </a:solidFill>
              </a:rPr>
              <a:t> λιπαρά οξέα)</a:t>
            </a:r>
            <a:endParaRPr lang="en-US" sz="26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l-GR" sz="2600" dirty="0"/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Οι τρέχουσες δίαιτες εξακολουθούν να απέχουν πολύ από τη βέλτιστη δίαιτα</a:t>
            </a:r>
            <a:r>
              <a:rPr lang="el-GR" sz="2600" dirty="0"/>
              <a:t>, επομένως το πιθανό κέρδος για την υγεία είναι μεγάλο τόσο για τους ανθρώπους, όσο </a:t>
            </a:r>
            <a:r>
              <a:rPr lang="en-US" sz="2600" dirty="0"/>
              <a:t>&amp;</a:t>
            </a:r>
            <a:r>
              <a:rPr lang="el-GR" sz="2600" dirty="0"/>
              <a:t> για τον πλανήτη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195355" y="6074228"/>
            <a:ext cx="3309257" cy="57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>
                <a:solidFill>
                  <a:prstClr val="white"/>
                </a:solidFill>
              </a:rPr>
              <a:t>Verschuren WMM, Boer JMA, </a:t>
            </a:r>
            <a:r>
              <a:rPr lang="en-US" sz="800" dirty="0" err="1">
                <a:solidFill>
                  <a:prstClr val="white"/>
                </a:solidFill>
              </a:rPr>
              <a:t>Temme</a:t>
            </a:r>
            <a:r>
              <a:rPr lang="en-US" sz="800" dirty="0">
                <a:solidFill>
                  <a:prstClr val="white"/>
                </a:solidFill>
              </a:rPr>
              <a:t> EHM</a:t>
            </a:r>
          </a:p>
          <a:p>
            <a:pPr lvl="0"/>
            <a:r>
              <a:rPr lang="en-US" sz="800" dirty="0">
                <a:solidFill>
                  <a:prstClr val="white"/>
                </a:solidFill>
              </a:rPr>
              <a:t>Optimal diet for cardiovascular and planetary health</a:t>
            </a:r>
          </a:p>
          <a:p>
            <a:pPr lvl="0"/>
            <a:r>
              <a:rPr lang="en-US" sz="800" i="1" dirty="0">
                <a:solidFill>
                  <a:prstClr val="white"/>
                </a:solidFill>
              </a:rPr>
              <a:t>Heart </a:t>
            </a:r>
            <a:r>
              <a:rPr lang="en-US" sz="800" dirty="0">
                <a:solidFill>
                  <a:prstClr val="white"/>
                </a:solidFill>
              </a:rPr>
              <a:t>2022;</a:t>
            </a:r>
            <a:r>
              <a:rPr lang="en-US" sz="800" b="1" dirty="0">
                <a:solidFill>
                  <a:prstClr val="white"/>
                </a:solidFill>
              </a:rPr>
              <a:t>108:</a:t>
            </a:r>
            <a:r>
              <a:rPr lang="en-US" sz="800" dirty="0">
                <a:solidFill>
                  <a:prstClr val="white"/>
                </a:solidFill>
              </a:rPr>
              <a:t>1234-1239.</a:t>
            </a:r>
          </a:p>
        </p:txBody>
      </p:sp>
    </p:spTree>
    <p:extLst>
      <p:ext uri="{BB962C8B-B14F-4D97-AF65-F5344CB8AC3E}">
        <p14:creationId xmlns:p14="http://schemas.microsoft.com/office/powerpoint/2010/main" val="689468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05691" y="182880"/>
            <a:ext cx="10598921" cy="444137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Διατροφικές συστάσεις καρδιαγγειακής υγείας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6" y="722811"/>
            <a:ext cx="11808823" cy="5895703"/>
          </a:xfrm>
        </p:spPr>
      </p:pic>
      <p:sp>
        <p:nvSpPr>
          <p:cNvPr id="5" name="Ορθογώνιο 4"/>
          <p:cNvSpPr/>
          <p:nvPr/>
        </p:nvSpPr>
        <p:spPr>
          <a:xfrm>
            <a:off x="8525691" y="5974080"/>
            <a:ext cx="2473234" cy="574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/>
              <a:t>Verschuren WMM, Boer JMA, </a:t>
            </a:r>
            <a:r>
              <a:rPr lang="en-US" sz="800" dirty="0" err="1"/>
              <a:t>Temme</a:t>
            </a:r>
            <a:r>
              <a:rPr lang="en-US" sz="800" dirty="0"/>
              <a:t> EHM</a:t>
            </a:r>
          </a:p>
          <a:p>
            <a:r>
              <a:rPr lang="en-US" sz="800" dirty="0"/>
              <a:t>Optimal diet for cardiovascular and planetary health</a:t>
            </a:r>
          </a:p>
          <a:p>
            <a:r>
              <a:rPr lang="en-US" sz="800" i="1" dirty="0"/>
              <a:t>Heart </a:t>
            </a:r>
            <a:r>
              <a:rPr lang="en-US" sz="800" dirty="0"/>
              <a:t>2022;</a:t>
            </a:r>
            <a:r>
              <a:rPr lang="en-US" sz="800" b="1" dirty="0"/>
              <a:t>108:</a:t>
            </a:r>
            <a:r>
              <a:rPr lang="en-US" sz="800" dirty="0"/>
              <a:t>1234-1239.</a:t>
            </a:r>
          </a:p>
        </p:txBody>
      </p:sp>
    </p:spTree>
    <p:extLst>
      <p:ext uri="{BB962C8B-B14F-4D97-AF65-F5344CB8AC3E}">
        <p14:creationId xmlns:p14="http://schemas.microsoft.com/office/powerpoint/2010/main" val="762847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Η πυραμίδα της Μεσογειακής Διατροφής - olivenews.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" y="217714"/>
            <a:ext cx="11756571" cy="627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1889760" y="6496594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https://www.olivenews.gr/el/diatrofi/mesogeiaki-diatrofi/h-puramida-ths-mesogeiakhs-diatrofhs/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1422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41715" y="156754"/>
            <a:ext cx="9762898" cy="6115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Εισαγωγή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1589" y="992777"/>
            <a:ext cx="11817531" cy="4918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/>
              <a:t>Επιδημιολογικές &amp; πειραματικές μελέτες παρέχουν ενδείξεις ότι </a:t>
            </a:r>
            <a:r>
              <a:rPr lang="el-GR" sz="2400" b="1" dirty="0">
                <a:solidFill>
                  <a:srgbClr val="002060"/>
                </a:solidFill>
              </a:rPr>
              <a:t>οι αναπτυξιακές επιρροές δηλ.: </a:t>
            </a:r>
          </a:p>
          <a:p>
            <a:pPr marL="0" indent="0" algn="just">
              <a:buNone/>
            </a:pP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261847" y="2238104"/>
            <a:ext cx="4048896" cy="2203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μητρική διατροφή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ανάπτυξη εμβρύου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μέγεθος γέννησης &amp;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2060"/>
                </a:solidFill>
              </a:rPr>
              <a:t>μεταγεννητική διατροφή</a:t>
            </a:r>
            <a:endParaRPr lang="el-GR" sz="2400" dirty="0"/>
          </a:p>
        </p:txBody>
      </p:sp>
      <p:sp>
        <p:nvSpPr>
          <p:cNvPr id="5" name="Κάτω βέλος 4"/>
          <p:cNvSpPr/>
          <p:nvPr/>
        </p:nvSpPr>
        <p:spPr>
          <a:xfrm rot="2002770">
            <a:off x="2340980" y="1489689"/>
            <a:ext cx="199888" cy="75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ί βέλος 5"/>
          <p:cNvSpPr/>
          <p:nvPr/>
        </p:nvSpPr>
        <p:spPr>
          <a:xfrm>
            <a:off x="4424887" y="3257005"/>
            <a:ext cx="782839" cy="357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5295854" y="2277292"/>
            <a:ext cx="3134043" cy="2203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002060"/>
                </a:solidFill>
              </a:rPr>
              <a:t>μπορεί να τροποποιήσουν τον έλεγχο της όρεξης</a:t>
            </a:r>
            <a:endParaRPr lang="el-GR" sz="2400" dirty="0"/>
          </a:p>
        </p:txBody>
      </p:sp>
      <p:sp>
        <p:nvSpPr>
          <p:cNvPr id="8" name="Δεξί βέλος 7"/>
          <p:cNvSpPr/>
          <p:nvPr/>
        </p:nvSpPr>
        <p:spPr>
          <a:xfrm>
            <a:off x="8578396" y="3257004"/>
            <a:ext cx="836612" cy="357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9563507" y="2238104"/>
            <a:ext cx="2329089" cy="228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002060"/>
                </a:solidFill>
              </a:rPr>
              <a:t>κίνδυνο παχυσαρκίας αργότερα στη ζωή</a:t>
            </a:r>
            <a:endParaRPr lang="el-GR" sz="2400" dirty="0"/>
          </a:p>
        </p:txBody>
      </p:sp>
      <p:sp>
        <p:nvSpPr>
          <p:cNvPr id="10" name="Ορθογώνιο 9"/>
          <p:cNvSpPr/>
          <p:nvPr/>
        </p:nvSpPr>
        <p:spPr>
          <a:xfrm>
            <a:off x="400594" y="4987223"/>
            <a:ext cx="113908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/>
              <a:t>Στα ζώα &amp; τους ανθρώπους, το </a:t>
            </a:r>
            <a:r>
              <a:rPr lang="el-GR" sz="2400" b="1" dirty="0">
                <a:solidFill>
                  <a:srgbClr val="0070C0"/>
                </a:solidFill>
              </a:rPr>
              <a:t>βάρος γέννησης </a:t>
            </a:r>
            <a:r>
              <a:rPr lang="el-GR" sz="2200" i="1" dirty="0"/>
              <a:t>(δείκτης της ενδομήτριας ανάπτυξης),</a:t>
            </a:r>
            <a:r>
              <a:rPr lang="el-GR" sz="2400" dirty="0"/>
              <a:t> σχετίζεται με την </a:t>
            </a:r>
            <a:r>
              <a:rPr lang="el-GR" sz="2400" b="1" dirty="0">
                <a:solidFill>
                  <a:srgbClr val="0070C0"/>
                </a:solidFill>
              </a:rPr>
              <a:t>επιλογή &amp; την πρόσληψη </a:t>
            </a:r>
            <a:r>
              <a:rPr lang="el-GR" sz="2400" b="1" dirty="0" err="1">
                <a:solidFill>
                  <a:srgbClr val="0070C0"/>
                </a:solidFill>
              </a:rPr>
              <a:t>μακροθρεπτικών</a:t>
            </a:r>
            <a:r>
              <a:rPr lang="el-GR" sz="2400" b="1" dirty="0">
                <a:solidFill>
                  <a:srgbClr val="0070C0"/>
                </a:solidFill>
              </a:rPr>
              <a:t> συστατικών,</a:t>
            </a:r>
            <a:r>
              <a:rPr lang="el-GR" sz="2400" dirty="0"/>
              <a:t> καθώς &amp; με τη </a:t>
            </a:r>
            <a:r>
              <a:rPr lang="el-GR" sz="2400" b="1" dirty="0"/>
              <a:t>σωματική δραστηριότητα, αργότερα στη ζωή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9988730" y="6343522"/>
            <a:ext cx="2011679" cy="344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Campbell</a:t>
            </a:r>
            <a:r>
              <a:rPr lang="el-GR" sz="900" dirty="0"/>
              <a:t> </a:t>
            </a:r>
            <a:r>
              <a:rPr lang="en-US" sz="900" dirty="0"/>
              <a:t>et al., 2016</a:t>
            </a:r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val="1984858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92777" y="60960"/>
            <a:ext cx="11007634" cy="65749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Συμπερασματικά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44731" y="718458"/>
            <a:ext cx="11155680" cy="613954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200" dirty="0"/>
              <a:t>Οι </a:t>
            </a:r>
            <a:r>
              <a:rPr lang="el-GR" sz="2200" dirty="0" err="1"/>
              <a:t>πάροχοι</a:t>
            </a:r>
            <a:r>
              <a:rPr lang="el-GR" sz="2200" dirty="0"/>
              <a:t> υγειονομικής περίθαλψης </a:t>
            </a:r>
            <a:r>
              <a:rPr lang="el-GR" sz="2200" b="1" dirty="0">
                <a:solidFill>
                  <a:srgbClr val="002060"/>
                </a:solidFill>
              </a:rPr>
              <a:t>θα πρέπει να λαμβάνουν ιστορικό πρόωρου τοκετού</a:t>
            </a:r>
            <a:r>
              <a:rPr lang="el-GR" sz="2200" b="1" dirty="0"/>
              <a:t> </a:t>
            </a:r>
            <a:r>
              <a:rPr lang="el-GR" sz="2200" dirty="0"/>
              <a:t>για να ενσωματώσουν:</a:t>
            </a:r>
          </a:p>
          <a:p>
            <a:pPr marL="0" indent="0" algn="just">
              <a:buNone/>
            </a:pPr>
            <a:endParaRPr lang="el-GR" sz="2200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/>
              <a:t>Αναγνώριση του πρόωρου τοκετού ως πρόσθετου &amp; δια βίου παράγοντα κινδύνου για </a:t>
            </a:r>
            <a:r>
              <a:rPr lang="el-GR" sz="2200" b="1" dirty="0">
                <a:solidFill>
                  <a:srgbClr val="0070C0"/>
                </a:solidFill>
              </a:rPr>
              <a:t>πνευμονικές, καρδιαγγειακές &amp; μεταβολικές παθήσεις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200" b="1" dirty="0">
              <a:solidFill>
                <a:srgbClr val="0070C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 err="1"/>
              <a:t>Προσυμπτωματικός</a:t>
            </a:r>
            <a:r>
              <a:rPr lang="el-GR" sz="2200" dirty="0"/>
              <a:t> έλεγχος της </a:t>
            </a:r>
            <a:r>
              <a:rPr lang="el-GR" sz="2200" b="1" dirty="0">
                <a:solidFill>
                  <a:srgbClr val="002060"/>
                </a:solidFill>
              </a:rPr>
              <a:t>αρτηριακής πίεσης</a:t>
            </a:r>
            <a:r>
              <a:rPr lang="el-GR" sz="2200" dirty="0"/>
              <a:t>, θα πρέπει να πραγματοποιείται σε επίσκεψη ρουτίνας </a:t>
            </a:r>
            <a:r>
              <a:rPr lang="el-GR" sz="2200" b="1" dirty="0" err="1">
                <a:solidFill>
                  <a:srgbClr val="002060"/>
                </a:solidFill>
              </a:rPr>
              <a:t>πρίν</a:t>
            </a:r>
            <a:r>
              <a:rPr lang="el-GR" sz="2200" b="1" dirty="0">
                <a:solidFill>
                  <a:srgbClr val="002060"/>
                </a:solidFill>
              </a:rPr>
              <a:t> την ηλικία των 3 ετών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2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 err="1"/>
              <a:t>Προσυμπτωματικός</a:t>
            </a:r>
            <a:r>
              <a:rPr lang="el-GR" sz="2200" dirty="0"/>
              <a:t> έλεγχος </a:t>
            </a:r>
            <a:r>
              <a:rPr lang="el-GR" sz="2200" b="1" dirty="0">
                <a:solidFill>
                  <a:srgbClr val="002060"/>
                </a:solidFill>
              </a:rPr>
              <a:t>δυσλιπιδαιμίας </a:t>
            </a:r>
            <a:r>
              <a:rPr lang="el-GR" sz="2200" dirty="0">
                <a:solidFill>
                  <a:srgbClr val="002060"/>
                </a:solidFill>
              </a:rPr>
              <a:t>θα πρέπει να πραγματοποιείται </a:t>
            </a:r>
            <a:r>
              <a:rPr lang="el-GR" sz="2200" b="1" dirty="0">
                <a:solidFill>
                  <a:srgbClr val="002060"/>
                </a:solidFill>
              </a:rPr>
              <a:t>μεταξύ 9 με 11 ετών </a:t>
            </a:r>
            <a:r>
              <a:rPr lang="el-GR" sz="2200" dirty="0"/>
              <a:t>για αξιολόγηση καρδιαγγειακού κινδύνου. Το ιστορικό πρόωρου τοκετού, οποιασδήποτε </a:t>
            </a:r>
            <a:r>
              <a:rPr lang="el-GR" sz="2200" b="1" dirty="0"/>
              <a:t>κύησης μικρότερης των 37 εβδομάδων</a:t>
            </a:r>
            <a:r>
              <a:rPr lang="el-GR" sz="2200" dirty="0"/>
              <a:t>, θα πρέπει να θεωρείται ως δια βίου &amp; </a:t>
            </a:r>
            <a:r>
              <a:rPr lang="el-GR" sz="2200" b="1" dirty="0"/>
              <a:t>πρόσθετος παράγοντας κινδύνου μεταβολικού συνδρόμου</a:t>
            </a:r>
          </a:p>
          <a:p>
            <a:pPr marL="457200" indent="-457200" algn="just">
              <a:buFont typeface="+mj-lt"/>
              <a:buAutoNum type="arabicPeriod"/>
            </a:pPr>
            <a:endParaRPr lang="el-GR" sz="2200" b="1" dirty="0"/>
          </a:p>
          <a:p>
            <a:pPr marL="457200" indent="-457200" algn="just">
              <a:buFont typeface="+mj-lt"/>
              <a:buAutoNum type="arabicPeriod"/>
            </a:pPr>
            <a:r>
              <a:rPr lang="el-GR" sz="2200" dirty="0"/>
              <a:t>Έλεγχος </a:t>
            </a:r>
            <a:r>
              <a:rPr lang="el-GR" sz="2200" b="1" dirty="0">
                <a:solidFill>
                  <a:srgbClr val="002060"/>
                </a:solidFill>
              </a:rPr>
              <a:t>σωματικής μάζας λίπους σε ετήσιες επισκέψεις</a:t>
            </a:r>
          </a:p>
          <a:p>
            <a:endParaRPr lang="el-GR" b="1" dirty="0">
              <a:solidFill>
                <a:srgbClr val="002060"/>
              </a:solidFill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588137" y="6235337"/>
            <a:ext cx="1759132" cy="348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Michelle et al., 2021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3070546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334846" cy="786679"/>
          </a:xfrm>
        </p:spPr>
        <p:txBody>
          <a:bodyPr/>
          <a:lstStyle/>
          <a:p>
            <a:pPr algn="ctr"/>
            <a:r>
              <a:rPr lang="el-GR" b="1" dirty="0"/>
              <a:t>Επίλογος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4103" y="1497874"/>
            <a:ext cx="11277600" cy="4990012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Δεδομένου ότι τα παιδιά που γεννιούνται πρόωρα </a:t>
            </a:r>
            <a:r>
              <a:rPr lang="el-GR" sz="2400" b="1" dirty="0">
                <a:solidFill>
                  <a:srgbClr val="002060"/>
                </a:solidFill>
              </a:rPr>
              <a:t>παρουσιάζουν υψηλότερα ποσοστά παχυσαρκίας &amp; χρόνιων παθήσεων </a:t>
            </a:r>
            <a:r>
              <a:rPr lang="el-GR" sz="2400" dirty="0"/>
              <a:t>κατά τη νεαρή ενήλικη ζωή σε σχέση με τους </a:t>
            </a:r>
            <a:r>
              <a:rPr lang="el-GR" sz="2400" dirty="0" err="1"/>
              <a:t>τελειόμηνους</a:t>
            </a:r>
            <a:r>
              <a:rPr lang="el-GR" sz="2400" dirty="0"/>
              <a:t> συνομηλίκους τους</a:t>
            </a:r>
          </a:p>
          <a:p>
            <a:pPr marL="0" indent="0" algn="just">
              <a:buNone/>
            </a:pPr>
            <a:r>
              <a:rPr lang="el-GR" sz="2400" dirty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B050"/>
                </a:solidFill>
              </a:rPr>
              <a:t>η κατανόηση των διατροφικών συμπεριφορών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B050"/>
                </a:solidFill>
              </a:rPr>
              <a:t>των πρακτικών διατροφής των γονέων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B050"/>
                </a:solidFill>
              </a:rPr>
              <a:t>των διατροφικών προτύπων των ίδιων των παιδιών </a:t>
            </a:r>
            <a:r>
              <a:rPr lang="el-GR" sz="2400" b="1" dirty="0">
                <a:solidFill>
                  <a:srgbClr val="002060"/>
                </a:solidFill>
              </a:rPr>
              <a:t>είναι ζωτικής σημασίας για την υποστήριξη της μακροπρόθεσμης υγείας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553302" y="5808617"/>
            <a:ext cx="2081349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Walton et al., 2022</a:t>
            </a:r>
            <a:endParaRPr lang="el-GR" sz="1100" dirty="0"/>
          </a:p>
        </p:txBody>
      </p:sp>
      <p:sp>
        <p:nvSpPr>
          <p:cNvPr id="5" name="Κάτω βέλος 4"/>
          <p:cNvSpPr/>
          <p:nvPr/>
        </p:nvSpPr>
        <p:spPr>
          <a:xfrm rot="2703515">
            <a:off x="9462644" y="2495971"/>
            <a:ext cx="377737" cy="1514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603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209006"/>
            <a:ext cx="8911687" cy="748937"/>
          </a:xfrm>
        </p:spPr>
        <p:txBody>
          <a:bodyPr>
            <a:normAutofit/>
          </a:bodyPr>
          <a:lstStyle/>
          <a:p>
            <a:r>
              <a:rPr lang="el-GR" b="1" dirty="0"/>
              <a:t>Προτάσεις για μελλοντικές έρευνες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92183" y="1088571"/>
            <a:ext cx="11303726" cy="5486400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Απαιτούνται μελέτες με δεδομένα σχετικά με παράγοντες τρόπου ζωής αργότερα στη ζωή </a:t>
            </a:r>
            <a:r>
              <a:rPr lang="el-GR" sz="2400" b="1" dirty="0">
                <a:solidFill>
                  <a:srgbClr val="002060"/>
                </a:solidFill>
              </a:rPr>
              <a:t>(π.χ. σωματική δραστηριότητα, διατροφή, παχυσαρκία, χρήση αλκοόλ ή άλλων ουσιών, κοινωνικά δίκτυα)</a:t>
            </a:r>
            <a:r>
              <a:rPr lang="el-GR" sz="2400" dirty="0"/>
              <a:t> για την αξιολόγηση των πιθανών τροποποιητικών επιπτώσεών τους στα μακροπρόθεσμα αποτελέσματα σε πρόωρους ενήλικες</a:t>
            </a:r>
          </a:p>
          <a:p>
            <a:pPr marL="0" indent="0" algn="just">
              <a:buNone/>
            </a:pPr>
            <a:r>
              <a:rPr lang="el-GR" sz="2400" dirty="0"/>
              <a:t> </a:t>
            </a:r>
          </a:p>
          <a:p>
            <a:pPr algn="just"/>
            <a:r>
              <a:rPr lang="el-GR" sz="2400" dirty="0"/>
              <a:t>Τέτοιες μελέτες μπορεί να βοηθήσουν στον περαιτέρω </a:t>
            </a:r>
            <a:r>
              <a:rPr lang="el-GR" sz="2400" b="1" dirty="0"/>
              <a:t>εντοπισμό προστατευτικών παραγόντων που ενισχύουν την ανθεκτικότητα &amp; την ευημερία σε όλη τη διάρκεια της ζωής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048204" y="6104709"/>
            <a:ext cx="2246811" cy="305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Crump C., 2020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4807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156754"/>
            <a:ext cx="8911687" cy="444137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62149" y="696686"/>
            <a:ext cx="10642463" cy="596537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n-US" sz="1100" dirty="0"/>
              <a:t>Campbell CP, </a:t>
            </a:r>
            <a:r>
              <a:rPr lang="en-US" sz="1100" dirty="0" err="1"/>
              <a:t>Raubenheimer</a:t>
            </a:r>
            <a:r>
              <a:rPr lang="en-US" sz="1100" dirty="0"/>
              <a:t> D, </a:t>
            </a:r>
            <a:r>
              <a:rPr lang="en-US" sz="1100" dirty="0" err="1"/>
              <a:t>Badaloo</a:t>
            </a:r>
            <a:r>
              <a:rPr lang="en-US" sz="1100" dirty="0"/>
              <a:t> AV, </a:t>
            </a:r>
            <a:r>
              <a:rPr lang="en-US" sz="1100" dirty="0" err="1"/>
              <a:t>Gluckman</a:t>
            </a:r>
            <a:r>
              <a:rPr lang="en-US" sz="1100" dirty="0"/>
              <a:t> PD, Martinez C, </a:t>
            </a:r>
            <a:r>
              <a:rPr lang="en-US" sz="1100" dirty="0" err="1"/>
              <a:t>Gosby</a:t>
            </a:r>
            <a:r>
              <a:rPr lang="en-US" sz="1100" dirty="0"/>
              <a:t> A, Simpson SJ, Osmond C, Boyne MS, Forrester TE. Developmental contributions to macronutrient selection: a randomized controlled trial in adult survivors of malnutrition. </a:t>
            </a:r>
            <a:r>
              <a:rPr lang="en-US" sz="1100" dirty="0" err="1"/>
              <a:t>Evol</a:t>
            </a:r>
            <a:r>
              <a:rPr lang="en-US" sz="1100" dirty="0"/>
              <a:t> Med Public Health. 2016 May 18;2016(1):158-69. </a:t>
            </a:r>
            <a:r>
              <a:rPr lang="en-US" sz="1100" dirty="0" err="1"/>
              <a:t>doi</a:t>
            </a:r>
            <a:r>
              <a:rPr lang="en-US" sz="1100" dirty="0"/>
              <a:t>: 10.1093/</a:t>
            </a:r>
            <a:r>
              <a:rPr lang="en-US" sz="1100" dirty="0" err="1"/>
              <a:t>emph</a:t>
            </a:r>
            <a:r>
              <a:rPr lang="en-US" sz="1100" dirty="0"/>
              <a:t>/eov030. PMID: 26817484; PMCID: PMC4871598.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Crump C. An overview of adult health outcomes after preterm birth. Early Hum Dev. 2020 Nov;150:105187. </a:t>
            </a:r>
            <a:r>
              <a:rPr lang="en-US" sz="1100" dirty="0" err="1"/>
              <a:t>doi</a:t>
            </a:r>
            <a:r>
              <a:rPr lang="en-US" sz="1100" dirty="0"/>
              <a:t>: 10.1016/j.earlhumdev.2020.105187. </a:t>
            </a:r>
            <a:r>
              <a:rPr lang="en-US" sz="1100" dirty="0" err="1"/>
              <a:t>Epub</a:t>
            </a:r>
            <a:r>
              <a:rPr lang="en-US" sz="1100" dirty="0"/>
              <a:t> 2020 Sep 9. PMID: 32948365; PMCID: PMC7480736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Chunyan Hu, </a:t>
            </a:r>
            <a:r>
              <a:rPr lang="en-US" sz="1100" dirty="0" err="1"/>
              <a:t>Rui</a:t>
            </a:r>
            <a:r>
              <a:rPr lang="en-US" sz="1100" dirty="0"/>
              <a:t> Du, Lin </a:t>
            </a:r>
            <a:r>
              <a:rPr lang="en-US" sz="1100" dirty="0" err="1"/>
              <a:t>Lin</a:t>
            </a:r>
            <a:r>
              <a:rPr lang="en-US" sz="1100" dirty="0"/>
              <a:t>, </a:t>
            </a:r>
            <a:r>
              <a:rPr lang="en-US" sz="1100" dirty="0" err="1"/>
              <a:t>Ruizhi</a:t>
            </a:r>
            <a:r>
              <a:rPr lang="en-US" sz="1100" dirty="0"/>
              <a:t> Zheng, </a:t>
            </a:r>
            <a:r>
              <a:rPr lang="en-US" sz="1100" dirty="0" err="1"/>
              <a:t>Hongyan</a:t>
            </a:r>
            <a:r>
              <a:rPr lang="en-US" sz="1100" dirty="0"/>
              <a:t> Qi, </a:t>
            </a:r>
            <a:r>
              <a:rPr lang="en-US" sz="1100" dirty="0" err="1"/>
              <a:t>Yuanyue</a:t>
            </a:r>
            <a:r>
              <a:rPr lang="en-US" sz="1100" dirty="0"/>
              <a:t> Zhu, Ran Wei, </a:t>
            </a:r>
            <a:r>
              <a:rPr lang="en-US" sz="1100" dirty="0" err="1"/>
              <a:t>Xueyan</a:t>
            </a:r>
            <a:r>
              <a:rPr lang="en-US" sz="1100" dirty="0"/>
              <a:t> Wu, Yi Zhang, </a:t>
            </a:r>
            <a:r>
              <a:rPr lang="en-US" sz="1100" dirty="0" err="1"/>
              <a:t>Mian</a:t>
            </a:r>
            <a:r>
              <a:rPr lang="en-US" sz="1100" dirty="0"/>
              <a:t> Li, </a:t>
            </a:r>
            <a:r>
              <a:rPr lang="en-US" sz="1100" dirty="0" err="1"/>
              <a:t>Tiange</a:t>
            </a:r>
            <a:r>
              <a:rPr lang="en-US" sz="1100" dirty="0"/>
              <a:t> Wang, </a:t>
            </a:r>
            <a:r>
              <a:rPr lang="en-US" sz="1100" dirty="0" err="1"/>
              <a:t>Zhiyun</a:t>
            </a:r>
            <a:r>
              <a:rPr lang="en-US" sz="1100" dirty="0"/>
              <a:t> Zhao, Min Xu, Yu Xu, </a:t>
            </a:r>
            <a:r>
              <a:rPr lang="en-US" sz="1100" dirty="0" err="1"/>
              <a:t>Yufang</a:t>
            </a:r>
            <a:r>
              <a:rPr lang="en-US" sz="1100" dirty="0"/>
              <a:t> Bi, </a:t>
            </a:r>
            <a:r>
              <a:rPr lang="en-US" sz="1100" dirty="0" err="1"/>
              <a:t>Guang</a:t>
            </a:r>
            <a:r>
              <a:rPr lang="en-US" sz="1100" dirty="0"/>
              <a:t> Ning, </a:t>
            </a:r>
            <a:r>
              <a:rPr lang="en-US" sz="1100" dirty="0" err="1"/>
              <a:t>Weiqing</a:t>
            </a:r>
            <a:r>
              <a:rPr lang="en-US" sz="1100" dirty="0"/>
              <a:t> Wang, </a:t>
            </a:r>
            <a:r>
              <a:rPr lang="en-US" sz="1100" dirty="0" err="1"/>
              <a:t>Yuhong</a:t>
            </a:r>
            <a:r>
              <a:rPr lang="en-US" sz="1100" dirty="0"/>
              <a:t> Chen, </a:t>
            </a:r>
            <a:r>
              <a:rPr lang="en-US" sz="1100" dirty="0" err="1"/>
              <a:t>Jieli</a:t>
            </a:r>
            <a:r>
              <a:rPr lang="en-US" sz="1100" dirty="0"/>
              <a:t> Lu</a:t>
            </a:r>
            <a:r>
              <a:rPr lang="el-GR" sz="1100" dirty="0"/>
              <a:t>. </a:t>
            </a:r>
            <a:r>
              <a:rPr lang="en-US" sz="1100" dirty="0"/>
              <a:t>The association between early-life famine exposure and adulthood obesity on the risk of dyslipidemia</a:t>
            </a:r>
            <a:r>
              <a:rPr lang="el-GR" sz="1100" dirty="0"/>
              <a:t>. </a:t>
            </a:r>
            <a:r>
              <a:rPr lang="en-US" sz="1100" dirty="0"/>
              <a:t>Nutrition, Metabolism and Cardiovascular Diseases</a:t>
            </a:r>
            <a:r>
              <a:rPr lang="el-GR" sz="1100" dirty="0"/>
              <a:t>. </a:t>
            </a:r>
            <a:r>
              <a:rPr lang="en-US" sz="1100" dirty="0"/>
              <a:t>Volume 32, Issue 9,</a:t>
            </a:r>
            <a:r>
              <a:rPr lang="el-GR" sz="1100" dirty="0"/>
              <a:t> </a:t>
            </a:r>
            <a:r>
              <a:rPr lang="en-US" sz="1100" dirty="0"/>
              <a:t>2022,</a:t>
            </a:r>
            <a:r>
              <a:rPr lang="el-GR" sz="1100" dirty="0"/>
              <a:t> </a:t>
            </a:r>
            <a:r>
              <a:rPr lang="en-US" sz="1100" dirty="0"/>
              <a:t>Pages 2177-2186,</a:t>
            </a:r>
            <a:r>
              <a:rPr lang="el-GR" sz="1100" dirty="0"/>
              <a:t> </a:t>
            </a:r>
            <a:r>
              <a:rPr lang="en-US" sz="1100" dirty="0"/>
              <a:t>ISSN 0939-4753</a:t>
            </a:r>
            <a:r>
              <a:rPr lang="el-GR" sz="1100" dirty="0"/>
              <a:t>. </a:t>
            </a:r>
            <a:r>
              <a:rPr lang="en-US" sz="1100" dirty="0">
                <a:hlinkClick r:id="rId2"/>
              </a:rPr>
              <a:t>https://doi.org/10.1016/j.numecd.2022.06.005</a:t>
            </a:r>
            <a:r>
              <a:rPr lang="el-GR" sz="1100" dirty="0"/>
              <a:t> </a:t>
            </a:r>
          </a:p>
          <a:p>
            <a:pPr algn="just">
              <a:buFont typeface="+mj-lt"/>
              <a:buAutoNum type="arabicPeriod"/>
            </a:pPr>
            <a:r>
              <a:rPr lang="en-US" sz="1100" dirty="0" err="1">
                <a:solidFill>
                  <a:srgbClr val="212121"/>
                </a:solidFill>
              </a:rPr>
              <a:t>Embleton</a:t>
            </a:r>
            <a:r>
              <a:rPr lang="en-US" sz="1100" dirty="0">
                <a:solidFill>
                  <a:srgbClr val="212121"/>
                </a:solidFill>
              </a:rPr>
              <a:t> ND, </a:t>
            </a:r>
            <a:r>
              <a:rPr lang="en-US" sz="1100" dirty="0" err="1">
                <a:solidFill>
                  <a:srgbClr val="212121"/>
                </a:solidFill>
              </a:rPr>
              <a:t>Korada</a:t>
            </a:r>
            <a:r>
              <a:rPr lang="en-US" sz="1100" dirty="0">
                <a:solidFill>
                  <a:srgbClr val="212121"/>
                </a:solidFill>
              </a:rPr>
              <a:t> M, Wood CL, Pearce MS, </a:t>
            </a:r>
            <a:r>
              <a:rPr lang="en-US" sz="1100" dirty="0" err="1">
                <a:solidFill>
                  <a:srgbClr val="212121"/>
                </a:solidFill>
              </a:rPr>
              <a:t>Swamy</a:t>
            </a:r>
            <a:r>
              <a:rPr lang="en-US" sz="1100" dirty="0">
                <a:solidFill>
                  <a:srgbClr val="212121"/>
                </a:solidFill>
              </a:rPr>
              <a:t> R, </a:t>
            </a:r>
            <a:r>
              <a:rPr lang="en-US" sz="1100" dirty="0" err="1">
                <a:solidFill>
                  <a:srgbClr val="212121"/>
                </a:solidFill>
              </a:rPr>
              <a:t>Cheetham</a:t>
            </a:r>
            <a:r>
              <a:rPr lang="en-US" sz="1100" dirty="0">
                <a:solidFill>
                  <a:srgbClr val="212121"/>
                </a:solidFill>
              </a:rPr>
              <a:t> TD. Catch-up growth and metabolic outcomes in adolescents born preterm. Arch Dis Child. 2016 Nov;101(11):1026-1031. </a:t>
            </a:r>
            <a:r>
              <a:rPr lang="en-US" sz="1100" dirty="0" err="1">
                <a:solidFill>
                  <a:srgbClr val="212121"/>
                </a:solidFill>
              </a:rPr>
              <a:t>doi</a:t>
            </a:r>
            <a:r>
              <a:rPr lang="en-US" sz="1100" dirty="0">
                <a:solidFill>
                  <a:srgbClr val="212121"/>
                </a:solidFill>
              </a:rPr>
              <a:t>: 10.1136/archdischild-2015-310190. </a:t>
            </a:r>
            <a:r>
              <a:rPr lang="en-US" sz="1100" dirty="0" err="1">
                <a:solidFill>
                  <a:srgbClr val="212121"/>
                </a:solidFill>
              </a:rPr>
              <a:t>Epub</a:t>
            </a:r>
            <a:r>
              <a:rPr lang="en-US" sz="1100" dirty="0">
                <a:solidFill>
                  <a:srgbClr val="212121"/>
                </a:solidFill>
              </a:rPr>
              <a:t> 2016 Jun 10. PMID: 27288431.</a:t>
            </a:r>
            <a:endParaRPr lang="en-US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Kaseva N, </a:t>
            </a:r>
            <a:r>
              <a:rPr lang="en-US" sz="1100" dirty="0" err="1"/>
              <a:t>Wehkalampi</a:t>
            </a:r>
            <a:r>
              <a:rPr lang="en-US" sz="1100" dirty="0"/>
              <a:t> K, </a:t>
            </a:r>
            <a:r>
              <a:rPr lang="en-US" sz="1100" dirty="0" err="1"/>
              <a:t>Hemiö</a:t>
            </a:r>
            <a:r>
              <a:rPr lang="en-US" sz="1100" dirty="0"/>
              <a:t> K, </a:t>
            </a:r>
            <a:r>
              <a:rPr lang="en-US" sz="1100" dirty="0" err="1"/>
              <a:t>Hovi</a:t>
            </a:r>
            <a:r>
              <a:rPr lang="en-US" sz="1100" dirty="0"/>
              <a:t> P, </a:t>
            </a:r>
            <a:r>
              <a:rPr lang="en-US" sz="1100" dirty="0" err="1"/>
              <a:t>Järvenpää</a:t>
            </a:r>
            <a:r>
              <a:rPr lang="en-US" sz="1100" dirty="0"/>
              <a:t> AL, </a:t>
            </a:r>
            <a:r>
              <a:rPr lang="en-US" sz="1100" dirty="0" err="1"/>
              <a:t>Andersson</a:t>
            </a:r>
            <a:r>
              <a:rPr lang="en-US" sz="1100" dirty="0"/>
              <a:t> S, Eriksson JG, </a:t>
            </a:r>
            <a:r>
              <a:rPr lang="en-US" sz="1100" dirty="0" err="1"/>
              <a:t>Lindström</a:t>
            </a:r>
            <a:r>
              <a:rPr lang="en-US" sz="1100" dirty="0"/>
              <a:t> J, </a:t>
            </a:r>
            <a:r>
              <a:rPr lang="en-US" sz="1100" dirty="0" err="1"/>
              <a:t>Kajantie</a:t>
            </a:r>
            <a:r>
              <a:rPr lang="en-US" sz="1100" dirty="0"/>
              <a:t> E. Diet and nutrient intake in young adults born preterm at very low birth weight. J </a:t>
            </a:r>
            <a:r>
              <a:rPr lang="en-US" sz="1100" dirty="0" err="1"/>
              <a:t>Pediatr</a:t>
            </a:r>
            <a:r>
              <a:rPr lang="en-US" sz="1100" dirty="0"/>
              <a:t>. 2013 Jul;163(1):43-8. </a:t>
            </a:r>
            <a:r>
              <a:rPr lang="en-US" sz="1100" dirty="0" err="1"/>
              <a:t>doi</a:t>
            </a:r>
            <a:r>
              <a:rPr lang="en-US" sz="1100" dirty="0"/>
              <a:t>: 10.1016/j.jpeds.2012.12.076. </a:t>
            </a:r>
            <a:r>
              <a:rPr lang="en-US" sz="1100" dirty="0" err="1"/>
              <a:t>Epub</a:t>
            </a:r>
            <a:r>
              <a:rPr lang="en-US" sz="1100" dirty="0"/>
              <a:t> 2013 Feb 4. PMID: 23391045.</a:t>
            </a:r>
          </a:p>
          <a:p>
            <a:pPr algn="just">
              <a:buFont typeface="+mj-lt"/>
              <a:buAutoNum type="arabicPeriod"/>
            </a:pPr>
            <a:r>
              <a:rPr lang="en-US" sz="1100" dirty="0" err="1">
                <a:solidFill>
                  <a:srgbClr val="212121"/>
                </a:solidFill>
              </a:rPr>
              <a:t>Lussana</a:t>
            </a:r>
            <a:r>
              <a:rPr lang="en-US" sz="1100" dirty="0">
                <a:solidFill>
                  <a:srgbClr val="212121"/>
                </a:solidFill>
              </a:rPr>
              <a:t> F, Painter RC, </a:t>
            </a:r>
            <a:r>
              <a:rPr lang="en-US" sz="1100" dirty="0" err="1">
                <a:solidFill>
                  <a:srgbClr val="212121"/>
                </a:solidFill>
              </a:rPr>
              <a:t>Ocke</a:t>
            </a:r>
            <a:r>
              <a:rPr lang="en-US" sz="1100" dirty="0">
                <a:solidFill>
                  <a:srgbClr val="212121"/>
                </a:solidFill>
              </a:rPr>
              <a:t> MC, Buller HR, </a:t>
            </a:r>
            <a:r>
              <a:rPr lang="en-US" sz="1100" dirty="0" err="1">
                <a:solidFill>
                  <a:srgbClr val="212121"/>
                </a:solidFill>
              </a:rPr>
              <a:t>Bossuyt</a:t>
            </a:r>
            <a:r>
              <a:rPr lang="en-US" sz="1100" dirty="0">
                <a:solidFill>
                  <a:srgbClr val="212121"/>
                </a:solidFill>
              </a:rPr>
              <a:t> PM, </a:t>
            </a:r>
            <a:r>
              <a:rPr lang="en-US" sz="1100" dirty="0" err="1">
                <a:solidFill>
                  <a:srgbClr val="212121"/>
                </a:solidFill>
              </a:rPr>
              <a:t>Roseboom</a:t>
            </a:r>
            <a:r>
              <a:rPr lang="en-US" sz="1100" dirty="0">
                <a:solidFill>
                  <a:srgbClr val="212121"/>
                </a:solidFill>
              </a:rPr>
              <a:t> TJ. Prenatal exposure to the Dutch famine is associated with a preference for fatty foods and a more atherogenic lipid profile. Am J Clin </a:t>
            </a:r>
            <a:r>
              <a:rPr lang="en-US" sz="1100" dirty="0" err="1">
                <a:solidFill>
                  <a:srgbClr val="212121"/>
                </a:solidFill>
              </a:rPr>
              <a:t>Nutr</a:t>
            </a:r>
            <a:r>
              <a:rPr lang="en-US" sz="1100" dirty="0">
                <a:solidFill>
                  <a:srgbClr val="212121"/>
                </a:solidFill>
              </a:rPr>
              <a:t>. 2008 Dec;88(6):1648-52. </a:t>
            </a:r>
            <a:r>
              <a:rPr lang="en-US" sz="1100" dirty="0" err="1">
                <a:solidFill>
                  <a:srgbClr val="212121"/>
                </a:solidFill>
              </a:rPr>
              <a:t>doi</a:t>
            </a:r>
            <a:r>
              <a:rPr lang="en-US" sz="1100" dirty="0">
                <a:solidFill>
                  <a:srgbClr val="212121"/>
                </a:solidFill>
              </a:rPr>
              <a:t>: 10.3945/ajcn.2008.26140. PMID: 19064527.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Matinolli, HM., </a:t>
            </a:r>
            <a:r>
              <a:rPr lang="en-US" sz="1100" dirty="0" err="1"/>
              <a:t>Männistö</a:t>
            </a:r>
            <a:r>
              <a:rPr lang="en-US" sz="1100" dirty="0"/>
              <a:t>, S., </a:t>
            </a:r>
            <a:r>
              <a:rPr lang="en-US" sz="1100" dirty="0" err="1"/>
              <a:t>Sipola-Leppänen</a:t>
            </a:r>
            <a:r>
              <a:rPr lang="en-US" sz="1100" dirty="0"/>
              <a:t>, M. </a:t>
            </a:r>
            <a:r>
              <a:rPr lang="en-US" sz="1100" i="1" dirty="0"/>
              <a:t>et al.</a:t>
            </a:r>
            <a:r>
              <a:rPr lang="en-US" sz="1100" dirty="0"/>
              <a:t> Food and nutrient intakes in young adults born preterm. </a:t>
            </a:r>
            <a:r>
              <a:rPr lang="en-US" sz="1100" i="1" dirty="0" err="1"/>
              <a:t>Pediatr</a:t>
            </a:r>
            <a:r>
              <a:rPr lang="en-US" sz="1100" i="1" dirty="0"/>
              <a:t> Res</a:t>
            </a:r>
            <a:r>
              <a:rPr lang="en-US" sz="1100" dirty="0"/>
              <a:t> </a:t>
            </a:r>
            <a:r>
              <a:rPr lang="en-US" sz="1100" b="1" dirty="0"/>
              <a:t>83</a:t>
            </a:r>
            <a:r>
              <a:rPr lang="en-US" sz="1100" dirty="0"/>
              <a:t>, 589–596 (2018). </a:t>
            </a:r>
            <a:r>
              <a:rPr lang="en-US" sz="1100" dirty="0">
                <a:hlinkClick r:id="rId3"/>
              </a:rPr>
              <a:t>https://doi.org/10.1038/pr.2017.301</a:t>
            </a:r>
            <a:endParaRPr lang="en-US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Markopoulou P, </a:t>
            </a:r>
            <a:r>
              <a:rPr lang="en-US" sz="1100" dirty="0" err="1"/>
              <a:t>Papanikolaou</a:t>
            </a:r>
            <a:r>
              <a:rPr lang="en-US" sz="1100" dirty="0"/>
              <a:t> E, </a:t>
            </a:r>
            <a:r>
              <a:rPr lang="en-US" sz="1100" dirty="0" err="1"/>
              <a:t>Analytis</a:t>
            </a:r>
            <a:r>
              <a:rPr lang="en-US" sz="1100" dirty="0"/>
              <a:t> A, </a:t>
            </a:r>
            <a:r>
              <a:rPr lang="en-US" sz="1100" dirty="0" err="1"/>
              <a:t>Zoumakis</a:t>
            </a:r>
            <a:r>
              <a:rPr lang="en-US" sz="1100" dirty="0"/>
              <a:t> E, </a:t>
            </a:r>
            <a:r>
              <a:rPr lang="en-US" sz="1100" dirty="0" err="1"/>
              <a:t>Siahanidou</a:t>
            </a:r>
            <a:r>
              <a:rPr lang="en-US" sz="1100" dirty="0"/>
              <a:t> T. Preterm Birth as a Risk Factor for Metabolic Syndrome and Cardiovascular Disease in Adult Life: A Systematic Review and Meta-Analysis. J </a:t>
            </a:r>
            <a:r>
              <a:rPr lang="en-US" sz="1100" dirty="0" err="1"/>
              <a:t>Pediatr</a:t>
            </a:r>
            <a:r>
              <a:rPr lang="en-US" sz="1100" dirty="0"/>
              <a:t>. 2019 Jul;210:69-80.e5. </a:t>
            </a:r>
            <a:r>
              <a:rPr lang="en-US" sz="1100" dirty="0" err="1"/>
              <a:t>doi</a:t>
            </a:r>
            <a:r>
              <a:rPr lang="en-US" sz="1100" dirty="0"/>
              <a:t>: 10.1016/j.jpeds.2019.02.041. </a:t>
            </a:r>
            <a:r>
              <a:rPr lang="en-US" sz="1100" dirty="0" err="1"/>
              <a:t>Epub</a:t>
            </a:r>
            <a:r>
              <a:rPr lang="en-US" sz="1100" dirty="0"/>
              <a:t> 2019 Apr 13. PMID: 30992219.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Michelle M. Kelly, Jane Tobias, Recommendations to optimize life-long health and wellbeing for people born preterm, Early Human Development, Volume 162, 2021,105458, ISSN 0378-3782, https://doi.org/10.1016/j.earlhumdev.2021.105458.</a:t>
            </a:r>
          </a:p>
          <a:p>
            <a:pPr algn="just">
              <a:buFont typeface="+mj-lt"/>
              <a:buAutoNum type="arabicPeriod"/>
            </a:pPr>
            <a:r>
              <a:rPr lang="en-US" sz="1100" dirty="0"/>
              <a:t>Perälä MM, </a:t>
            </a:r>
            <a:r>
              <a:rPr lang="en-US" sz="1100" dirty="0" err="1"/>
              <a:t>Männistö</a:t>
            </a:r>
            <a:r>
              <a:rPr lang="en-US" sz="1100" dirty="0"/>
              <a:t> S, </a:t>
            </a:r>
            <a:r>
              <a:rPr lang="en-US" sz="1100" dirty="0" err="1"/>
              <a:t>Kaartinen</a:t>
            </a:r>
            <a:r>
              <a:rPr lang="en-US" sz="1100" dirty="0"/>
              <a:t> NE, </a:t>
            </a:r>
            <a:r>
              <a:rPr lang="en-US" sz="1100" dirty="0" err="1"/>
              <a:t>Kajantie</a:t>
            </a:r>
            <a:r>
              <a:rPr lang="en-US" sz="1100" dirty="0"/>
              <a:t> E, Osmond C, Barker DJ, </a:t>
            </a:r>
            <a:r>
              <a:rPr lang="en-US" sz="1100" dirty="0" err="1"/>
              <a:t>Valsta</a:t>
            </a:r>
            <a:r>
              <a:rPr lang="en-US" sz="1100" dirty="0"/>
              <a:t> LM, Eriksson JG. Body size at birth is associated with food and nutrient intake in adulthood. </a:t>
            </a:r>
            <a:r>
              <a:rPr lang="en-US" sz="1100" dirty="0" err="1"/>
              <a:t>PLoS</a:t>
            </a:r>
            <a:r>
              <a:rPr lang="en-US" sz="1100" dirty="0"/>
              <a:t> One. 2012;7(9):e46139. </a:t>
            </a:r>
            <a:r>
              <a:rPr lang="en-US" sz="1100" dirty="0" err="1"/>
              <a:t>doi</a:t>
            </a:r>
            <a:r>
              <a:rPr lang="en-US" sz="1100" dirty="0"/>
              <a:t>: 10.1371/journal.pone.0046139. </a:t>
            </a:r>
            <a:r>
              <a:rPr lang="en-US" sz="1100" dirty="0" err="1"/>
              <a:t>Epub</a:t>
            </a:r>
            <a:r>
              <a:rPr lang="en-US" sz="1100" dirty="0"/>
              <a:t> 2012 Sep 26. PMID: 23049962; PMCID: PMC3458835.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Sharafi M, Duffy VB, Miller RJ, Winchester SB, </a:t>
            </a:r>
            <a:r>
              <a:rPr lang="en-US" sz="1100" dirty="0" err="1"/>
              <a:t>Huedo</a:t>
            </a:r>
            <a:r>
              <a:rPr lang="en-US" sz="1100" dirty="0"/>
              <a:t>-Medina TB, Sullivan MC. Dietary behaviors of adults born prematurely may explain future risk for cardiovascular disease. Appetite. 2016 Apr 1;99:157-167. </a:t>
            </a:r>
            <a:r>
              <a:rPr lang="en-US" sz="1100" dirty="0" err="1"/>
              <a:t>doi</a:t>
            </a:r>
            <a:r>
              <a:rPr lang="en-US" sz="1100" dirty="0"/>
              <a:t>: 10.1016/j.appet.2016.01.007. </a:t>
            </a:r>
            <a:r>
              <a:rPr lang="en-US" sz="1100" dirty="0" err="1"/>
              <a:t>Epub</a:t>
            </a:r>
            <a:r>
              <a:rPr lang="en-US" sz="1100" dirty="0"/>
              <a:t> 2016 Jan 12. PMID: 26792768; PMCID: PMC4762713.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/>
              <a:t>Verschuren WMM, Boer JMA, </a:t>
            </a:r>
            <a:r>
              <a:rPr lang="en-US" sz="1100" dirty="0" err="1"/>
              <a:t>Temme</a:t>
            </a:r>
            <a:r>
              <a:rPr lang="en-US" sz="1100" dirty="0"/>
              <a:t> EHM</a:t>
            </a:r>
            <a:r>
              <a:rPr lang="el-GR" sz="1100" dirty="0"/>
              <a:t> </a:t>
            </a:r>
            <a:r>
              <a:rPr lang="en-US" sz="1100" dirty="0"/>
              <a:t>Optimal diet for cardiovascular and planetary health</a:t>
            </a:r>
            <a:r>
              <a:rPr lang="el-GR" sz="1100" dirty="0"/>
              <a:t> </a:t>
            </a:r>
            <a:r>
              <a:rPr lang="en-US" sz="1100" dirty="0"/>
              <a:t>Heart 2022;108:1234-1239.</a:t>
            </a:r>
            <a:r>
              <a:rPr lang="el-GR" sz="1100" dirty="0"/>
              <a:t> </a:t>
            </a:r>
          </a:p>
          <a:p>
            <a:pPr algn="just">
              <a:buFont typeface="+mj-lt"/>
              <a:buAutoNum type="arabicPeriod"/>
            </a:pPr>
            <a:r>
              <a:rPr lang="en-US" sz="1100" dirty="0"/>
              <a:t>Walton K, Daniel AI, </a:t>
            </a:r>
            <a:r>
              <a:rPr lang="en-US" sz="1100" dirty="0" err="1"/>
              <a:t>Mahood</a:t>
            </a:r>
            <a:r>
              <a:rPr lang="en-US" sz="1100" dirty="0"/>
              <a:t> Q, </a:t>
            </a:r>
            <a:r>
              <a:rPr lang="en-US" sz="1100" dirty="0" err="1"/>
              <a:t>Vaz</a:t>
            </a:r>
            <a:r>
              <a:rPr lang="en-US" sz="1100" dirty="0"/>
              <a:t> S, Law N, Unger SL, O'Connor DL. Eating Behaviors, Caregiver Feeding Interactions, and Dietary Patterns of Children Born Preterm: A Systematic Review and Meta-Analysis. </a:t>
            </a:r>
            <a:r>
              <a:rPr lang="en-US" sz="1100" dirty="0" err="1"/>
              <a:t>Adv</a:t>
            </a:r>
            <a:r>
              <a:rPr lang="en-US" sz="1100" dirty="0"/>
              <a:t> </a:t>
            </a:r>
            <a:r>
              <a:rPr lang="en-US" sz="1100" dirty="0" err="1"/>
              <a:t>Nutr</a:t>
            </a:r>
            <a:r>
              <a:rPr lang="en-US" sz="1100" dirty="0"/>
              <a:t>. 2022 Jun 1;13(3):875-912. </a:t>
            </a:r>
            <a:r>
              <a:rPr lang="en-US" sz="1100" dirty="0" err="1"/>
              <a:t>doi</a:t>
            </a:r>
            <a:r>
              <a:rPr lang="en-US" sz="1100" dirty="0"/>
              <a:t>: 10.1093/advances/nmac017. PMID: 35157009; PMCID: PMC9156386. </a:t>
            </a:r>
            <a:endParaRPr lang="el-GR" sz="1100" dirty="0"/>
          </a:p>
          <a:p>
            <a:pPr algn="just">
              <a:buFont typeface="+mj-lt"/>
              <a:buAutoNum type="arabicPeriod"/>
            </a:pPr>
            <a:r>
              <a:rPr lang="en-US" sz="1100" dirty="0">
                <a:solidFill>
                  <a:srgbClr val="212121"/>
                </a:solidFill>
              </a:rPr>
              <a:t>Wood CL, </a:t>
            </a:r>
            <a:r>
              <a:rPr lang="en-US" sz="1100" dirty="0" err="1">
                <a:solidFill>
                  <a:srgbClr val="212121"/>
                </a:solidFill>
              </a:rPr>
              <a:t>Tinnion</a:t>
            </a:r>
            <a:r>
              <a:rPr lang="en-US" sz="1100" dirty="0">
                <a:solidFill>
                  <a:srgbClr val="212121"/>
                </a:solidFill>
              </a:rPr>
              <a:t> R, Hollingsworth KG, </a:t>
            </a:r>
            <a:r>
              <a:rPr lang="en-US" sz="1100" dirty="0" err="1">
                <a:solidFill>
                  <a:srgbClr val="212121"/>
                </a:solidFill>
              </a:rPr>
              <a:t>Trenell</a:t>
            </a:r>
            <a:r>
              <a:rPr lang="en-US" sz="1100" dirty="0">
                <a:solidFill>
                  <a:srgbClr val="212121"/>
                </a:solidFill>
              </a:rPr>
              <a:t> MI, Pearce MS, </a:t>
            </a:r>
            <a:r>
              <a:rPr lang="en-US" sz="1100" dirty="0" err="1">
                <a:solidFill>
                  <a:srgbClr val="212121"/>
                </a:solidFill>
              </a:rPr>
              <a:t>Cheetham</a:t>
            </a:r>
            <a:r>
              <a:rPr lang="en-US" sz="1100" dirty="0">
                <a:solidFill>
                  <a:srgbClr val="212121"/>
                </a:solidFill>
              </a:rPr>
              <a:t> TD, </a:t>
            </a:r>
            <a:r>
              <a:rPr lang="en-US" sz="1100" dirty="0" err="1">
                <a:solidFill>
                  <a:srgbClr val="212121"/>
                </a:solidFill>
              </a:rPr>
              <a:t>Embleton</a:t>
            </a:r>
            <a:r>
              <a:rPr lang="en-US" sz="1100" dirty="0">
                <a:solidFill>
                  <a:srgbClr val="212121"/>
                </a:solidFill>
              </a:rPr>
              <a:t> ND. Muscle Function, Body Composition, Insulin Sensitivity and Physical Activity in Adolescents Born Preterm: Impact of Gestation and Vitamin D Status. Nutrients. 2022 Nov 27;14(23):5045. </a:t>
            </a:r>
            <a:r>
              <a:rPr lang="en-US" sz="1100" dirty="0" err="1">
                <a:solidFill>
                  <a:srgbClr val="212121"/>
                </a:solidFill>
              </a:rPr>
              <a:t>doi</a:t>
            </a:r>
            <a:r>
              <a:rPr lang="en-US" sz="1100" dirty="0">
                <a:solidFill>
                  <a:srgbClr val="212121"/>
                </a:solidFill>
              </a:rPr>
              <a:t>: 10.3390/nu14235045. PMID: 36501074; PMCID: PMC9736929.</a:t>
            </a:r>
            <a:endParaRPr lang="en-US" sz="1100" dirty="0"/>
          </a:p>
          <a:p>
            <a:pPr algn="just">
              <a:buFont typeface="+mj-lt"/>
              <a:buAutoNum type="arabicPeriod"/>
            </a:pPr>
            <a:endParaRPr lang="el-GR" sz="1100" dirty="0"/>
          </a:p>
          <a:p>
            <a:pPr algn="just"/>
            <a:endParaRPr lang="el-GR" sz="1400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02488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1933303" y="2133600"/>
            <a:ext cx="9187543" cy="3778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5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Σας ευχαριστώ πολύ για την προσοχή σας </a:t>
            </a:r>
          </a:p>
        </p:txBody>
      </p:sp>
    </p:spTree>
    <p:extLst>
      <p:ext uri="{BB962C8B-B14F-4D97-AF65-F5344CB8AC3E}">
        <p14:creationId xmlns:p14="http://schemas.microsoft.com/office/powerpoint/2010/main" val="138252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3967" y="87086"/>
            <a:ext cx="8577942" cy="531221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Προτιμήσεις τροφίμων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6389" y="618307"/>
            <a:ext cx="11364685" cy="6052459"/>
          </a:xfrm>
        </p:spPr>
        <p:txBody>
          <a:bodyPr>
            <a:normAutofit/>
          </a:bodyPr>
          <a:lstStyle/>
          <a:p>
            <a:pPr algn="just"/>
            <a:r>
              <a:rPr lang="el-GR" sz="2400" dirty="0">
                <a:solidFill>
                  <a:srgbClr val="002060"/>
                </a:solidFill>
              </a:rPr>
              <a:t>Πειραματικές μελέτες σε ζώα έδειξαν ότι οι </a:t>
            </a:r>
            <a:r>
              <a:rPr lang="el-GR" sz="2400" b="1" dirty="0">
                <a:solidFill>
                  <a:srgbClr val="002060"/>
                </a:solidFill>
              </a:rPr>
              <a:t>προτιμήσεις των τροφίμων </a:t>
            </a:r>
            <a:r>
              <a:rPr lang="el-GR" sz="2400" dirty="0">
                <a:solidFill>
                  <a:srgbClr val="002060"/>
                </a:solidFill>
              </a:rPr>
              <a:t>είναι εν μέρει </a:t>
            </a:r>
            <a:r>
              <a:rPr lang="el-GR" sz="2400" b="1" dirty="0">
                <a:solidFill>
                  <a:srgbClr val="002060"/>
                </a:solidFill>
              </a:rPr>
              <a:t>προγραμματισμένες ήδη κατά τη διάρκεια της εμβρυϊκής &amp; πρώιμης ζωής</a:t>
            </a:r>
          </a:p>
          <a:p>
            <a:pPr algn="just"/>
            <a:r>
              <a:rPr lang="el-GR" sz="2400" dirty="0"/>
              <a:t>Οι μελέτες σε ανθρώπους είναι σπάνιες, αλλά τα ευρήματα συνάδουν με </a:t>
            </a:r>
            <a:r>
              <a:rPr lang="el-GR" sz="2400" b="1" dirty="0">
                <a:solidFill>
                  <a:srgbClr val="002060"/>
                </a:solidFill>
              </a:rPr>
              <a:t>λιγότερο υγιεινή διατροφή ενηλίκων </a:t>
            </a:r>
            <a:r>
              <a:rPr lang="el-GR" sz="2400" dirty="0">
                <a:solidFill>
                  <a:srgbClr val="002060"/>
                </a:solidFill>
              </a:rPr>
              <a:t>σε άτομα που εκτίθενται σε </a:t>
            </a:r>
            <a:r>
              <a:rPr lang="el-GR" sz="2400" b="1" dirty="0">
                <a:solidFill>
                  <a:srgbClr val="002060"/>
                </a:solidFill>
              </a:rPr>
              <a:t>εμβρυϊκές αντιξοότητες </a:t>
            </a:r>
            <a:r>
              <a:rPr lang="el-GR" sz="2400" dirty="0"/>
              <a:t>όπως: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σοβαρός υποσιτισμός της μητέρας κατά την κύηση αυξάνει την προτίμηση για λιπαρά τρόφιμα στην ενήλικη ηλικία    &amp;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 το     βάρος γέννησης σχετίζεται με   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70C0"/>
                </a:solidFill>
              </a:rPr>
              <a:t>πρόσληψη λαχανικών</a:t>
            </a:r>
            <a:r>
              <a:rPr lang="en-US" sz="2400" b="1" dirty="0">
                <a:solidFill>
                  <a:srgbClr val="0070C0"/>
                </a:solidFill>
              </a:rPr>
              <a:t>/</a:t>
            </a:r>
            <a:r>
              <a:rPr lang="el-GR" sz="2400" b="1" dirty="0">
                <a:solidFill>
                  <a:srgbClr val="0070C0"/>
                </a:solidFill>
              </a:rPr>
              <a:t>φρούτων</a:t>
            </a:r>
          </a:p>
          <a:p>
            <a:pPr marL="0" indent="0" algn="just">
              <a:buNone/>
            </a:pPr>
            <a:r>
              <a:rPr lang="el-GR" sz="2400" b="1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el-GR" sz="2400" dirty="0"/>
              <a:t>Μελέτες σε εκείνους που </a:t>
            </a:r>
            <a:r>
              <a:rPr lang="el-GR" sz="2400" b="1" dirty="0">
                <a:solidFill>
                  <a:srgbClr val="002060"/>
                </a:solidFill>
              </a:rPr>
              <a:t>γεννήθηκαν πρόωρα είναι ακόμη λιγότερες</a:t>
            </a:r>
            <a:r>
              <a:rPr lang="el-GR" sz="2400" dirty="0">
                <a:solidFill>
                  <a:srgbClr val="002060"/>
                </a:solidFill>
              </a:rPr>
              <a:t>, αλλά έχουν δείξει ότι οι </a:t>
            </a:r>
            <a:r>
              <a:rPr lang="el-GR" sz="2400" b="1" dirty="0">
                <a:solidFill>
                  <a:srgbClr val="002060"/>
                </a:solidFill>
              </a:rPr>
              <a:t>νεαροί ενήλικες που γεννήθηκαν πρόωρα </a:t>
            </a:r>
            <a:r>
              <a:rPr lang="el-GR" sz="2400" dirty="0">
                <a:solidFill>
                  <a:srgbClr val="002060"/>
                </a:solidFill>
              </a:rPr>
              <a:t>με VLBW </a:t>
            </a:r>
            <a:r>
              <a:rPr lang="el-GR" sz="2400" b="1" dirty="0">
                <a:solidFill>
                  <a:srgbClr val="002060"/>
                </a:solidFill>
              </a:rPr>
              <a:t>καταναλώνουν σημαντικά    φρούτα &amp; γαλακτοκομικά προϊόντα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901645" y="6216021"/>
            <a:ext cx="1854925" cy="350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Matinolli</a:t>
            </a:r>
            <a:r>
              <a:rPr lang="el-GR" sz="800" dirty="0"/>
              <a:t> </a:t>
            </a:r>
            <a:r>
              <a:rPr lang="en-US" sz="800" dirty="0"/>
              <a:t>et al., 2018</a:t>
            </a:r>
            <a:endParaRPr lang="el-GR" sz="800" dirty="0"/>
          </a:p>
        </p:txBody>
      </p:sp>
      <p:sp>
        <p:nvSpPr>
          <p:cNvPr id="5" name="Κάτω βέλος 4"/>
          <p:cNvSpPr/>
          <p:nvPr/>
        </p:nvSpPr>
        <p:spPr>
          <a:xfrm>
            <a:off x="1471750" y="3979815"/>
            <a:ext cx="252547" cy="513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Κάτω βέλος 5"/>
          <p:cNvSpPr/>
          <p:nvPr/>
        </p:nvSpPr>
        <p:spPr>
          <a:xfrm>
            <a:off x="6178731" y="3979815"/>
            <a:ext cx="269967" cy="513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Κάτω βέλος 6"/>
          <p:cNvSpPr/>
          <p:nvPr/>
        </p:nvSpPr>
        <p:spPr>
          <a:xfrm>
            <a:off x="4837611" y="5658672"/>
            <a:ext cx="243840" cy="55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5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0785" y="91441"/>
            <a:ext cx="11327375" cy="605246"/>
          </a:xfrm>
        </p:spPr>
        <p:txBody>
          <a:bodyPr>
            <a:noAutofit/>
          </a:bodyPr>
          <a:lstStyle/>
          <a:p>
            <a:pPr algn="ctr"/>
            <a:r>
              <a:rPr lang="el-GR" sz="2600" b="1" dirty="0"/>
              <a:t>Προγεννητική έκθεση σε λιμό </a:t>
            </a:r>
            <a:r>
              <a:rPr lang="en-US" sz="2600" b="1" dirty="0"/>
              <a:t>&amp; </a:t>
            </a:r>
            <a:r>
              <a:rPr lang="el-GR" sz="2600" b="1" dirty="0"/>
              <a:t>συσχέτιση με προτιμήσεις τροφίμων</a:t>
            </a:r>
            <a:br>
              <a:rPr lang="el-GR" sz="2600" b="1" dirty="0"/>
            </a:br>
            <a:endParaRPr lang="el-GR" sz="2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6091" y="696687"/>
            <a:ext cx="11782698" cy="6069873"/>
          </a:xfrm>
        </p:spPr>
        <p:txBody>
          <a:bodyPr>
            <a:noAutofit/>
          </a:bodyPr>
          <a:lstStyle/>
          <a:p>
            <a:pPr algn="just"/>
            <a:r>
              <a:rPr lang="el-GR" sz="2400" b="1" dirty="0">
                <a:solidFill>
                  <a:srgbClr val="002060"/>
                </a:solidFill>
              </a:rPr>
              <a:t>Η προγεννητική διατροφή </a:t>
            </a:r>
            <a:r>
              <a:rPr lang="el-GR" sz="2400" dirty="0">
                <a:solidFill>
                  <a:srgbClr val="002060"/>
                </a:solidFill>
              </a:rPr>
              <a:t>μπορεί να επηρεάσει τις </a:t>
            </a:r>
            <a:r>
              <a:rPr lang="el-GR" sz="2400" b="1" dirty="0">
                <a:solidFill>
                  <a:srgbClr val="002060"/>
                </a:solidFill>
              </a:rPr>
              <a:t>διατροφικές προτιμήσεις </a:t>
            </a:r>
            <a:r>
              <a:rPr lang="el-GR" sz="2400" dirty="0">
                <a:solidFill>
                  <a:srgbClr val="002060"/>
                </a:solidFill>
              </a:rPr>
              <a:t>&amp; να συμβάλει σε </a:t>
            </a:r>
            <a:r>
              <a:rPr lang="el-GR" sz="2400" b="1" dirty="0" err="1">
                <a:solidFill>
                  <a:srgbClr val="002060"/>
                </a:solidFill>
              </a:rPr>
              <a:t>αθηρογόνα</a:t>
            </a:r>
            <a:r>
              <a:rPr lang="el-GR" sz="2400" b="1" dirty="0">
                <a:solidFill>
                  <a:srgbClr val="002060"/>
                </a:solidFill>
              </a:rPr>
              <a:t> προφίλ λιπιδίων στη μετέπειτα ζωή</a:t>
            </a:r>
            <a:endParaRPr lang="en-US" sz="2400" b="1" dirty="0">
              <a:solidFill>
                <a:srgbClr val="002060"/>
              </a:solidFill>
            </a:endParaRPr>
          </a:p>
          <a:p>
            <a:pPr algn="just"/>
            <a:r>
              <a:rPr lang="el-GR" sz="2400" dirty="0"/>
              <a:t>Μελέτη του </a:t>
            </a:r>
            <a:r>
              <a:rPr lang="el-GR" sz="2400" b="1" dirty="0"/>
              <a:t>ολλανδικού λιμού του 1944-1945 </a:t>
            </a:r>
            <a:r>
              <a:rPr lang="el-GR" sz="2400" dirty="0"/>
              <a:t>παρέχει στοιχεία για συσχέτιση μεταξύ της έκθεσης σε προγεννητικό λιμό &amp; </a:t>
            </a:r>
            <a:r>
              <a:rPr lang="el-GR" sz="2400" b="1" dirty="0"/>
              <a:t>αυξημένων </a:t>
            </a:r>
            <a:r>
              <a:rPr lang="el-GR" sz="2400" b="1" dirty="0" err="1"/>
              <a:t>αθηρογόνων</a:t>
            </a:r>
            <a:r>
              <a:rPr lang="el-GR" sz="2400" b="1" dirty="0"/>
              <a:t> </a:t>
            </a:r>
            <a:r>
              <a:rPr lang="el-GR" sz="2400" b="1" dirty="0" err="1"/>
              <a:t>λιπιδικών</a:t>
            </a:r>
            <a:r>
              <a:rPr lang="el-GR" sz="2400" b="1" dirty="0"/>
              <a:t> προφίλ ενηλίκων </a:t>
            </a:r>
            <a:r>
              <a:rPr lang="el-GR" sz="2400" dirty="0"/>
              <a:t>όπως:    </a:t>
            </a:r>
            <a:r>
              <a:rPr lang="el-GR" sz="2400" b="1" dirty="0"/>
              <a:t>ολική χοληστερόλη,</a:t>
            </a:r>
            <a:r>
              <a:rPr lang="el-GR" sz="2400" dirty="0"/>
              <a:t> </a:t>
            </a:r>
            <a:r>
              <a:rPr lang="el-GR" sz="2400" b="1" dirty="0"/>
              <a:t>    LDL-</a:t>
            </a:r>
            <a:r>
              <a:rPr lang="en-US" sz="2400" b="1" dirty="0"/>
              <a:t>C</a:t>
            </a:r>
            <a:r>
              <a:rPr lang="el-GR" sz="2400" b="1" dirty="0"/>
              <a:t> &amp;  </a:t>
            </a:r>
            <a:r>
              <a:rPr lang="en-US" sz="2400" b="1" dirty="0"/>
              <a:t>   </a:t>
            </a:r>
            <a:r>
              <a:rPr lang="el-GR" sz="2400" b="1" dirty="0"/>
              <a:t>HDL-</a:t>
            </a:r>
            <a:r>
              <a:rPr lang="en-US" sz="2400" b="1" dirty="0"/>
              <a:t>C</a:t>
            </a:r>
            <a:endParaRPr lang="el-GR" sz="2400" b="1" dirty="0"/>
          </a:p>
          <a:p>
            <a:pPr marL="0" indent="0" algn="just">
              <a:buNone/>
            </a:pPr>
            <a:endParaRPr lang="el-GR" sz="2400" b="1" dirty="0"/>
          </a:p>
          <a:p>
            <a:pPr algn="just"/>
            <a:r>
              <a:rPr lang="el-GR" sz="2400" b="1" dirty="0">
                <a:solidFill>
                  <a:srgbClr val="002060"/>
                </a:solidFill>
              </a:rPr>
              <a:t>Τα άτομα που εκτέθηκαν σε λιμό κατά την κύηση είχαν:</a:t>
            </a:r>
          </a:p>
          <a:p>
            <a:pPr marL="0" indent="0" algn="just">
              <a:buNone/>
            </a:pPr>
            <a:endParaRPr lang="el-GR" sz="24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70C0"/>
                </a:solidFill>
              </a:rPr>
              <a:t>διπλάσιες πιθανότητες να καταναλώσουν δίαιτα πλούσια σε λιπαρά </a:t>
            </a:r>
            <a:r>
              <a:rPr lang="el-GR" sz="2400" dirty="0"/>
              <a:t>(&gt;39 % ενέργειας από λίπος)    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00B050"/>
                </a:solidFill>
              </a:rPr>
              <a:t>ήταν λιγότερο σωματικά δραστήριοι </a:t>
            </a:r>
            <a:r>
              <a:rPr lang="el-GR" sz="2400" i="1" dirty="0"/>
              <a:t>(45% ασχολούνταν με αθλήματα σε σύγκριση με το 52% στην ομάδα που δεν εκτέθηκαν) χωρίς στατιστική σημασία</a:t>
            </a:r>
          </a:p>
        </p:txBody>
      </p:sp>
      <p:sp>
        <p:nvSpPr>
          <p:cNvPr id="5" name="Κάτω βέλος 4"/>
          <p:cNvSpPr/>
          <p:nvPr/>
        </p:nvSpPr>
        <p:spPr>
          <a:xfrm>
            <a:off x="10685615" y="2301232"/>
            <a:ext cx="243641" cy="420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78EE3D7-7EF0-403E-B1AE-1157A774A90A}"/>
              </a:ext>
            </a:extLst>
          </p:cNvPr>
          <p:cNvSpPr/>
          <p:nvPr/>
        </p:nvSpPr>
        <p:spPr>
          <a:xfrm>
            <a:off x="10561739" y="6258187"/>
            <a:ext cx="1224793" cy="343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bg1"/>
                </a:solidFill>
              </a:rPr>
              <a:t>Lussana</a:t>
            </a:r>
            <a:r>
              <a:rPr lang="en-US" sz="800" dirty="0">
                <a:solidFill>
                  <a:schemeClr val="bg1"/>
                </a:solidFill>
              </a:rPr>
              <a:t> F et al., 2008</a:t>
            </a:r>
            <a:endParaRPr lang="el-GR" sz="800" dirty="0">
              <a:solidFill>
                <a:schemeClr val="bg1"/>
              </a:solidFill>
            </a:endParaRPr>
          </a:p>
        </p:txBody>
      </p:sp>
      <p:sp>
        <p:nvSpPr>
          <p:cNvPr id="7" name="Βέλος: Δεξιό 6">
            <a:extLst>
              <a:ext uri="{FF2B5EF4-FFF2-40B4-BE49-F238E27FC236}">
                <a16:creationId xmlns:a16="http://schemas.microsoft.com/office/drawing/2014/main" id="{7ADA1485-D5C9-438A-8635-EE4AE1E92644}"/>
              </a:ext>
            </a:extLst>
          </p:cNvPr>
          <p:cNvSpPr/>
          <p:nvPr/>
        </p:nvSpPr>
        <p:spPr>
          <a:xfrm rot="16200000">
            <a:off x="5723647" y="2395744"/>
            <a:ext cx="420302" cy="231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: Δεξιό 7">
            <a:extLst>
              <a:ext uri="{FF2B5EF4-FFF2-40B4-BE49-F238E27FC236}">
                <a16:creationId xmlns:a16="http://schemas.microsoft.com/office/drawing/2014/main" id="{6BC16C88-DC18-4012-921B-8E4EB828A0E7}"/>
              </a:ext>
            </a:extLst>
          </p:cNvPr>
          <p:cNvSpPr/>
          <p:nvPr/>
        </p:nvSpPr>
        <p:spPr>
          <a:xfrm rot="16200000">
            <a:off x="9021686" y="2395743"/>
            <a:ext cx="420302" cy="231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7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3211" y="0"/>
            <a:ext cx="11965578" cy="836023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/>
              <a:t>Συσχέτιση μεταξύ πρώιμης έκθεσης σε λιμό </a:t>
            </a:r>
            <a:r>
              <a:rPr lang="en-US" sz="2800" b="1" dirty="0"/>
              <a:t>&amp;</a:t>
            </a:r>
            <a:r>
              <a:rPr lang="el-GR" sz="2800" b="1" dirty="0"/>
              <a:t> παχυσαρκίας στην ενήλικη ζωή</a:t>
            </a:r>
            <a:br>
              <a:rPr lang="el-GR" sz="2800" b="1" dirty="0"/>
            </a:b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132" y="896983"/>
            <a:ext cx="11782698" cy="5886993"/>
          </a:xfrm>
        </p:spPr>
        <p:txBody>
          <a:bodyPr>
            <a:noAutofit/>
          </a:bodyPr>
          <a:lstStyle/>
          <a:p>
            <a:pPr algn="just"/>
            <a:r>
              <a:rPr lang="el-GR" sz="2500" dirty="0">
                <a:solidFill>
                  <a:schemeClr val="tx1"/>
                </a:solidFill>
              </a:rPr>
              <a:t>Τα αποτελέσματα της μελέτης του</a:t>
            </a:r>
            <a:r>
              <a:rPr lang="en-US" sz="2500" dirty="0">
                <a:solidFill>
                  <a:schemeClr val="tx1"/>
                </a:solidFill>
              </a:rPr>
              <a:t> Hu</a:t>
            </a:r>
            <a:r>
              <a:rPr lang="el-GR" sz="2500" dirty="0">
                <a:solidFill>
                  <a:schemeClr val="tx1"/>
                </a:solidFill>
              </a:rPr>
              <a:t>, </a:t>
            </a:r>
            <a:r>
              <a:rPr lang="en-US" sz="2500" dirty="0">
                <a:solidFill>
                  <a:schemeClr val="tx1"/>
                </a:solidFill>
              </a:rPr>
              <a:t>et al., </a:t>
            </a:r>
            <a:r>
              <a:rPr lang="el-GR" sz="2500" dirty="0">
                <a:solidFill>
                  <a:schemeClr val="tx1"/>
                </a:solidFill>
              </a:rPr>
              <a:t>(</a:t>
            </a:r>
            <a:r>
              <a:rPr lang="en-US" sz="2500" dirty="0">
                <a:solidFill>
                  <a:schemeClr val="tx1"/>
                </a:solidFill>
              </a:rPr>
              <a:t>2022</a:t>
            </a:r>
            <a:r>
              <a:rPr lang="el-GR" sz="2500" dirty="0">
                <a:solidFill>
                  <a:schemeClr val="tx1"/>
                </a:solidFill>
              </a:rPr>
              <a:t>) έδειξαν ότι η </a:t>
            </a:r>
            <a:r>
              <a:rPr lang="el-GR" sz="2500" b="1" dirty="0">
                <a:solidFill>
                  <a:srgbClr val="0070C0"/>
                </a:solidFill>
              </a:rPr>
              <a:t>συσχέτιση μεταξύ της έκθεσης σε λιμό &amp; του κινδύνου δυσλιπιδαιμίας </a:t>
            </a:r>
            <a:r>
              <a:rPr lang="el-GR" sz="2500" b="1" dirty="0" err="1">
                <a:solidFill>
                  <a:srgbClr val="0070C0"/>
                </a:solidFill>
              </a:rPr>
              <a:t>αλληλεπιδρά</a:t>
            </a:r>
            <a:r>
              <a:rPr lang="el-GR" sz="2500" b="1" dirty="0">
                <a:solidFill>
                  <a:srgbClr val="0070C0"/>
                </a:solidFill>
              </a:rPr>
              <a:t> τόσο με το ΔΜΣ όσο &amp; με το WHR στην ενήλικη ζωή</a:t>
            </a:r>
          </a:p>
          <a:p>
            <a:pPr marL="0" indent="0" algn="just">
              <a:buNone/>
            </a:pPr>
            <a:endParaRPr lang="el-GR" sz="2500" b="1" dirty="0">
              <a:solidFill>
                <a:srgbClr val="0070C0"/>
              </a:solidFill>
            </a:endParaRPr>
          </a:p>
          <a:p>
            <a:pPr algn="just"/>
            <a:r>
              <a:rPr lang="el-GR" sz="2500" dirty="0">
                <a:solidFill>
                  <a:schemeClr val="accent1">
                    <a:lumMod val="75000"/>
                  </a:schemeClr>
                </a:solidFill>
              </a:rPr>
              <a:t>Η </a:t>
            </a:r>
            <a:r>
              <a:rPr lang="el-GR" sz="2500" b="1" u="sng" dirty="0">
                <a:solidFill>
                  <a:schemeClr val="accent1">
                    <a:lumMod val="75000"/>
                  </a:schemeClr>
                </a:solidFill>
              </a:rPr>
              <a:t>παχυσαρκία</a:t>
            </a:r>
            <a:r>
              <a:rPr lang="el-GR" sz="2500" b="1" dirty="0">
                <a:solidFill>
                  <a:schemeClr val="accent1">
                    <a:lumMod val="75000"/>
                  </a:schemeClr>
                </a:solidFill>
              </a:rPr>
              <a:t> &amp; η </a:t>
            </a:r>
            <a:r>
              <a:rPr lang="el-GR" sz="2500" b="1" u="sng" dirty="0" err="1">
                <a:solidFill>
                  <a:schemeClr val="accent1">
                    <a:lumMod val="75000"/>
                  </a:schemeClr>
                </a:solidFill>
              </a:rPr>
              <a:t>δυσλιπιδαιμία</a:t>
            </a:r>
            <a:r>
              <a:rPr lang="el-GR" sz="2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500" dirty="0">
                <a:solidFill>
                  <a:schemeClr val="accent1">
                    <a:lumMod val="75000"/>
                  </a:schemeClr>
                </a:solidFill>
              </a:rPr>
              <a:t>σχετίζονται με την πρώιμη έκθεση σε λιμό</a:t>
            </a:r>
          </a:p>
          <a:p>
            <a:pPr algn="just"/>
            <a:r>
              <a:rPr lang="el-GR" sz="2500" dirty="0">
                <a:solidFill>
                  <a:schemeClr val="tx1"/>
                </a:solidFill>
              </a:rPr>
              <a:t>Τόσο η </a:t>
            </a:r>
            <a:r>
              <a:rPr lang="el-GR" sz="2500" b="1" dirty="0">
                <a:solidFill>
                  <a:schemeClr val="tx1"/>
                </a:solidFill>
              </a:rPr>
              <a:t>γενική όσο &amp; η κοιλιακή παχυσαρκία </a:t>
            </a:r>
            <a:r>
              <a:rPr lang="el-GR" sz="2500" dirty="0">
                <a:solidFill>
                  <a:schemeClr val="tx1"/>
                </a:solidFill>
              </a:rPr>
              <a:t>είναι σημαντικοί παράγοντες κινδύνου για </a:t>
            </a:r>
            <a:r>
              <a:rPr lang="el-GR" sz="2500" b="1" dirty="0" err="1">
                <a:solidFill>
                  <a:schemeClr val="tx1"/>
                </a:solidFill>
              </a:rPr>
              <a:t>δυσλιπιδαιμία</a:t>
            </a:r>
            <a:r>
              <a:rPr lang="el-GR" sz="2500" dirty="0">
                <a:solidFill>
                  <a:schemeClr val="tx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el-GR" sz="2500" dirty="0">
                <a:solidFill>
                  <a:schemeClr val="tx1"/>
                </a:solidFill>
              </a:rPr>
              <a:t>                         Διαπιστώθηκε ότι: </a:t>
            </a:r>
            <a:r>
              <a:rPr lang="en-US" sz="2500" dirty="0">
                <a:solidFill>
                  <a:schemeClr val="tx1"/>
                </a:solidFill>
              </a:rPr>
              <a:t>  </a:t>
            </a:r>
            <a:r>
              <a:rPr lang="el-GR" sz="25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chemeClr val="tx1"/>
                </a:solidFill>
              </a:rPr>
              <a:t>      TG     &amp;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500" b="1" dirty="0">
                <a:solidFill>
                  <a:schemeClr val="tx1"/>
                </a:solidFill>
              </a:rPr>
              <a:t>  </a:t>
            </a:r>
            <a:r>
              <a:rPr lang="el-GR" sz="2500" b="1" dirty="0">
                <a:solidFill>
                  <a:schemeClr val="tx1"/>
                </a:solidFill>
              </a:rPr>
              <a:t>   HDL-</a:t>
            </a:r>
            <a:r>
              <a:rPr lang="en-US" sz="2500" b="1" dirty="0">
                <a:solidFill>
                  <a:schemeClr val="tx1"/>
                </a:solidFill>
              </a:rPr>
              <a:t>C</a:t>
            </a:r>
            <a:r>
              <a:rPr lang="el-GR" sz="2500" b="1" dirty="0">
                <a:solidFill>
                  <a:schemeClr val="tx1"/>
                </a:solidFill>
              </a:rPr>
              <a:t> έδειξαν ισχυρότερη σχέση με την κοιλιακή παχυσαρκία στις γυναίκες &amp; τη γενική παχυσαρκία στους άνδρες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683930" y="6496593"/>
            <a:ext cx="1889761" cy="287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Chunyan Hu</a:t>
            </a:r>
            <a:r>
              <a:rPr lang="el-GR" sz="1000" dirty="0"/>
              <a:t>, </a:t>
            </a:r>
            <a:r>
              <a:rPr lang="en-US" sz="1000" dirty="0"/>
              <a:t>et al., 2022</a:t>
            </a:r>
            <a:endParaRPr lang="el-GR" sz="1000" dirty="0"/>
          </a:p>
        </p:txBody>
      </p:sp>
      <p:sp>
        <p:nvSpPr>
          <p:cNvPr id="5" name="Δεξί βέλος 4"/>
          <p:cNvSpPr/>
          <p:nvPr/>
        </p:nvSpPr>
        <p:spPr>
          <a:xfrm rot="16200000">
            <a:off x="762001" y="5068386"/>
            <a:ext cx="365761" cy="287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Κάτω βέλος 5"/>
          <p:cNvSpPr/>
          <p:nvPr/>
        </p:nvSpPr>
        <p:spPr>
          <a:xfrm>
            <a:off x="748941" y="5595255"/>
            <a:ext cx="296089" cy="374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25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3211" y="0"/>
            <a:ext cx="11965578" cy="836023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/>
              <a:t>Συσχέτιση μεταξύ πρώιμης έκθεσης σε λιμό </a:t>
            </a:r>
            <a:r>
              <a:rPr lang="en-US" sz="2800" b="1" dirty="0"/>
              <a:t>&amp;</a:t>
            </a:r>
            <a:r>
              <a:rPr lang="el-GR" sz="2800" b="1" dirty="0"/>
              <a:t> παχυσαρκίας στην ενήλικη ζωή</a:t>
            </a:r>
            <a:br>
              <a:rPr lang="el-GR" sz="2800" b="1" dirty="0"/>
            </a:b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132" y="896983"/>
            <a:ext cx="11782698" cy="588699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sz="2600" b="1" dirty="0">
                <a:solidFill>
                  <a:srgbClr val="002060"/>
                </a:solidFill>
              </a:rPr>
              <a:t>Η μειωμένη παραγωγή </a:t>
            </a:r>
            <a:r>
              <a:rPr lang="el-GR" sz="2600" b="1" dirty="0" err="1">
                <a:solidFill>
                  <a:srgbClr val="002060"/>
                </a:solidFill>
              </a:rPr>
              <a:t>λιποκινών</a:t>
            </a:r>
            <a:r>
              <a:rPr lang="el-GR" sz="2600" b="1" dirty="0">
                <a:solidFill>
                  <a:srgbClr val="002060"/>
                </a:solidFill>
              </a:rPr>
              <a:t> στο λιπώδη ιστό &amp;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600" b="1" dirty="0">
                <a:solidFill>
                  <a:srgbClr val="002060"/>
                </a:solidFill>
              </a:rPr>
              <a:t>η χρόνια φλεγμονή  </a:t>
            </a:r>
          </a:p>
          <a:p>
            <a:pPr marL="0" indent="0" algn="just">
              <a:buNone/>
            </a:pPr>
            <a:endParaRPr lang="el-GR" sz="2600" b="1" dirty="0">
              <a:solidFill>
                <a:srgbClr val="002060"/>
              </a:solidFill>
            </a:endParaRPr>
          </a:p>
          <a:p>
            <a:pPr algn="just"/>
            <a:r>
              <a:rPr lang="el-GR" sz="2600" b="1" dirty="0">
                <a:solidFill>
                  <a:srgbClr val="002060"/>
                </a:solidFill>
              </a:rPr>
              <a:t>αποτελούν τη βάση για την αντίσταση στην ινσουλίνη, η οποία είναι ο κύριος παράγοντας στην ανάπτυξη δυσλιπιδαιμίας στην παχυσαρκία</a:t>
            </a:r>
          </a:p>
          <a:p>
            <a:pPr marL="0" indent="0" algn="just">
              <a:buNone/>
            </a:pPr>
            <a:endParaRPr lang="el-GR" sz="2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l-GR" sz="2600" dirty="0">
                <a:solidFill>
                  <a:schemeClr val="tx1"/>
                </a:solidFill>
              </a:rPr>
              <a:t>                                              </a:t>
            </a:r>
            <a:r>
              <a:rPr lang="el-GR" sz="2600" u="sng" dirty="0">
                <a:solidFill>
                  <a:schemeClr val="tx1"/>
                </a:solidFill>
              </a:rPr>
              <a:t>Άρα </a:t>
            </a:r>
          </a:p>
          <a:p>
            <a:pPr algn="just"/>
            <a:r>
              <a:rPr lang="el-GR" sz="2600" dirty="0">
                <a:solidFill>
                  <a:schemeClr val="tx1"/>
                </a:solidFill>
              </a:rPr>
              <a:t>η </a:t>
            </a:r>
            <a:r>
              <a:rPr lang="el-GR" sz="2600" b="1" dirty="0">
                <a:solidFill>
                  <a:schemeClr val="accent1">
                    <a:lumMod val="50000"/>
                  </a:schemeClr>
                </a:solidFill>
              </a:rPr>
              <a:t>σημασία της διατροφικής κατάστασης καθ' όλη τη διάρκεια της ζωής, από την προγεννητική έως τη μετέπειτα ζωή, για την </a:t>
            </a:r>
            <a:r>
              <a:rPr lang="el-GR" sz="2600" b="1" u="sng" dirty="0">
                <a:solidFill>
                  <a:schemeClr val="accent1">
                    <a:lumMod val="50000"/>
                  </a:schemeClr>
                </a:solidFill>
              </a:rPr>
              <a:t>πρόληψη της δυσλιπιδαιμίας είναι σημαντική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683930" y="6496593"/>
            <a:ext cx="1889761" cy="287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Chunyan Hu</a:t>
            </a:r>
            <a:r>
              <a:rPr lang="el-GR" sz="1000" dirty="0"/>
              <a:t>, </a:t>
            </a:r>
            <a:r>
              <a:rPr lang="en-US" sz="1000" dirty="0"/>
              <a:t>et al., 2022</a:t>
            </a:r>
            <a:endParaRPr lang="el-GR" sz="1000" dirty="0"/>
          </a:p>
        </p:txBody>
      </p:sp>
      <p:sp>
        <p:nvSpPr>
          <p:cNvPr id="7" name="Κάτω βέλος 6"/>
          <p:cNvSpPr/>
          <p:nvPr/>
        </p:nvSpPr>
        <p:spPr>
          <a:xfrm rot="1821962">
            <a:off x="8595386" y="1136977"/>
            <a:ext cx="484632" cy="128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54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6" y="243840"/>
            <a:ext cx="7509018" cy="714103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Πρόωρος τοκετός και υγεία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7245" y="1323703"/>
            <a:ext cx="10441577" cy="5146766"/>
          </a:xfrm>
        </p:spPr>
        <p:txBody>
          <a:bodyPr>
            <a:normAutofit/>
          </a:bodyPr>
          <a:lstStyle/>
          <a:p>
            <a:pPr algn="just"/>
            <a:r>
              <a:rPr lang="el-GR" sz="2800" dirty="0"/>
              <a:t>Ο πρόωρος τοκετός έχει συσχετιστεί με δυσμενή αποτελέσματα για την υγεία, όπως:</a:t>
            </a:r>
          </a:p>
          <a:p>
            <a:pPr marL="0" indent="0" algn="just">
              <a:buNone/>
            </a:pPr>
            <a:endParaRPr lang="el-GR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υπέρταση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διαβήτης τύπου 2    &amp;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άλλοι παράγοντες κινδύνου για </a:t>
            </a:r>
            <a:r>
              <a:rPr lang="el-GR" sz="2800" b="1" dirty="0" err="1">
                <a:solidFill>
                  <a:srgbClr val="002060"/>
                </a:solidFill>
              </a:rPr>
              <a:t>καρδιομεταβολικές</a:t>
            </a:r>
            <a:r>
              <a:rPr lang="el-GR" sz="2800" b="1" dirty="0">
                <a:solidFill>
                  <a:srgbClr val="002060"/>
                </a:solidFill>
              </a:rPr>
              <a:t> ασθένειες ενηλίκων</a:t>
            </a:r>
          </a:p>
        </p:txBody>
      </p:sp>
      <p:sp>
        <p:nvSpPr>
          <p:cNvPr id="4" name="Κάτω βέλος 3"/>
          <p:cNvSpPr/>
          <p:nvPr/>
        </p:nvSpPr>
        <p:spPr>
          <a:xfrm rot="2344521">
            <a:off x="6991578" y="2285872"/>
            <a:ext cx="390811" cy="1494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51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3211" y="60960"/>
            <a:ext cx="11904618" cy="1219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Preterm Birth as a Risk Factor for Metabolic Syndrome </a:t>
            </a:r>
            <a:r>
              <a:rPr lang="el-GR" sz="2800" b="1" dirty="0"/>
              <a:t>&amp;</a:t>
            </a:r>
            <a:r>
              <a:rPr lang="en-US" sz="2800" b="1" dirty="0"/>
              <a:t> Cardiovascular Disease in Adult Life: A Systematic Review </a:t>
            </a:r>
            <a:r>
              <a:rPr lang="el-GR" sz="2800" b="1" dirty="0"/>
              <a:t>&amp;</a:t>
            </a:r>
            <a:r>
              <a:rPr lang="en-US" sz="2800" b="1" dirty="0"/>
              <a:t> Meta-Analysis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2549" y="1454330"/>
            <a:ext cx="11765280" cy="523385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500" b="1" dirty="0">
                <a:solidFill>
                  <a:srgbClr val="002060"/>
                </a:solidFill>
              </a:rPr>
              <a:t>Στόχος:</a:t>
            </a:r>
            <a:r>
              <a:rPr lang="el-GR" sz="2500" b="1" dirty="0"/>
              <a:t> </a:t>
            </a:r>
            <a:r>
              <a:rPr lang="el-GR" sz="2500" dirty="0"/>
              <a:t>Να προσδιοριστεί εάν ο πρόωρος τοκετός σχετίζεται με </a:t>
            </a:r>
            <a:r>
              <a:rPr lang="el-GR" sz="2500" b="1" dirty="0">
                <a:solidFill>
                  <a:schemeClr val="accent1">
                    <a:lumMod val="75000"/>
                  </a:schemeClr>
                </a:solidFill>
              </a:rPr>
              <a:t>μεταβολικό σύνδρομο στην ενήλικη ζωή</a:t>
            </a:r>
          </a:p>
          <a:p>
            <a:pPr marL="0" indent="0" algn="just">
              <a:buNone/>
            </a:pPr>
            <a:endParaRPr lang="el-GR" sz="2500" b="1" dirty="0"/>
          </a:p>
          <a:p>
            <a:pPr algn="just"/>
            <a:r>
              <a:rPr lang="el-GR" sz="2500" b="1" dirty="0">
                <a:solidFill>
                  <a:srgbClr val="002060"/>
                </a:solidFill>
              </a:rPr>
              <a:t>Σχεδιασμός μελέτης: </a:t>
            </a:r>
            <a:r>
              <a:rPr lang="el-GR" sz="2500" dirty="0"/>
              <a:t>Δείγμα </a:t>
            </a:r>
            <a:r>
              <a:rPr lang="el-GR" sz="2500" b="1" dirty="0"/>
              <a:t>18.295 πρόωρα &amp; 294.063 ενήλικες </a:t>
            </a:r>
            <a:r>
              <a:rPr lang="el-GR" sz="2500" dirty="0"/>
              <a:t>που γεννήθηκαν </a:t>
            </a:r>
            <a:r>
              <a:rPr lang="el-GR" sz="2500" dirty="0" err="1"/>
              <a:t>τελειόμηνα</a:t>
            </a:r>
            <a:r>
              <a:rPr lang="el-GR" sz="2500" dirty="0"/>
              <a:t>.        Αξιολογήθηκαν: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δείκτης μάζας σώματος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περίμετρος μέσης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αναλογία μέσης προς περιφέρεια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λιπώδης μάζα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συστολική </a:t>
            </a:r>
            <a:r>
              <a:rPr lang="el-GR" sz="2500" b="1" i="1" dirty="0">
                <a:solidFill>
                  <a:srgbClr val="0070C0"/>
                </a:solidFill>
              </a:rPr>
              <a:t>(SBP) </a:t>
            </a:r>
            <a:r>
              <a:rPr lang="el-GR" sz="2500" b="1" dirty="0">
                <a:solidFill>
                  <a:srgbClr val="0070C0"/>
                </a:solidFill>
              </a:rPr>
              <a:t>&amp; διαστολική </a:t>
            </a:r>
            <a:r>
              <a:rPr lang="el-GR" sz="2500" b="1" i="1" dirty="0">
                <a:solidFill>
                  <a:srgbClr val="0070C0"/>
                </a:solidFill>
              </a:rPr>
              <a:t>(DBP) </a:t>
            </a:r>
            <a:r>
              <a:rPr lang="el-GR" sz="2500" b="1" dirty="0">
                <a:solidFill>
                  <a:srgbClr val="0070C0"/>
                </a:solidFill>
              </a:rPr>
              <a:t>αρτηριακή πίεση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500" b="1" dirty="0">
                <a:solidFill>
                  <a:srgbClr val="0070C0"/>
                </a:solidFill>
              </a:rPr>
              <a:t>γλυκόζη νηστείας &amp; ινσουλίνη</a:t>
            </a:r>
          </a:p>
          <a:p>
            <a:pPr algn="just"/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830490" y="6444342"/>
            <a:ext cx="2908663" cy="381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Markopoulou et al., 2019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2553512500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2876</TotalTime>
  <Words>3314</Words>
  <Application>Microsoft Office PowerPoint</Application>
  <PresentationFormat>Ευρεία οθόνη</PresentationFormat>
  <Paragraphs>269</Paragraphs>
  <Slides>34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41" baseType="lpstr">
      <vt:lpstr>Arial</vt:lpstr>
      <vt:lpstr>Calibri</vt:lpstr>
      <vt:lpstr>Century Gothic</vt:lpstr>
      <vt:lpstr>Roboto</vt:lpstr>
      <vt:lpstr>Wingdings</vt:lpstr>
      <vt:lpstr>Wingdings 3</vt:lpstr>
      <vt:lpstr>Θρόισμα</vt:lpstr>
      <vt:lpstr>Διατροφική ποιότητα &amp; Διατροφική συμπεριφορά νεαρών ενηλίκων που γεννήθηκαν πρόωρα</vt:lpstr>
      <vt:lpstr>Εισαγωγή-Ορισμός</vt:lpstr>
      <vt:lpstr>Εισαγωγή</vt:lpstr>
      <vt:lpstr>Προτιμήσεις τροφίμων</vt:lpstr>
      <vt:lpstr>Προγεννητική έκθεση σε λιμό &amp; συσχέτιση με προτιμήσεις τροφίμων </vt:lpstr>
      <vt:lpstr>Συσχέτιση μεταξύ πρώιμης έκθεσης σε λιμό &amp; παχυσαρκίας στην ενήλικη ζωή </vt:lpstr>
      <vt:lpstr>Συσχέτιση μεταξύ πρώιμης έκθεσης σε λιμό &amp; παχυσαρκίας στην ενήλικη ζωή </vt:lpstr>
      <vt:lpstr>Πρόωρος τοκετός και υγεία</vt:lpstr>
      <vt:lpstr>Preterm Birth as a Risk Factor for Metabolic Syndrome &amp; Cardiovascular Disease in Adult Life: A Systematic Review &amp; Meta-Analysis</vt:lpstr>
      <vt:lpstr>Preterm Birth as a Risk Factor for Metabolic Syndrome &amp; Cardiovascular Disease in Adult Life: A Systematic Review &amp; Meta-Analysis</vt:lpstr>
      <vt:lpstr>Diet and nutrient intake in young adults born preterm at very low birth weight</vt:lpstr>
      <vt:lpstr>Diet and nutrient intake in young adults born preterm at very low birth weight</vt:lpstr>
      <vt:lpstr>Body size at birth is associated with food and nutrient intake in adulthood</vt:lpstr>
      <vt:lpstr>Body size at birth is associated with food and nutrient intake in adulthood</vt:lpstr>
      <vt:lpstr>Dietary behaviors of adults born prematurely may explain future risk for cardiovascular disease</vt:lpstr>
      <vt:lpstr>Βιταμίνη D   &amp;    πρόωρα βρέφη</vt:lpstr>
      <vt:lpstr>Βιταμίνη D  &amp;  πρόωρα βρέφη</vt:lpstr>
      <vt:lpstr>Βιταμίνη D-ευαισθησία στην ινσουλίνη &amp; πρόωρα βρέφη</vt:lpstr>
      <vt:lpstr>Συστάσεις βελτιστοποίησης της δια βίου υγείας &amp; ευεξίας για άτομα που γεννήθηκαν πρόωρα </vt:lpstr>
      <vt:lpstr>Συστάσεις βελτιστοποίησης της δια βίου υγείας &amp; ευεξίας για άτομα που γεννήθηκαν πρόωρα</vt:lpstr>
      <vt:lpstr>Έφηβοι &amp; μεταβολικό σύνδρομο</vt:lpstr>
      <vt:lpstr>Συστάσεις βελτιστοποίησης της δια βίου υγείας &amp; ευεξίας για άτομα που γεννήθηκαν πρόωρα</vt:lpstr>
      <vt:lpstr>Αλληλεπιδράσεις σίτισης με τους φροντιστές</vt:lpstr>
      <vt:lpstr>Διατροφικές συστάσεις καρδιαγγειακής υγείας</vt:lpstr>
      <vt:lpstr>Διατροφικές συστάσεις καρδιαγγειακής υγείας</vt:lpstr>
      <vt:lpstr>Διατροφικές συστάσεις καρδιαγγειακής υγείας</vt:lpstr>
      <vt:lpstr>Διατροφικές συστάσεις καρδιαγγειακής υγείας</vt:lpstr>
      <vt:lpstr>Διατροφικές συστάσεις καρδιαγγειακής υγείας</vt:lpstr>
      <vt:lpstr>Παρουσίαση του PowerPoint</vt:lpstr>
      <vt:lpstr>Συμπερασματικά </vt:lpstr>
      <vt:lpstr>Επίλογος</vt:lpstr>
      <vt:lpstr>Προτάσεις για μελλοντικές έρευνες</vt:lpstr>
      <vt:lpstr>Βιβλιογραφία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Διατροφική ποιότητα &amp; διατροφική συμπεριφορά νεαρών ενηλίκων που γεννήθηκαν πρόωρα</dc:title>
  <dc:creator>user</dc:creator>
  <cp:lastModifiedBy>ΟΥΡΑΝΙΑ ΚΩΤΣΙΟΥ</cp:lastModifiedBy>
  <cp:revision>126</cp:revision>
  <cp:lastPrinted>2023-05-25T16:38:14Z</cp:lastPrinted>
  <dcterms:created xsi:type="dcterms:W3CDTF">2023-03-30T13:10:01Z</dcterms:created>
  <dcterms:modified xsi:type="dcterms:W3CDTF">2023-06-09T07:02:48Z</dcterms:modified>
</cp:coreProperties>
</file>